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285" r:id="rId3"/>
    <p:sldId id="287" r:id="rId4"/>
    <p:sldId id="286" r:id="rId5"/>
    <p:sldId id="309" r:id="rId6"/>
    <p:sldId id="310" r:id="rId7"/>
    <p:sldId id="288" r:id="rId8"/>
    <p:sldId id="289" r:id="rId9"/>
    <p:sldId id="291" r:id="rId10"/>
    <p:sldId id="304" r:id="rId11"/>
    <p:sldId id="305" r:id="rId12"/>
    <p:sldId id="292" r:id="rId13"/>
    <p:sldId id="294" r:id="rId14"/>
    <p:sldId id="311" r:id="rId15"/>
    <p:sldId id="296" r:id="rId16"/>
    <p:sldId id="299" r:id="rId17"/>
    <p:sldId id="256" r:id="rId18"/>
    <p:sldId id="300" r:id="rId19"/>
    <p:sldId id="302" r:id="rId20"/>
    <p:sldId id="276" r:id="rId21"/>
    <p:sldId id="271" r:id="rId22"/>
    <p:sldId id="312" r:id="rId23"/>
    <p:sldId id="272" r:id="rId24"/>
    <p:sldId id="274" r:id="rId25"/>
    <p:sldId id="275" r:id="rId26"/>
    <p:sldId id="268" r:id="rId27"/>
    <p:sldId id="313" r:id="rId28"/>
    <p:sldId id="31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68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8C3C8E-9B06-42CB-85D8-C214C16548D0}" type="datetimeFigureOut">
              <a:rPr lang="ru-RU" smtClean="0"/>
              <a:pPr/>
              <a:t>25.04.2020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60144A-7693-47FA-80C0-CD146B6D19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214678" y="2000240"/>
            <a:ext cx="2286016" cy="2253265"/>
          </a:xfrm>
          <a:prstGeom prst="rect">
            <a:avLst/>
          </a:prstGeom>
          <a:noFill/>
          <a:ln w="9525">
            <a:noFill/>
            <a:miter lim="800000"/>
            <a:headEnd/>
            <a:tailEnd/>
          </a:ln>
          <a:effectLst/>
        </p:spPr>
      </p:pic>
      <p:sp>
        <p:nvSpPr>
          <p:cNvPr id="9" name="Прямоугольник 8"/>
          <p:cNvSpPr/>
          <p:nvPr/>
        </p:nvSpPr>
        <p:spPr>
          <a:xfrm>
            <a:off x="1571604" y="1000108"/>
            <a:ext cx="6219972" cy="646331"/>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Физика атомного ядра</a:t>
            </a:r>
            <a:endParaRPr lang="ru-RU" sz="36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t="29253" b="32550"/>
          <a:stretch>
            <a:fillRect/>
          </a:stretch>
        </p:blipFill>
        <p:spPr>
          <a:xfrm>
            <a:off x="1000100" y="1357298"/>
            <a:ext cx="7429520" cy="35207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428596" y="357166"/>
            <a:ext cx="3392821" cy="4429156"/>
          </a:xfrm>
          <a:prstGeom prst="rect">
            <a:avLst/>
          </a:prstGeom>
          <a:noFill/>
          <a:ln w="9525">
            <a:noFill/>
            <a:miter lim="800000"/>
            <a:headEnd/>
            <a:tailEnd/>
          </a:ln>
          <a:effectLst/>
        </p:spPr>
      </p:pic>
      <p:sp>
        <p:nvSpPr>
          <p:cNvPr id="4" name="Прямоугольник 3"/>
          <p:cNvSpPr/>
          <p:nvPr/>
        </p:nvSpPr>
        <p:spPr>
          <a:xfrm>
            <a:off x="4071934" y="214290"/>
            <a:ext cx="4572000" cy="923330"/>
          </a:xfrm>
          <a:prstGeom prst="rect">
            <a:avLst/>
          </a:prstGeom>
        </p:spPr>
        <p:txBody>
          <a:bodyPr>
            <a:spAutoFit/>
          </a:bodyPr>
          <a:lstStyle/>
          <a:p>
            <a:r>
              <a:rPr lang="ru-RU" b="1" dirty="0">
                <a:solidFill>
                  <a:srgbClr val="FF0000"/>
                </a:solidFill>
              </a:rPr>
              <a:t>Фредерик Содди</a:t>
            </a:r>
            <a:r>
              <a:rPr lang="ru-RU" dirty="0"/>
              <a:t> (1877 ― 1956) ― английский радиохимик. Родился в английском городе </a:t>
            </a:r>
            <a:r>
              <a:rPr lang="ru-RU" dirty="0" err="1"/>
              <a:t>Истборне</a:t>
            </a:r>
            <a:r>
              <a:rPr lang="ru-RU" dirty="0"/>
              <a:t>. </a:t>
            </a:r>
          </a:p>
        </p:txBody>
      </p:sp>
      <p:sp>
        <p:nvSpPr>
          <p:cNvPr id="5" name="Прямоугольник 4"/>
          <p:cNvSpPr/>
          <p:nvPr/>
        </p:nvSpPr>
        <p:spPr>
          <a:xfrm>
            <a:off x="4071934" y="1142984"/>
            <a:ext cx="4572000" cy="3693319"/>
          </a:xfrm>
          <a:prstGeom prst="rect">
            <a:avLst/>
          </a:prstGeom>
        </p:spPr>
        <p:txBody>
          <a:bodyPr>
            <a:spAutoFit/>
          </a:bodyPr>
          <a:lstStyle/>
          <a:p>
            <a:r>
              <a:rPr lang="ru-RU" dirty="0" smtClean="0"/>
              <a:t>Содди создал </a:t>
            </a:r>
            <a:r>
              <a:rPr lang="ru-RU" dirty="0"/>
              <a:t>теорию распада радиоактивных элементов, согласно которой несколько самых тяжёлых элементов становятся устойчивыми, выбрасывая из своих ядер небольшие, но в достаточной степени разрозненные единицы массы, заряда и энергии в виде альфа-, бета- и </a:t>
            </a:r>
            <a:r>
              <a:rPr lang="ru-RU" dirty="0" err="1"/>
              <a:t>гамма-частиц</a:t>
            </a:r>
            <a:r>
              <a:rPr lang="ru-RU" dirty="0"/>
              <a:t>. В процессе радиоактивного распада образуются другие элементы</a:t>
            </a:r>
            <a:r>
              <a:rPr lang="ru-RU" dirty="0" smtClean="0"/>
              <a:t>. Открыл правило альфа-, бета-распадов.</a:t>
            </a:r>
            <a:endParaRPr lang="ru-RU" dirty="0"/>
          </a:p>
        </p:txBody>
      </p:sp>
      <p:sp>
        <p:nvSpPr>
          <p:cNvPr id="6" name="Прямоугольник 5"/>
          <p:cNvSpPr/>
          <p:nvPr/>
        </p:nvSpPr>
        <p:spPr>
          <a:xfrm>
            <a:off x="428596" y="4929198"/>
            <a:ext cx="8358246" cy="1200329"/>
          </a:xfrm>
          <a:prstGeom prst="rect">
            <a:avLst/>
          </a:prstGeom>
        </p:spPr>
        <p:txBody>
          <a:bodyPr wrap="square">
            <a:spAutoFit/>
          </a:bodyPr>
          <a:lstStyle/>
          <a:p>
            <a:r>
              <a:rPr lang="ru-RU" dirty="0"/>
              <a:t>Занимаясь радиоактивным распадом радия, Содди экспериментально доказал, что в результате распада радия образуется гелий. Это был первый документально подтверждённый случай образования одного элемента из другого.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4929222" cy="830997"/>
          </a:xfrm>
          <a:prstGeom prst="rect">
            <a:avLst/>
          </a:prstGeom>
        </p:spPr>
        <p:txBody>
          <a:bodyPr wrap="square">
            <a:spAutoFit/>
          </a:bodyPr>
          <a:lstStyle/>
          <a:p>
            <a:pPr algn="ctr"/>
            <a:r>
              <a:rPr lang="ru-RU" sz="2400" b="1" dirty="0" smtClean="0">
                <a:ln>
                  <a:solidFill>
                    <a:schemeClr val="tx1"/>
                  </a:solidFill>
                </a:ln>
                <a:solidFill>
                  <a:srgbClr val="FF0000"/>
                </a:solidFill>
              </a:rPr>
              <a:t>Правило смещения</a:t>
            </a:r>
            <a:r>
              <a:rPr lang="ru-RU" sz="2400" dirty="0" smtClean="0">
                <a:ln>
                  <a:solidFill>
                    <a:schemeClr val="tx1"/>
                  </a:solidFill>
                </a:ln>
                <a:solidFill>
                  <a:srgbClr val="FF0000"/>
                </a:solidFill>
              </a:rPr>
              <a:t>:</a:t>
            </a:r>
            <a:br>
              <a:rPr lang="ru-RU" sz="2400" dirty="0" smtClean="0">
                <a:ln>
                  <a:solidFill>
                    <a:schemeClr val="tx1"/>
                  </a:solidFill>
                </a:ln>
                <a:solidFill>
                  <a:srgbClr val="FF0000"/>
                </a:solidFill>
              </a:rPr>
            </a:br>
            <a:endParaRPr lang="ru-RU" sz="2400" dirty="0">
              <a:ln>
                <a:solidFill>
                  <a:schemeClr val="tx1"/>
                </a:solidFill>
              </a:ln>
              <a:solidFill>
                <a:srgbClr val="FF0000"/>
              </a:solidFill>
            </a:endParaRPr>
          </a:p>
        </p:txBody>
      </p:sp>
      <p:graphicFrame>
        <p:nvGraphicFramePr>
          <p:cNvPr id="4098" name="Object 2"/>
          <p:cNvGraphicFramePr>
            <a:graphicFrameLocks noChangeAspect="1"/>
          </p:cNvGraphicFramePr>
          <p:nvPr/>
        </p:nvGraphicFramePr>
        <p:xfrm>
          <a:off x="1857356" y="1142984"/>
          <a:ext cx="5905500" cy="1020763"/>
        </p:xfrm>
        <a:graphic>
          <a:graphicData uri="http://schemas.openxmlformats.org/presentationml/2006/ole">
            <mc:AlternateContent xmlns:mc="http://schemas.openxmlformats.org/markup-compatibility/2006">
              <mc:Choice xmlns:v="urn:schemas-microsoft-com:vml" Requires="v">
                <p:oleObj spid="_x0000_s26627" name="Формула" r:id="rId3" imgW="1155600" imgH="241200" progId="Equation.3">
                  <p:embed/>
                </p:oleObj>
              </mc:Choice>
              <mc:Fallback>
                <p:oleObj name="Формула" r:id="rId3" imgW="1155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1142984"/>
                        <a:ext cx="5905500" cy="102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
          <p:cNvPicPr>
            <a:picLocks noChangeAspect="1" noChangeArrowheads="1"/>
          </p:cNvPicPr>
          <p:nvPr/>
        </p:nvPicPr>
        <p:blipFill>
          <a:blip r:embed="rId5"/>
          <a:srcRect/>
          <a:stretch>
            <a:fillRect/>
          </a:stretch>
        </p:blipFill>
        <p:spPr bwMode="auto">
          <a:xfrm>
            <a:off x="1214414" y="2357430"/>
            <a:ext cx="7215238" cy="2376487"/>
          </a:xfrm>
          <a:prstGeom prst="rect">
            <a:avLst/>
          </a:prstGeom>
          <a:noFill/>
          <a:ln w="9525">
            <a:noFill/>
            <a:miter lim="800000"/>
            <a:headEnd/>
            <a:tailEnd/>
          </a:ln>
          <a:effectLst/>
        </p:spPr>
      </p:pic>
      <p:sp>
        <p:nvSpPr>
          <p:cNvPr id="5" name="Прямоугольник 4"/>
          <p:cNvSpPr/>
          <p:nvPr/>
        </p:nvSpPr>
        <p:spPr>
          <a:xfrm>
            <a:off x="2357422" y="5000636"/>
            <a:ext cx="4572000" cy="1400383"/>
          </a:xfrm>
          <a:prstGeom prst="rect">
            <a:avLst/>
          </a:prstGeom>
        </p:spPr>
        <p:txBody>
          <a:bodyPr>
            <a:spAutoFit/>
          </a:bodyPr>
          <a:lstStyle/>
          <a:p>
            <a:pPr lvl="0" algn="ctr" fontAlgn="base">
              <a:spcBef>
                <a:spcPct val="0"/>
              </a:spcBef>
              <a:spcAft>
                <a:spcPct val="0"/>
              </a:spcAft>
            </a:pPr>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α</a:t>
            </a:r>
            <a:r>
              <a:rPr lang="ru-RU" dirty="0" err="1" smtClean="0">
                <a:solidFill>
                  <a:srgbClr val="000000"/>
                </a:solidFill>
                <a:latin typeface="Arial" pitchFamily="34" charset="0"/>
                <a:cs typeface="Arial" pitchFamily="34" charset="0"/>
              </a:rPr>
              <a:t>-распаде </a:t>
            </a:r>
            <a:r>
              <a:rPr lang="ru-RU" dirty="0" smtClean="0">
                <a:solidFill>
                  <a:srgbClr val="000000"/>
                </a:solidFill>
                <a:latin typeface="Arial" pitchFamily="34" charset="0"/>
                <a:cs typeface="Arial" pitchFamily="34" charset="0"/>
              </a:rPr>
              <a:t>элемент смещается на две клетки к началу таблицы Менделеева</a:t>
            </a:r>
            <a:endParaRPr lang="en-US" dirty="0" smtClean="0">
              <a:solidFill>
                <a:srgbClr val="000000"/>
              </a:solidFill>
              <a:latin typeface="Arial" pitchFamily="34" charset="0"/>
              <a:cs typeface="Arial" pitchFamily="34" charset="0"/>
            </a:endParaRPr>
          </a:p>
          <a:p>
            <a:pPr lvl="0" algn="ctr" fontAlgn="base">
              <a:spcBef>
                <a:spcPct val="0"/>
              </a:spcBef>
              <a:spcAft>
                <a:spcPct val="0"/>
              </a:spcAft>
            </a:pPr>
            <a:endParaRPr lang="en-US"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4643446"/>
            <a:ext cx="6215106" cy="954107"/>
          </a:xfrm>
          <a:prstGeom prst="rect">
            <a:avLst/>
          </a:prstGeom>
        </p:spPr>
        <p:txBody>
          <a:bodyPr wrap="square">
            <a:spAutoFit/>
          </a:bodyPr>
          <a:lstStyle/>
          <a:p>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β</a:t>
            </a:r>
            <a:r>
              <a:rPr lang="ru-RU" dirty="0" err="1" smtClean="0">
                <a:solidFill>
                  <a:srgbClr val="000000"/>
                </a:solidFill>
                <a:latin typeface="Arial" pitchFamily="34" charset="0"/>
                <a:cs typeface="Arial" pitchFamily="34" charset="0"/>
              </a:rPr>
              <a:t>-распаде</a:t>
            </a:r>
            <a:r>
              <a:rPr lang="ru-RU" dirty="0" smtClean="0">
                <a:solidFill>
                  <a:srgbClr val="000000"/>
                </a:solidFill>
                <a:latin typeface="Arial" pitchFamily="34" charset="0"/>
                <a:cs typeface="Arial" pitchFamily="34" charset="0"/>
              </a:rPr>
              <a:t>, если происходит излучение  электрона, элемент смещается на одну клетку ближе  к концу таблицы Менделеева</a:t>
            </a:r>
            <a:endParaRPr lang="ru-RU" dirty="0"/>
          </a:p>
        </p:txBody>
      </p:sp>
      <p:sp>
        <p:nvSpPr>
          <p:cNvPr id="4" name="Прямоугольник 3"/>
          <p:cNvSpPr/>
          <p:nvPr/>
        </p:nvSpPr>
        <p:spPr>
          <a:xfrm>
            <a:off x="2786050" y="428604"/>
            <a:ext cx="4000528" cy="461665"/>
          </a:xfrm>
          <a:prstGeom prst="rect">
            <a:avLst/>
          </a:prstGeom>
        </p:spPr>
        <p:txBody>
          <a:bodyPr wrap="square">
            <a:spAutoFit/>
          </a:bodyPr>
          <a:lstStyle/>
          <a:p>
            <a:r>
              <a:rPr lang="ru-RU" sz="24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Правило смещения</a:t>
            </a:r>
            <a:endParaRPr lang="ru-RU" sz="24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3" name="Object 3"/>
          <p:cNvGraphicFramePr>
            <a:graphicFrameLocks noChangeAspect="1"/>
          </p:cNvGraphicFramePr>
          <p:nvPr/>
        </p:nvGraphicFramePr>
        <p:xfrm>
          <a:off x="1187450" y="1196975"/>
          <a:ext cx="6553200" cy="927100"/>
        </p:xfrm>
        <a:graphic>
          <a:graphicData uri="http://schemas.openxmlformats.org/presentationml/2006/ole">
            <mc:AlternateContent xmlns:mc="http://schemas.openxmlformats.org/markup-compatibility/2006">
              <mc:Choice xmlns:v="urn:schemas-microsoft-com:vml" Requires="v">
                <p:oleObj spid="_x0000_s27651" name="Формула" r:id="rId3" imgW="1358640" imgH="241200" progId="Equation.3">
                  <p:embed/>
                </p:oleObj>
              </mc:Choice>
              <mc:Fallback>
                <p:oleObj name="Формула" r:id="rId3" imgW="1358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196975"/>
                        <a:ext cx="65532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4"/>
          <p:cNvPicPr>
            <a:picLocks noChangeAspect="1" noChangeArrowheads="1"/>
          </p:cNvPicPr>
          <p:nvPr/>
        </p:nvPicPr>
        <p:blipFill>
          <a:blip r:embed="rId5"/>
          <a:srcRect/>
          <a:stretch>
            <a:fillRect/>
          </a:stretch>
        </p:blipFill>
        <p:spPr bwMode="auto">
          <a:xfrm>
            <a:off x="1908175" y="2133600"/>
            <a:ext cx="5905500" cy="2016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28596" y="357166"/>
            <a:ext cx="3429024" cy="4476418"/>
          </a:xfrm>
          <a:prstGeom prst="rect">
            <a:avLst/>
          </a:prstGeom>
          <a:noFill/>
          <a:ln w="9525">
            <a:noFill/>
            <a:miter lim="800000"/>
            <a:headEnd/>
            <a:tailEnd/>
          </a:ln>
          <a:effectLst/>
        </p:spPr>
      </p:pic>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Прямоугольник 4"/>
          <p:cNvSpPr/>
          <p:nvPr/>
        </p:nvSpPr>
        <p:spPr>
          <a:xfrm>
            <a:off x="4000496" y="428604"/>
            <a:ext cx="4572000" cy="646331"/>
          </a:xfrm>
          <a:prstGeom prst="rect">
            <a:avLst/>
          </a:prstGeom>
        </p:spPr>
        <p:txBody>
          <a:bodyPr>
            <a:spAutoFit/>
          </a:bodyPr>
          <a:lstStyle/>
          <a:p>
            <a:r>
              <a:rPr lang="ru-RU" b="1" dirty="0">
                <a:solidFill>
                  <a:srgbClr val="FF0000"/>
                </a:solidFill>
              </a:rPr>
              <a:t>Эрнест Резерфорд</a:t>
            </a:r>
            <a:r>
              <a:rPr lang="ru-RU" dirty="0"/>
              <a:t> (1871 ― 1937) ― английский физик. </a:t>
            </a:r>
          </a:p>
        </p:txBody>
      </p:sp>
      <p:sp>
        <p:nvSpPr>
          <p:cNvPr id="6" name="Прямоугольник 5"/>
          <p:cNvSpPr/>
          <p:nvPr/>
        </p:nvSpPr>
        <p:spPr>
          <a:xfrm>
            <a:off x="4000496" y="1142984"/>
            <a:ext cx="4786346" cy="3139321"/>
          </a:xfrm>
          <a:prstGeom prst="rect">
            <a:avLst/>
          </a:prstGeom>
        </p:spPr>
        <p:txBody>
          <a:bodyPr wrap="square">
            <a:spAutoFit/>
          </a:bodyPr>
          <a:lstStyle/>
          <a:p>
            <a:r>
              <a:rPr lang="ru-RU" dirty="0"/>
              <a:t>18 июля 1898 года Парижской академии наук была представлена работа Пьера Кюри и Марии Склодовской-Кюри, вызвавшая огромный интерес Резерфорда. В этой работе авторы указывали, что кроме урана существуют и другие радиоактивные элементы. Позже Резерфорд ввёл одну из характеристик таких элементов — </a:t>
            </a:r>
            <a:r>
              <a:rPr lang="ru-RU" dirty="0">
                <a:solidFill>
                  <a:srgbClr val="FF0000"/>
                </a:solidFill>
              </a:rPr>
              <a:t>период полураспада</a:t>
            </a:r>
            <a:r>
              <a:rPr lang="ru-RU" dirty="0"/>
              <a:t>.</a:t>
            </a:r>
          </a:p>
        </p:txBody>
      </p:sp>
      <p:sp>
        <p:nvSpPr>
          <p:cNvPr id="7" name="Прямоугольник 6"/>
          <p:cNvSpPr/>
          <p:nvPr/>
        </p:nvSpPr>
        <p:spPr>
          <a:xfrm>
            <a:off x="1643042" y="5072074"/>
            <a:ext cx="6786578" cy="1200329"/>
          </a:xfrm>
          <a:prstGeom prst="rect">
            <a:avLst/>
          </a:prstGeom>
        </p:spPr>
        <p:txBody>
          <a:bodyPr wrap="square">
            <a:spAutoFit/>
          </a:bodyPr>
          <a:lstStyle/>
          <a:p>
            <a:r>
              <a:rPr lang="ru-RU" dirty="0"/>
              <a:t>В 1902 ― 1903 годах Резерфорд совместно с Ф. Содди пришёл к общему закону радиоактивных превращений. Это открытие стало одним из важнейших научных событий начала ХХ века.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000100" y="1428736"/>
            <a:ext cx="7572428" cy="3915239"/>
          </a:xfrm>
          <a:prstGeom prst="rect">
            <a:avLst/>
          </a:prstGeom>
          <a:noFill/>
          <a:ln w="9525">
            <a:noFill/>
            <a:miter lim="800000"/>
            <a:headEnd/>
            <a:tailEnd/>
          </a:ln>
          <a:effectLst/>
        </p:spPr>
      </p:pic>
      <p:sp>
        <p:nvSpPr>
          <p:cNvPr id="3" name="Прямоугольник 2"/>
          <p:cNvSpPr/>
          <p:nvPr/>
        </p:nvSpPr>
        <p:spPr>
          <a:xfrm>
            <a:off x="1714480" y="642918"/>
            <a:ext cx="5788764" cy="461665"/>
          </a:xfrm>
          <a:prstGeom prst="rect">
            <a:avLst/>
          </a:prstGeom>
        </p:spPr>
        <p:txBody>
          <a:bodyPr wrap="none">
            <a:spAutoFit/>
          </a:bodyPr>
          <a:lstStyle/>
          <a:p>
            <a:r>
              <a:rPr lang="ru-RU" sz="2400" b="1" dirty="0">
                <a:ln>
                  <a:solidFill>
                    <a:schemeClr val="tx1"/>
                  </a:solidFill>
                </a:ln>
                <a:solidFill>
                  <a:srgbClr val="FF0000"/>
                </a:solidFill>
              </a:rPr>
              <a:t>Закон радиоактивного распада</a:t>
            </a:r>
            <a:endParaRPr lang="ru-RU" sz="2400" dirty="0">
              <a:ln>
                <a:solidFill>
                  <a:schemeClr val="tx1"/>
                </a:solidFill>
              </a:ln>
              <a:solidFill>
                <a:srgbClr val="FF0000"/>
              </a:solidFill>
            </a:endParaRPr>
          </a:p>
        </p:txBody>
      </p:sp>
      <p:graphicFrame>
        <p:nvGraphicFramePr>
          <p:cNvPr id="4" name="Таблица 3"/>
          <p:cNvGraphicFramePr>
            <a:graphicFrameLocks noGrp="1"/>
          </p:cNvGraphicFramePr>
          <p:nvPr/>
        </p:nvGraphicFramePr>
        <p:xfrm>
          <a:off x="1285852" y="5786454"/>
          <a:ext cx="7215238" cy="643890"/>
        </p:xfrm>
        <a:graphic>
          <a:graphicData uri="http://schemas.openxmlformats.org/drawingml/2006/table">
            <a:tbl>
              <a:tblPr/>
              <a:tblGrid>
                <a:gridCol w="7215238"/>
              </a:tblGrid>
              <a:tr h="381000">
                <a:tc>
                  <a:txBody>
                    <a:bodyPr/>
                    <a:lstStyle/>
                    <a:p>
                      <a:pPr algn="ctr"/>
                      <a:r>
                        <a:rPr lang="ru-RU" dirty="0">
                          <a:latin typeface="Arial"/>
                        </a:rPr>
                        <a:t>Зависимость числа </a:t>
                      </a:r>
                      <a:r>
                        <a:rPr lang="ru-RU" dirty="0" err="1">
                          <a:latin typeface="Arial"/>
                        </a:rPr>
                        <a:t>нераспавшихся</a:t>
                      </a:r>
                      <a:r>
                        <a:rPr lang="ru-RU" dirty="0">
                          <a:latin typeface="Arial"/>
                        </a:rPr>
                        <a:t> ядер в образце углерода  от времени. Период полураспада углерода равен 5700 лет.</a:t>
                      </a:r>
                      <a:endParaRPr lang="ru-RU" dirty="0"/>
                    </a:p>
                  </a:txBody>
                  <a:tcPr marL="47625" marR="47625" marT="47625" marB="47625" anchor="ctr">
                    <a:lnL w="12700" cap="flat" cmpd="sng" algn="ctr">
                      <a:solidFill>
                        <a:srgbClr val="477690"/>
                      </a:solidFill>
                      <a:prstDash val="solid"/>
                      <a:round/>
                      <a:headEnd type="none" w="med" len="med"/>
                      <a:tailEnd type="none" w="med" len="med"/>
                    </a:lnL>
                    <a:lnR w="12700" cap="flat" cmpd="sng" algn="ctr">
                      <a:solidFill>
                        <a:srgbClr val="477690"/>
                      </a:solidFill>
                      <a:prstDash val="solid"/>
                      <a:round/>
                      <a:headEnd type="none" w="med" len="med"/>
                      <a:tailEnd type="none" w="med" len="med"/>
                    </a:lnR>
                    <a:lnT w="12700" cap="flat" cmpd="sng" algn="ctr">
                      <a:solidFill>
                        <a:srgbClr val="477690"/>
                      </a:solidFill>
                      <a:prstDash val="solid"/>
                      <a:round/>
                      <a:headEnd type="none" w="med" len="med"/>
                      <a:tailEnd type="none" w="med" len="med"/>
                    </a:lnT>
                    <a:lnB w="12700" cap="flat" cmpd="sng" algn="ctr">
                      <a:solidFill>
                        <a:srgbClr val="477690"/>
                      </a:solidFill>
                      <a:prstDash val="solid"/>
                      <a:round/>
                      <a:headEnd type="none" w="med" len="med"/>
                      <a:tailEnd type="none" w="med" len="med"/>
                    </a:lnB>
                  </a:tcPr>
                </a:tc>
              </a:tr>
            </a:tbl>
          </a:graphicData>
        </a:graphic>
      </p:graphicFrame>
      <p:sp>
        <p:nvSpPr>
          <p:cNvPr id="27652" name="AutoShape 4" descr="figure_024_01.png"/>
          <p:cNvSpPr>
            <a:spLocks noChangeAspect="1" noChangeArrowheads="1"/>
          </p:cNvSpPr>
          <p:nvPr/>
        </p:nvSpPr>
        <p:spPr bwMode="auto">
          <a:xfrm>
            <a:off x="-22225" y="-98425"/>
            <a:ext cx="314325" cy="285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4572000" y="2857496"/>
            <a:ext cx="2286016" cy="584775"/>
          </a:xfrm>
          <a:prstGeom prst="rect">
            <a:avLst/>
          </a:prstGeom>
          <a:noFill/>
        </p:spPr>
        <p:txBody>
          <a:bodyPr wrap="square" rtlCol="0">
            <a:spAutoFit/>
          </a:bodyPr>
          <a:lstStyle/>
          <a:p>
            <a:r>
              <a:rPr lang="en-US" sz="3200" dirty="0" smtClean="0">
                <a:solidFill>
                  <a:srgbClr val="FF0000"/>
                </a:solidFill>
              </a:rPr>
              <a:t>N =N</a:t>
            </a:r>
            <a:r>
              <a:rPr lang="ru-RU" sz="3200" dirty="0" smtClean="0">
                <a:solidFill>
                  <a:srgbClr val="FF0000"/>
                </a:solidFill>
              </a:rPr>
              <a:t>о </a:t>
            </a:r>
            <a:r>
              <a:rPr lang="en-US" sz="3200" dirty="0" smtClean="0">
                <a:solidFill>
                  <a:srgbClr val="FF0000"/>
                </a:solidFill>
              </a:rPr>
              <a:t>*</a:t>
            </a:r>
            <a:r>
              <a:rPr lang="ru-RU" sz="3200" dirty="0" smtClean="0">
                <a:solidFill>
                  <a:srgbClr val="FF0000"/>
                </a:solidFill>
              </a:rPr>
              <a:t>2</a:t>
            </a:r>
            <a:r>
              <a:rPr lang="en-US" sz="3200" baseline="30000" dirty="0" smtClean="0">
                <a:solidFill>
                  <a:srgbClr val="FF0000"/>
                </a:solidFill>
              </a:rPr>
              <a:t>-t/T</a:t>
            </a:r>
            <a:endParaRPr lang="ru-RU" sz="3200" baseline="-25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00034" y="357166"/>
            <a:ext cx="2857520" cy="3730349"/>
          </a:xfrm>
          <a:prstGeom prst="rect">
            <a:avLst/>
          </a:prstGeom>
          <a:noFill/>
          <a:ln w="9525">
            <a:noFill/>
            <a:miter lim="800000"/>
            <a:headEnd/>
            <a:tailEnd/>
          </a:ln>
          <a:effectLst/>
        </p:spPr>
      </p:pic>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04" name="Rectangle 4"/>
          <p:cNvSpPr>
            <a:spLocks noChangeArrowheads="1"/>
          </p:cNvSpPr>
          <p:nvPr/>
        </p:nvSpPr>
        <p:spPr bwMode="auto">
          <a:xfrm rot="10800000" flipV="1">
            <a:off x="357158" y="4214818"/>
            <a:ext cx="370424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cs typeface="Arial" pitchFamily="34" charset="0"/>
              </a:rPr>
              <a:t>Нейтрон</a:t>
            </a:r>
            <a:r>
              <a:rPr kumimoji="0" lang="ru-RU" b="0" i="0" u="none" strike="noStrike" cap="none" normalizeH="0" baseline="0" dirty="0" smtClean="0">
                <a:ln>
                  <a:noFill/>
                </a:ln>
                <a:solidFill>
                  <a:srgbClr val="FF0000"/>
                </a:solidFill>
                <a:effectLst/>
                <a:latin typeface="Arial" pitchFamily="34" charset="0"/>
                <a:cs typeface="Arial" pitchFamily="34" charset="0"/>
              </a:rPr>
              <a:t> </a:t>
            </a:r>
            <a:r>
              <a:rPr kumimoji="0" lang="ru-RU" b="0" i="0" u="none" strike="noStrike" cap="none" normalizeH="0" baseline="0" dirty="0" smtClean="0">
                <a:ln>
                  <a:noFill/>
                </a:ln>
                <a:solidFill>
                  <a:srgbClr val="000000"/>
                </a:solidFill>
                <a:effectLst/>
                <a:latin typeface="Arial" pitchFamily="34" charset="0"/>
                <a:cs typeface="Arial" pitchFamily="34" charset="0"/>
              </a:rPr>
              <a:t>― электрически нейтральная частица. Масса нейтрона </a:t>
            </a:r>
            <a:r>
              <a:rPr kumimoji="0" lang="ru-RU" b="0" i="1" u="none" strike="noStrike" cap="none" normalizeH="0" baseline="0" dirty="0" err="1" smtClean="0">
                <a:ln>
                  <a:noFill/>
                </a:ln>
                <a:solidFill>
                  <a:srgbClr val="FF0000"/>
                </a:solidFill>
                <a:effectLst/>
                <a:latin typeface="Times New Roman" pitchFamily="18" charset="0"/>
                <a:cs typeface="Times New Roman" pitchFamily="18" charset="0"/>
              </a:rPr>
              <a:t>m</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 1,675∙ 10</a:t>
            </a:r>
            <a:r>
              <a:rPr kumimoji="0" lang="ru-RU" b="0" i="0" u="none" strike="noStrike" cap="none" normalizeH="0" baseline="30000" dirty="0" smtClean="0">
                <a:ln>
                  <a:noFill/>
                </a:ln>
                <a:solidFill>
                  <a:srgbClr val="FF0000"/>
                </a:solidFill>
                <a:effectLst/>
                <a:latin typeface="Times New Roman" pitchFamily="18" charset="0"/>
                <a:cs typeface="Times New Roman" pitchFamily="18" charset="0"/>
              </a:rPr>
              <a:t>–27</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кг</a:t>
            </a:r>
            <a:r>
              <a:rPr kumimoji="0" lang="ru-RU" b="0" i="0" u="none" strike="noStrike" cap="none" normalizeH="0" baseline="0" dirty="0" smtClean="0">
                <a:ln>
                  <a:noFill/>
                </a:ln>
                <a:solidFill>
                  <a:srgbClr val="FF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Нейтроны устойчивы только в стабильных ядрах.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Свободный нейтрон ― нестабильная частица. </a:t>
            </a:r>
          </a:p>
        </p:txBody>
      </p:sp>
      <p:sp>
        <p:nvSpPr>
          <p:cNvPr id="25605" name="AutoShape 5" descr="dictionary_177.png"/>
          <p:cNvSpPr>
            <a:spLocks noChangeAspect="1" noChangeArrowheads="1"/>
          </p:cNvSpPr>
          <p:nvPr/>
        </p:nvSpPr>
        <p:spPr bwMode="auto">
          <a:xfrm>
            <a:off x="138113" y="114300"/>
            <a:ext cx="1647825" cy="3714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357554" y="357166"/>
            <a:ext cx="5072066" cy="923330"/>
          </a:xfrm>
          <a:prstGeom prst="rect">
            <a:avLst/>
          </a:prstGeom>
        </p:spPr>
        <p:txBody>
          <a:bodyPr wrap="square">
            <a:spAutoFit/>
          </a:bodyPr>
          <a:lstStyle/>
          <a:p>
            <a:r>
              <a:rPr lang="ru-RU" b="1" dirty="0">
                <a:solidFill>
                  <a:srgbClr val="FF0000"/>
                </a:solidFill>
              </a:rPr>
              <a:t>Джеймс Чедвик</a:t>
            </a:r>
            <a:r>
              <a:rPr lang="ru-RU" dirty="0"/>
              <a:t> (1891 ― 1974) ― английский физик. Родился в </a:t>
            </a:r>
            <a:r>
              <a:rPr lang="ru-RU" dirty="0" err="1"/>
              <a:t>Боллингтоне</a:t>
            </a:r>
            <a:r>
              <a:rPr lang="ru-RU" dirty="0"/>
              <a:t>. </a:t>
            </a:r>
          </a:p>
        </p:txBody>
      </p:sp>
      <p:sp>
        <p:nvSpPr>
          <p:cNvPr id="8" name="Прямоугольник 7"/>
          <p:cNvSpPr/>
          <p:nvPr/>
        </p:nvSpPr>
        <p:spPr>
          <a:xfrm>
            <a:off x="3428992" y="1214422"/>
            <a:ext cx="5357850" cy="2862322"/>
          </a:xfrm>
          <a:prstGeom prst="rect">
            <a:avLst/>
          </a:prstGeom>
        </p:spPr>
        <p:txBody>
          <a:bodyPr wrap="square">
            <a:spAutoFit/>
          </a:bodyPr>
          <a:lstStyle/>
          <a:p>
            <a:r>
              <a:rPr lang="ru-RU" dirty="0"/>
              <a:t>Основные труды Чедвика посвящены радиоактивности и ядерной </a:t>
            </a:r>
            <a:r>
              <a:rPr lang="ru-RU" dirty="0" smtClean="0"/>
              <a:t>физике. В </a:t>
            </a:r>
            <a:r>
              <a:rPr lang="ru-RU" dirty="0"/>
              <a:t>1920 году, исследуя рассеяние </a:t>
            </a:r>
            <a:r>
              <a:rPr lang="ru-RU" dirty="0" err="1"/>
              <a:t>α-частиц </a:t>
            </a:r>
            <a:r>
              <a:rPr lang="ru-RU" dirty="0"/>
              <a:t>на ядрах платины, серебра и меди, измерил заряды этих ядер, чем экспериментально доказал справедливость модели </a:t>
            </a:r>
            <a:r>
              <a:rPr lang="ru-RU" dirty="0" smtClean="0"/>
              <a:t>атома. </a:t>
            </a:r>
            <a:r>
              <a:rPr lang="ru-RU" dirty="0"/>
              <a:t>Резерфорда и подтвердил равенство их порядковому номеру элемента в периодической системе Д.И. Менделеева.</a:t>
            </a:r>
          </a:p>
        </p:txBody>
      </p:sp>
      <p:sp>
        <p:nvSpPr>
          <p:cNvPr id="9" name="Прямоугольник 8"/>
          <p:cNvSpPr/>
          <p:nvPr/>
        </p:nvSpPr>
        <p:spPr>
          <a:xfrm>
            <a:off x="4143372" y="4143380"/>
            <a:ext cx="4643470" cy="1754326"/>
          </a:xfrm>
          <a:prstGeom prst="rect">
            <a:avLst/>
          </a:prstGeom>
        </p:spPr>
        <p:txBody>
          <a:bodyPr wrap="square">
            <a:spAutoFit/>
          </a:bodyPr>
          <a:lstStyle/>
          <a:p>
            <a:r>
              <a:rPr lang="ru-RU" dirty="0"/>
              <a:t>В 1932 году, исследуя излучение, возникающее при бомбардировке бериллиевой мишени альфа-частицами, Чедвик показал, что оно представляет собой поток нейтральных частиц ― нейтронов.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1285860"/>
            <a:ext cx="3571900" cy="3520727"/>
          </a:xfrm>
          <a:prstGeom prst="rect">
            <a:avLst/>
          </a:prstGeom>
          <a:noFill/>
          <a:ln w="9525">
            <a:noFill/>
            <a:miter lim="800000"/>
            <a:headEnd/>
            <a:tailEnd/>
          </a:ln>
          <a:effectLst/>
        </p:spPr>
      </p:pic>
      <p:sp>
        <p:nvSpPr>
          <p:cNvPr id="5" name="Прямоугольник 4"/>
          <p:cNvSpPr/>
          <p:nvPr/>
        </p:nvSpPr>
        <p:spPr>
          <a:xfrm>
            <a:off x="4357686" y="1643050"/>
            <a:ext cx="4572032" cy="646331"/>
          </a:xfrm>
          <a:prstGeom prst="rect">
            <a:avLst/>
          </a:prstGeom>
        </p:spPr>
        <p:txBody>
          <a:bodyPr wrap="square">
            <a:spAutoFit/>
          </a:bodyPr>
          <a:lstStyle/>
          <a:p>
            <a:r>
              <a:rPr lang="ru-RU" dirty="0"/>
              <a:t>Ядро состоит из протонов и нейтронов.</a:t>
            </a:r>
          </a:p>
        </p:txBody>
      </p:sp>
      <p:sp>
        <p:nvSpPr>
          <p:cNvPr id="6" name="Прямоугольник 5"/>
          <p:cNvSpPr/>
          <p:nvPr/>
        </p:nvSpPr>
        <p:spPr>
          <a:xfrm>
            <a:off x="4357686" y="2786058"/>
            <a:ext cx="4214842" cy="1754326"/>
          </a:xfrm>
          <a:prstGeom prst="rect">
            <a:avLst/>
          </a:prstGeom>
        </p:spPr>
        <p:txBody>
          <a:bodyPr wrap="square">
            <a:spAutoFit/>
          </a:bodyPr>
          <a:lstStyle/>
          <a:p>
            <a:r>
              <a:rPr lang="ru-RU" dirty="0"/>
              <a:t>Число протонов в ядре равно атомному номеру элемента, число нейтронов ― массовому числу (приблизительно равному массе атома) минус зарядовое </a:t>
            </a:r>
            <a:r>
              <a:rPr lang="ru-RU" dirty="0" smtClean="0"/>
              <a:t>число.</a:t>
            </a:r>
            <a:r>
              <a:rPr lang="ru-RU" dirty="0"/>
              <a:t> </a:t>
            </a:r>
          </a:p>
        </p:txBody>
      </p:sp>
      <p:sp>
        <p:nvSpPr>
          <p:cNvPr id="7" name="Прямоугольник 6"/>
          <p:cNvSpPr/>
          <p:nvPr/>
        </p:nvSpPr>
        <p:spPr>
          <a:xfrm>
            <a:off x="5143504" y="5072074"/>
            <a:ext cx="3071834" cy="984885"/>
          </a:xfrm>
          <a:prstGeom prst="rect">
            <a:avLst/>
          </a:prstGeom>
        </p:spPr>
        <p:txBody>
          <a:bodyPr wrap="square">
            <a:spAutoFit/>
          </a:bodyPr>
          <a:lstStyle/>
          <a:p>
            <a:r>
              <a:rPr lang="ru-RU" sz="4000" i="1" dirty="0" smtClean="0">
                <a:ln>
                  <a:solidFill>
                    <a:schemeClr val="tx1"/>
                  </a:solidFill>
                </a:ln>
                <a:solidFill>
                  <a:srgbClr val="FF0000"/>
                </a:solidFill>
              </a:rPr>
              <a:t>N = A – Z</a:t>
            </a:r>
            <a:endParaRPr lang="ru-RU" sz="4000" dirty="0" smtClean="0">
              <a:ln>
                <a:solidFill>
                  <a:schemeClr val="tx1"/>
                </a:solidFill>
              </a:ln>
              <a:solidFill>
                <a:srgbClr val="FF0000"/>
              </a:solidFill>
            </a:endParaRPr>
          </a:p>
          <a:p>
            <a:endParaRPr lang="ru-RU" dirty="0"/>
          </a:p>
        </p:txBody>
      </p:sp>
      <p:sp>
        <p:nvSpPr>
          <p:cNvPr id="8" name="TextBox 7"/>
          <p:cNvSpPr txBox="1"/>
          <p:nvPr/>
        </p:nvSpPr>
        <p:spPr>
          <a:xfrm>
            <a:off x="2214546" y="642918"/>
            <a:ext cx="5143536" cy="523220"/>
          </a:xfrm>
          <a:prstGeom prst="rect">
            <a:avLst/>
          </a:prstGeom>
          <a:noFill/>
        </p:spPr>
        <p:txBody>
          <a:bodyPr wrap="square" rtlCol="0">
            <a:spAutoFit/>
          </a:bodyPr>
          <a:lstStyle/>
          <a:p>
            <a:r>
              <a:rPr lang="ru-RU" sz="2800" dirty="0" smtClean="0">
                <a:ln>
                  <a:solidFill>
                    <a:schemeClr val="tx1"/>
                  </a:solidFill>
                </a:ln>
                <a:solidFill>
                  <a:srgbClr val="FF0000"/>
                </a:solidFill>
              </a:rPr>
              <a:t>Состав атомного ядра</a:t>
            </a:r>
            <a:endParaRPr lang="ru-RU" sz="2800" dirty="0">
              <a:ln>
                <a:solidFill>
                  <a:schemeClr val="tx1"/>
                </a:solidFill>
              </a:ln>
              <a:solidFill>
                <a:srgbClr val="FF0000"/>
              </a:solidFill>
            </a:endParaRPr>
          </a:p>
        </p:txBody>
      </p:sp>
      <p:sp>
        <p:nvSpPr>
          <p:cNvPr id="9" name="Прямоугольник 8"/>
          <p:cNvSpPr/>
          <p:nvPr/>
        </p:nvSpPr>
        <p:spPr>
          <a:xfrm>
            <a:off x="428596" y="5072074"/>
            <a:ext cx="4572000" cy="923330"/>
          </a:xfrm>
          <a:prstGeom prst="rect">
            <a:avLst/>
          </a:prstGeom>
        </p:spPr>
        <p:txBody>
          <a:bodyPr>
            <a:spAutoFit/>
          </a:bodyPr>
          <a:lstStyle/>
          <a:p>
            <a:r>
              <a:rPr lang="ru-RU" b="1" dirty="0"/>
              <a:t>Ядерные силы</a:t>
            </a:r>
            <a:r>
              <a:rPr lang="ru-RU" dirty="0"/>
              <a:t> ― </a:t>
            </a:r>
            <a:r>
              <a:rPr lang="ru-RU" dirty="0" err="1"/>
              <a:t>силы</a:t>
            </a:r>
            <a:r>
              <a:rPr lang="ru-RU" dirty="0"/>
              <a:t>, действующие между нуклонами (нейтронами и протонами) ядра.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428736"/>
            <a:ext cx="7500990" cy="1754326"/>
          </a:xfrm>
          <a:prstGeom prst="rect">
            <a:avLst/>
          </a:prstGeom>
        </p:spPr>
        <p:txBody>
          <a:bodyPr wrap="square">
            <a:spAutoFit/>
          </a:bodyPr>
          <a:lstStyle/>
          <a:p>
            <a:r>
              <a:rPr lang="ru-RU" b="1" dirty="0" smtClean="0">
                <a:solidFill>
                  <a:srgbClr val="FF0000"/>
                </a:solidFill>
              </a:rPr>
              <a:t>Энергия </a:t>
            </a:r>
            <a:r>
              <a:rPr lang="ru-RU" b="1" dirty="0">
                <a:solidFill>
                  <a:srgbClr val="FF0000"/>
                </a:solidFill>
              </a:rPr>
              <a:t>связи ядра</a:t>
            </a:r>
            <a:r>
              <a:rPr lang="ru-RU" dirty="0"/>
              <a:t> равна минимальной работе, которую надо совершить, чтобы ядро распалось на составляющие его нуклоны.</a:t>
            </a:r>
          </a:p>
          <a:p>
            <a:r>
              <a:rPr lang="ru-RU" b="1" dirty="0">
                <a:solidFill>
                  <a:srgbClr val="FF0000"/>
                </a:solidFill>
              </a:rPr>
              <a:t>Энергия связи</a:t>
            </a:r>
            <a:r>
              <a:rPr lang="ru-RU" dirty="0"/>
              <a:t> ― это та энергия, которая выделяется при образовании ядра из отдельных частиц ― нейтронов и протонов.</a:t>
            </a:r>
          </a:p>
        </p:txBody>
      </p:sp>
      <p:sp>
        <p:nvSpPr>
          <p:cNvPr id="3" name="TextBox 2"/>
          <p:cNvSpPr txBox="1"/>
          <p:nvPr/>
        </p:nvSpPr>
        <p:spPr>
          <a:xfrm>
            <a:off x="1928794" y="714356"/>
            <a:ext cx="5357850" cy="523220"/>
          </a:xfrm>
          <a:prstGeom prst="rect">
            <a:avLst/>
          </a:prstGeom>
          <a:noFill/>
        </p:spPr>
        <p:txBody>
          <a:bodyPr wrap="square" rtlCol="0">
            <a:spAutoFit/>
          </a:bodyPr>
          <a:lstStyle/>
          <a:p>
            <a:r>
              <a:rPr lang="ru-RU" sz="2800" dirty="0" smtClean="0">
                <a:ln>
                  <a:solidFill>
                    <a:schemeClr val="tx1"/>
                  </a:solidFill>
                </a:ln>
                <a:solidFill>
                  <a:srgbClr val="FF0000"/>
                </a:solidFill>
              </a:rPr>
              <a:t>Энергия связи ядра</a:t>
            </a:r>
            <a:endParaRPr lang="ru-RU" sz="2800" dirty="0">
              <a:ln>
                <a:solidFill>
                  <a:schemeClr val="tx1"/>
                </a:solidFill>
              </a:ln>
              <a:solidFill>
                <a:srgbClr val="FF0000"/>
              </a:solidFill>
            </a:endParaRPr>
          </a:p>
        </p:txBody>
      </p:sp>
      <p:sp>
        <p:nvSpPr>
          <p:cNvPr id="4" name="Прямоугольник 3"/>
          <p:cNvSpPr/>
          <p:nvPr/>
        </p:nvSpPr>
        <p:spPr>
          <a:xfrm>
            <a:off x="785786" y="3143248"/>
            <a:ext cx="7500990" cy="1138773"/>
          </a:xfrm>
          <a:prstGeom prst="rect">
            <a:avLst/>
          </a:prstGeom>
        </p:spPr>
        <p:txBody>
          <a:bodyPr wrap="square">
            <a:spAutoFit/>
          </a:bodyPr>
          <a:lstStyle/>
          <a:p>
            <a:pPr algn="ctr"/>
            <a:r>
              <a:rPr lang="ru-RU" sz="3200" i="1" dirty="0" err="1" smtClean="0">
                <a:solidFill>
                  <a:srgbClr val="FF0000"/>
                </a:solidFill>
              </a:rPr>
              <a:t>E</a:t>
            </a:r>
            <a:r>
              <a:rPr lang="ru-RU" sz="3200" baseline="-25000" dirty="0" err="1" smtClean="0">
                <a:solidFill>
                  <a:srgbClr val="FF0000"/>
                </a:solidFill>
              </a:rPr>
              <a:t>св</a:t>
            </a:r>
            <a:r>
              <a:rPr lang="ru-RU" sz="3200" dirty="0" smtClean="0">
                <a:solidFill>
                  <a:srgbClr val="FF0000"/>
                </a:solidFill>
              </a:rPr>
              <a:t> = Δ</a:t>
            </a:r>
            <a:r>
              <a:rPr lang="ru-RU" sz="3200" i="1" dirty="0" smtClean="0">
                <a:solidFill>
                  <a:srgbClr val="FF0000"/>
                </a:solidFill>
              </a:rPr>
              <a:t>Mc</a:t>
            </a:r>
            <a:r>
              <a:rPr lang="ru-RU" sz="3200" baseline="30000" dirty="0" smtClean="0">
                <a:solidFill>
                  <a:srgbClr val="FF0000"/>
                </a:solidFill>
              </a:rPr>
              <a:t>2</a:t>
            </a:r>
            <a:r>
              <a:rPr lang="ru-RU" sz="3200" dirty="0" smtClean="0">
                <a:solidFill>
                  <a:srgbClr val="FF0000"/>
                </a:solidFill>
              </a:rPr>
              <a:t>.</a:t>
            </a:r>
          </a:p>
          <a:p>
            <a:endParaRPr lang="ru-RU" dirty="0" smtClean="0"/>
          </a:p>
          <a:p>
            <a:r>
              <a:rPr lang="ru-RU" dirty="0" smtClean="0"/>
              <a:t>При образовании ядра уменьшается энергия системы.</a:t>
            </a:r>
            <a:endParaRPr lang="ru-RU" dirty="0"/>
          </a:p>
        </p:txBody>
      </p:sp>
      <p:sp>
        <p:nvSpPr>
          <p:cNvPr id="5" name="Прямоугольник 4"/>
          <p:cNvSpPr/>
          <p:nvPr/>
        </p:nvSpPr>
        <p:spPr>
          <a:xfrm>
            <a:off x="714348" y="4429132"/>
            <a:ext cx="7715304" cy="1477328"/>
          </a:xfrm>
          <a:prstGeom prst="rect">
            <a:avLst/>
          </a:prstGeom>
        </p:spPr>
        <p:txBody>
          <a:bodyPr wrap="square">
            <a:spAutoFit/>
          </a:bodyPr>
          <a:lstStyle/>
          <a:p>
            <a:r>
              <a:rPr lang="ru-RU" dirty="0" smtClean="0"/>
              <a:t>Суммарная масса частиц, входящих в состав ядра, всегда больше массы ядра.</a:t>
            </a:r>
          </a:p>
          <a:p>
            <a:pPr algn="ctr"/>
            <a:r>
              <a:rPr lang="ru-RU" dirty="0" smtClean="0"/>
              <a:t> </a:t>
            </a:r>
            <a:r>
              <a:rPr lang="ru-RU" sz="3600" dirty="0" smtClean="0">
                <a:solidFill>
                  <a:srgbClr val="FF0000"/>
                </a:solidFill>
              </a:rPr>
              <a:t>Δ</a:t>
            </a:r>
            <a:r>
              <a:rPr lang="ru-RU" sz="3600" i="1" dirty="0" smtClean="0">
                <a:solidFill>
                  <a:srgbClr val="FF0000"/>
                </a:solidFill>
              </a:rPr>
              <a:t>M</a:t>
            </a:r>
            <a:r>
              <a:rPr lang="ru-RU" sz="3600" dirty="0" smtClean="0">
                <a:solidFill>
                  <a:srgbClr val="FF0000"/>
                </a:solidFill>
              </a:rPr>
              <a:t> = </a:t>
            </a:r>
            <a:r>
              <a:rPr lang="ru-RU" sz="3600" i="1" dirty="0" err="1" smtClean="0">
                <a:solidFill>
                  <a:srgbClr val="FF0000"/>
                </a:solidFill>
              </a:rPr>
              <a:t>Zm</a:t>
            </a:r>
            <a:r>
              <a:rPr lang="ru-RU" sz="3600" i="1" baseline="-25000" dirty="0" err="1" smtClean="0">
                <a:solidFill>
                  <a:srgbClr val="FF0000"/>
                </a:solidFill>
              </a:rPr>
              <a:t>p</a:t>
            </a:r>
            <a:r>
              <a:rPr lang="ru-RU" sz="3600" dirty="0" smtClean="0">
                <a:solidFill>
                  <a:srgbClr val="FF0000"/>
                </a:solidFill>
              </a:rPr>
              <a:t> + </a:t>
            </a:r>
            <a:r>
              <a:rPr lang="en-US" sz="3600" dirty="0" smtClean="0">
                <a:solidFill>
                  <a:srgbClr val="FF0000"/>
                </a:solidFill>
              </a:rPr>
              <a:t>N</a:t>
            </a:r>
            <a:r>
              <a:rPr lang="ru-RU" sz="3600" i="1" dirty="0" err="1" smtClean="0">
                <a:solidFill>
                  <a:srgbClr val="FF0000"/>
                </a:solidFill>
              </a:rPr>
              <a:t>m</a:t>
            </a:r>
            <a:r>
              <a:rPr lang="ru-RU" sz="3600" i="1" baseline="-25000" dirty="0" err="1" smtClean="0">
                <a:solidFill>
                  <a:srgbClr val="FF0000"/>
                </a:solidFill>
              </a:rPr>
              <a:t>n</a:t>
            </a:r>
            <a:r>
              <a:rPr lang="ru-RU" sz="3600" dirty="0" smtClean="0">
                <a:solidFill>
                  <a:srgbClr val="FF0000"/>
                </a:solidFill>
              </a:rPr>
              <a:t> − </a:t>
            </a:r>
            <a:r>
              <a:rPr lang="ru-RU" sz="3600" i="1" dirty="0" err="1" smtClean="0">
                <a:solidFill>
                  <a:srgbClr val="FF0000"/>
                </a:solidFill>
              </a:rPr>
              <a:t>M</a:t>
            </a:r>
            <a:r>
              <a:rPr lang="ru-RU" sz="3600" i="1" baseline="-25000" dirty="0" err="1" smtClean="0">
                <a:solidFill>
                  <a:srgbClr val="FF0000"/>
                </a:solidFill>
              </a:rPr>
              <a:t>я</a:t>
            </a:r>
            <a:r>
              <a:rPr lang="ru-RU" sz="3600" dirty="0" smtClean="0">
                <a:solidFill>
                  <a:srgbClr val="FF0000"/>
                </a:solidFill>
              </a:rPr>
              <a:t> </a:t>
            </a:r>
          </a:p>
          <a:p>
            <a:pPr algn="ctr"/>
            <a:r>
              <a:rPr lang="ru-RU" dirty="0" smtClean="0"/>
              <a:t> </a:t>
            </a:r>
            <a:r>
              <a:rPr lang="ru-RU" b="1" dirty="0" smtClean="0"/>
              <a:t>дефект массы</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009650" y="1142029"/>
            <a:ext cx="6348432" cy="5211146"/>
          </a:xfrm>
          <a:prstGeom prst="rect">
            <a:avLst/>
          </a:prstGeom>
          <a:noFill/>
          <a:ln w="9525">
            <a:noFill/>
            <a:miter lim="800000"/>
            <a:headEnd/>
            <a:tailEnd/>
          </a:ln>
          <a:effectLst/>
        </p:spPr>
      </p:pic>
      <p:sp>
        <p:nvSpPr>
          <p:cNvPr id="3" name="Прямоугольник 2"/>
          <p:cNvSpPr/>
          <p:nvPr/>
        </p:nvSpPr>
        <p:spPr>
          <a:xfrm>
            <a:off x="3428992" y="571480"/>
            <a:ext cx="3571900" cy="369332"/>
          </a:xfrm>
          <a:prstGeom prst="rect">
            <a:avLst/>
          </a:prstGeom>
        </p:spPr>
        <p:txBody>
          <a:bodyPr wrap="square">
            <a:spAutoFit/>
          </a:bodyPr>
          <a:lstStyle/>
          <a:p>
            <a:r>
              <a:rPr lang="ru-RU" b="1" dirty="0">
                <a:ln>
                  <a:solidFill>
                    <a:schemeClr val="tx1"/>
                  </a:solidFill>
                </a:ln>
                <a:solidFill>
                  <a:srgbClr val="FF0000"/>
                </a:solidFill>
              </a:rPr>
              <a:t>Удельная энергия связи</a:t>
            </a:r>
            <a:endParaRPr lang="ru-RU"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14348" y="1000108"/>
            <a:ext cx="4758207" cy="380683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5786446" y="1571612"/>
            <a:ext cx="2616211" cy="2956863"/>
          </a:xfrm>
          <a:prstGeom prst="rect">
            <a:avLst/>
          </a:prstGeom>
          <a:noFill/>
          <a:ln w="9525">
            <a:noFill/>
            <a:miter lim="800000"/>
            <a:headEnd/>
            <a:tailEnd/>
          </a:ln>
          <a:effectLst/>
        </p:spPr>
      </p:pic>
      <p:sp>
        <p:nvSpPr>
          <p:cNvPr id="5" name="Прямоугольник 4"/>
          <p:cNvSpPr/>
          <p:nvPr/>
        </p:nvSpPr>
        <p:spPr>
          <a:xfrm>
            <a:off x="3000364" y="5214950"/>
            <a:ext cx="4572000" cy="646331"/>
          </a:xfrm>
          <a:prstGeom prst="rect">
            <a:avLst/>
          </a:prstGeom>
        </p:spPr>
        <p:txBody>
          <a:bodyPr>
            <a:spAutoFit/>
          </a:bodyPr>
          <a:lstStyle/>
          <a:p>
            <a:r>
              <a:rPr lang="ru-RU" dirty="0"/>
              <a:t>Фотографии камеры Вильсона и треков частиц, полученных в камере Вильсона.</a:t>
            </a:r>
          </a:p>
        </p:txBody>
      </p:sp>
      <p:sp>
        <p:nvSpPr>
          <p:cNvPr id="6" name="TextBox 5"/>
          <p:cNvSpPr txBox="1"/>
          <p:nvPr/>
        </p:nvSpPr>
        <p:spPr>
          <a:xfrm>
            <a:off x="714348" y="357166"/>
            <a:ext cx="7500990" cy="646331"/>
          </a:xfrm>
          <a:prstGeom prst="rect">
            <a:avLst/>
          </a:prstGeom>
          <a:solidFill>
            <a:schemeClr val="bg1"/>
          </a:solidFill>
          <a:ln>
            <a:solidFill>
              <a:schemeClr val="tx1"/>
            </a:solidFill>
          </a:ln>
        </p:spPr>
        <p:txBody>
          <a:bodyPr wrap="square" rtlCol="0">
            <a:spAutoFit/>
          </a:bodyPr>
          <a:lstStyle/>
          <a:p>
            <a:pPr algn="ctr"/>
            <a:r>
              <a:rPr lang="ru-RU"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Методы наблюдения и регистрации заряженных частиц</a:t>
            </a:r>
            <a:endParaRPr lang="ru-RU"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3714752"/>
            <a:ext cx="7143800" cy="1200329"/>
          </a:xfrm>
          <a:prstGeom prst="rect">
            <a:avLst/>
          </a:prstGeom>
        </p:spPr>
        <p:txBody>
          <a:bodyPr wrap="square">
            <a:spAutoFit/>
          </a:bodyPr>
          <a:lstStyle/>
          <a:p>
            <a:r>
              <a:rPr lang="ru-RU" b="1" dirty="0">
                <a:solidFill>
                  <a:srgbClr val="FF0000"/>
                </a:solidFill>
              </a:rPr>
              <a:t>Энергетический выход ядерной реакции</a:t>
            </a:r>
            <a:r>
              <a:rPr lang="ru-RU" dirty="0"/>
              <a:t> ― это разность энергий покоя ядер и частиц, вступивших в реакцию, и энергий покоя ядер и частиц, возникших в результате реакции.</a:t>
            </a:r>
          </a:p>
        </p:txBody>
      </p:sp>
      <p:sp>
        <p:nvSpPr>
          <p:cNvPr id="3" name="Прямоугольник 2"/>
          <p:cNvSpPr/>
          <p:nvPr/>
        </p:nvSpPr>
        <p:spPr>
          <a:xfrm>
            <a:off x="1142976" y="1428736"/>
            <a:ext cx="7215238" cy="923330"/>
          </a:xfrm>
          <a:prstGeom prst="rect">
            <a:avLst/>
          </a:prstGeom>
        </p:spPr>
        <p:txBody>
          <a:bodyPr wrap="square">
            <a:spAutoFit/>
          </a:bodyPr>
          <a:lstStyle/>
          <a:p>
            <a:r>
              <a:rPr lang="ru-RU" dirty="0" smtClean="0">
                <a:solidFill>
                  <a:srgbClr val="FF0000"/>
                </a:solidFill>
              </a:rPr>
              <a:t>Ядерные реакции </a:t>
            </a:r>
            <a:r>
              <a:rPr lang="ru-RU" dirty="0" smtClean="0"/>
              <a:t>– изменения атомных ядер при взаимодействии их с элементарными частицами или друг с другом.</a:t>
            </a:r>
            <a:endParaRPr lang="ru-RU" dirty="0"/>
          </a:p>
        </p:txBody>
      </p:sp>
      <p:sp>
        <p:nvSpPr>
          <p:cNvPr id="4" name="TextBox 3"/>
          <p:cNvSpPr txBox="1"/>
          <p:nvPr/>
        </p:nvSpPr>
        <p:spPr>
          <a:xfrm>
            <a:off x="1785918" y="785794"/>
            <a:ext cx="5715040" cy="369332"/>
          </a:xfrm>
          <a:prstGeom prst="rect">
            <a:avLst/>
          </a:prstGeom>
          <a:noFill/>
        </p:spPr>
        <p:txBody>
          <a:bodyPr wrap="square" rtlCol="0">
            <a:spAutoFit/>
          </a:bodyPr>
          <a:lstStyle/>
          <a:p>
            <a:pPr algn="ctr"/>
            <a:r>
              <a:rPr lang="ru-RU" dirty="0" smtClean="0">
                <a:ln>
                  <a:solidFill>
                    <a:schemeClr val="tx1"/>
                  </a:solidFill>
                </a:ln>
                <a:solidFill>
                  <a:srgbClr val="FF0000"/>
                </a:solidFill>
              </a:rPr>
              <a:t>Ядерные реакции</a:t>
            </a:r>
            <a:endParaRPr lang="ru-RU" dirty="0">
              <a:ln>
                <a:solidFill>
                  <a:schemeClr val="tx1"/>
                </a:solidFill>
              </a:ln>
              <a:solidFill>
                <a:srgbClr val="FF0000"/>
              </a:solidFill>
            </a:endParaRPr>
          </a:p>
        </p:txBody>
      </p:sp>
      <p:sp>
        <p:nvSpPr>
          <p:cNvPr id="7" name="TextBox 6"/>
          <p:cNvSpPr txBox="1"/>
          <p:nvPr/>
        </p:nvSpPr>
        <p:spPr>
          <a:xfrm>
            <a:off x="1857356" y="2857496"/>
            <a:ext cx="5000660" cy="523220"/>
          </a:xfrm>
          <a:prstGeom prst="rect">
            <a:avLst/>
          </a:prstGeom>
          <a:noFill/>
        </p:spPr>
        <p:txBody>
          <a:bodyPr wrap="square" rtlCol="0">
            <a:spAutoFit/>
          </a:bodyPr>
          <a:lstStyle/>
          <a:p>
            <a:r>
              <a:rPr lang="en-US" sz="2800" baseline="-25000" dirty="0" smtClean="0">
                <a:solidFill>
                  <a:srgbClr val="FF0000"/>
                </a:solidFill>
              </a:rPr>
              <a:t>3</a:t>
            </a:r>
            <a:r>
              <a:rPr lang="en-US" sz="2800" dirty="0" smtClean="0">
                <a:solidFill>
                  <a:srgbClr val="FF0000"/>
                </a:solidFill>
              </a:rPr>
              <a:t> </a:t>
            </a:r>
            <a:r>
              <a:rPr lang="en-US" sz="2800" baseline="30000" dirty="0" smtClean="0">
                <a:solidFill>
                  <a:srgbClr val="FF0000"/>
                </a:solidFill>
              </a:rPr>
              <a:t>7</a:t>
            </a:r>
            <a:r>
              <a:rPr lang="en-US" sz="2800" baseline="-25000" dirty="0" smtClean="0">
                <a:solidFill>
                  <a:srgbClr val="FF0000"/>
                </a:solidFill>
              </a:rPr>
              <a:t> </a:t>
            </a:r>
            <a:r>
              <a:rPr lang="en-US" sz="2800" dirty="0" smtClean="0">
                <a:solidFill>
                  <a:srgbClr val="FF0000"/>
                </a:solidFill>
              </a:rPr>
              <a:t>Li + </a:t>
            </a:r>
            <a:r>
              <a:rPr lang="en-US" sz="2800" baseline="-25000" dirty="0" smtClean="0">
                <a:solidFill>
                  <a:srgbClr val="FF0000"/>
                </a:solidFill>
              </a:rPr>
              <a:t>1</a:t>
            </a:r>
            <a:r>
              <a:rPr lang="en-US" sz="2800" baseline="30000" dirty="0" smtClean="0">
                <a:solidFill>
                  <a:srgbClr val="FF0000"/>
                </a:solidFill>
              </a:rPr>
              <a:t>1</a:t>
            </a:r>
            <a:r>
              <a:rPr lang="en-US" sz="2800" baseline="-25000" dirty="0" smtClean="0">
                <a:solidFill>
                  <a:srgbClr val="FF0000"/>
                </a:solidFill>
              </a:rPr>
              <a:t> </a:t>
            </a:r>
            <a:r>
              <a:rPr lang="en-US" sz="2800" dirty="0" smtClean="0">
                <a:solidFill>
                  <a:srgbClr val="FF0000"/>
                </a:solidFill>
              </a:rPr>
              <a:t>H = </a:t>
            </a:r>
            <a:r>
              <a:rPr lang="en-US" sz="2800" baseline="-25000" dirty="0" smtClean="0">
                <a:solidFill>
                  <a:srgbClr val="FF0000"/>
                </a:solidFill>
              </a:rPr>
              <a:t>2 </a:t>
            </a:r>
            <a:r>
              <a:rPr lang="en-US" sz="2800" baseline="30000" dirty="0" smtClean="0">
                <a:solidFill>
                  <a:srgbClr val="FF0000"/>
                </a:solidFill>
              </a:rPr>
              <a:t>4</a:t>
            </a:r>
            <a:r>
              <a:rPr lang="en-US" sz="2800" dirty="0" smtClean="0">
                <a:solidFill>
                  <a:srgbClr val="FF0000"/>
                </a:solidFill>
              </a:rPr>
              <a:t>He +</a:t>
            </a:r>
            <a:r>
              <a:rPr lang="en-US" sz="2800" baseline="-25000" dirty="0" smtClean="0">
                <a:solidFill>
                  <a:srgbClr val="FF0000"/>
                </a:solidFill>
              </a:rPr>
              <a:t> 2 </a:t>
            </a:r>
            <a:r>
              <a:rPr lang="en-US" sz="2800" baseline="30000" dirty="0" smtClean="0">
                <a:solidFill>
                  <a:srgbClr val="FF0000"/>
                </a:solidFill>
              </a:rPr>
              <a:t>4</a:t>
            </a:r>
            <a:r>
              <a:rPr lang="en-US" sz="2800" dirty="0" smtClean="0">
                <a:solidFill>
                  <a:srgbClr val="FF0000"/>
                </a:solidFill>
              </a:rPr>
              <a:t>He </a:t>
            </a:r>
            <a:endParaRPr lang="ru-RU" sz="2800" dirty="0">
              <a:solidFill>
                <a:srgbClr val="FF0000"/>
              </a:solidFill>
            </a:endParaRPr>
          </a:p>
        </p:txBody>
      </p:sp>
      <p:sp>
        <p:nvSpPr>
          <p:cNvPr id="9" name="TextBox 8"/>
          <p:cNvSpPr txBox="1"/>
          <p:nvPr/>
        </p:nvSpPr>
        <p:spPr>
          <a:xfrm>
            <a:off x="1571604" y="5357826"/>
            <a:ext cx="5929354" cy="523220"/>
          </a:xfrm>
          <a:prstGeom prst="rect">
            <a:avLst/>
          </a:prstGeom>
          <a:noFill/>
        </p:spPr>
        <p:txBody>
          <a:bodyPr wrap="square" rtlCol="0">
            <a:spAutoFit/>
          </a:bodyPr>
          <a:lstStyle/>
          <a:p>
            <a:r>
              <a:rPr lang="en-US" sz="2800" b="1" dirty="0" smtClean="0">
                <a:solidFill>
                  <a:srgbClr val="FF0000"/>
                </a:solidFill>
              </a:rPr>
              <a:t>Q =(m</a:t>
            </a:r>
            <a:r>
              <a:rPr lang="en-US" sz="2800" b="1" baseline="-25000" dirty="0" smtClean="0">
                <a:solidFill>
                  <a:srgbClr val="FF0000"/>
                </a:solidFill>
              </a:rPr>
              <a:t>1</a:t>
            </a:r>
            <a:r>
              <a:rPr lang="en-US" sz="2800" b="1" dirty="0" smtClean="0">
                <a:solidFill>
                  <a:srgbClr val="FF0000"/>
                </a:solidFill>
              </a:rPr>
              <a:t> + m</a:t>
            </a:r>
            <a:r>
              <a:rPr lang="en-US" sz="2800" b="1" baseline="-25000" dirty="0" smtClean="0">
                <a:solidFill>
                  <a:srgbClr val="FF0000"/>
                </a:solidFill>
              </a:rPr>
              <a:t>2</a:t>
            </a:r>
            <a:r>
              <a:rPr lang="en-US" sz="2800" b="1" dirty="0" smtClean="0">
                <a:solidFill>
                  <a:srgbClr val="FF0000"/>
                </a:solidFill>
              </a:rPr>
              <a:t> – m</a:t>
            </a:r>
            <a:r>
              <a:rPr lang="en-US" sz="2800" b="1" baseline="-25000" dirty="0" smtClean="0">
                <a:solidFill>
                  <a:srgbClr val="FF0000"/>
                </a:solidFill>
              </a:rPr>
              <a:t>3 </a:t>
            </a:r>
            <a:r>
              <a:rPr lang="en-US" sz="2800" b="1" dirty="0" smtClean="0">
                <a:solidFill>
                  <a:srgbClr val="FF0000"/>
                </a:solidFill>
              </a:rPr>
              <a:t> - m</a:t>
            </a:r>
            <a:r>
              <a:rPr lang="en-US" sz="2800" b="1" baseline="-25000" dirty="0" smtClean="0">
                <a:solidFill>
                  <a:srgbClr val="FF0000"/>
                </a:solidFill>
              </a:rPr>
              <a:t>4</a:t>
            </a:r>
            <a:r>
              <a:rPr lang="en-US" sz="2800" b="1" dirty="0" smtClean="0">
                <a:solidFill>
                  <a:srgbClr val="FF0000"/>
                </a:solidFill>
              </a:rPr>
              <a:t> ) c</a:t>
            </a:r>
            <a:r>
              <a:rPr lang="en-US" sz="2800" b="1" baseline="30000" dirty="0" smtClean="0">
                <a:solidFill>
                  <a:srgbClr val="FF0000"/>
                </a:solidFill>
              </a:rPr>
              <a:t>2</a:t>
            </a:r>
            <a:r>
              <a:rPr lang="en-US" sz="2800" b="1" baseline="-25000" dirty="0" smtClean="0">
                <a:solidFill>
                  <a:srgbClr val="FF0000"/>
                </a:solidFill>
              </a:rPr>
              <a:t> </a:t>
            </a:r>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28596" y="1285860"/>
            <a:ext cx="5305400" cy="4633924"/>
          </a:xfrm>
          <a:prstGeom prst="rect">
            <a:avLst/>
          </a:prstGeom>
          <a:noFill/>
          <a:ln w="9525">
            <a:noFill/>
            <a:miter lim="800000"/>
            <a:headEnd/>
            <a:tailEnd/>
          </a:ln>
          <a:effectLst/>
        </p:spPr>
      </p:pic>
      <p:sp>
        <p:nvSpPr>
          <p:cNvPr id="3" name="Прямоугольник 2"/>
          <p:cNvSpPr/>
          <p:nvPr/>
        </p:nvSpPr>
        <p:spPr>
          <a:xfrm>
            <a:off x="1428728" y="571480"/>
            <a:ext cx="6357982" cy="461665"/>
          </a:xfrm>
          <a:prstGeom prst="rect">
            <a:avLst/>
          </a:prstGeom>
        </p:spPr>
        <p:txBody>
          <a:bodyPr wrap="square">
            <a:spAutoFit/>
          </a:bodyPr>
          <a:lstStyle/>
          <a:p>
            <a:r>
              <a:rPr lang="ru-RU" sz="2400" b="1" dirty="0">
                <a:ln>
                  <a:solidFill>
                    <a:schemeClr val="tx1"/>
                  </a:solidFill>
                </a:ln>
                <a:solidFill>
                  <a:srgbClr val="FF0000"/>
                </a:solidFill>
              </a:rPr>
              <a:t>Спонтанное деление ядра урана</a:t>
            </a:r>
            <a:endParaRPr lang="ru-RU" sz="2400" dirty="0">
              <a:ln>
                <a:solidFill>
                  <a:schemeClr val="tx1"/>
                </a:solidFill>
              </a:ln>
              <a:solidFill>
                <a:srgbClr val="FF0000"/>
              </a:solidFill>
            </a:endParaRPr>
          </a:p>
        </p:txBody>
      </p:sp>
      <p:pic>
        <p:nvPicPr>
          <p:cNvPr id="4" name="Picture 1" descr="D:\Documents and Settings\Люба\Мои документы\Мои рисунки\деление ядра.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0694" y="2062423"/>
            <a:ext cx="3243260" cy="3138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Цепная ядерная реакц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857356" y="1736601"/>
            <a:ext cx="5171458" cy="4042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642910" y="571480"/>
            <a:ext cx="8183880" cy="642942"/>
          </a:xfrm>
        </p:spPr>
        <p:txBody>
          <a:bodyPr>
            <a:normAutofit/>
          </a:bodyPr>
          <a:lstStyle/>
          <a:p>
            <a:pPr algn="ctr"/>
            <a:r>
              <a:rPr lang="ru-RU" sz="2800" dirty="0" smtClean="0">
                <a:ln>
                  <a:solidFill>
                    <a:schemeClr val="tx1"/>
                  </a:solidFill>
                </a:ln>
                <a:solidFill>
                  <a:srgbClr val="FF0000"/>
                </a:solidFill>
              </a:rPr>
              <a:t>Цепная ядерная реакция</a:t>
            </a:r>
            <a:endParaRPr lang="ru-RU" sz="2800" dirty="0">
              <a:ln>
                <a:solidFill>
                  <a:schemeClr val="tx1"/>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608014" y="817563"/>
            <a:ext cx="7109430" cy="4683139"/>
          </a:xfrm>
          <a:prstGeom prst="rect">
            <a:avLst/>
          </a:prstGeom>
          <a:noFill/>
          <a:ln w="9525">
            <a:noFill/>
            <a:miter lim="800000"/>
            <a:headEnd/>
            <a:tailEnd/>
          </a:ln>
          <a:effectLst/>
        </p:spPr>
      </p:pic>
      <p:sp>
        <p:nvSpPr>
          <p:cNvPr id="3" name="Прямоугольник 2"/>
          <p:cNvSpPr/>
          <p:nvPr/>
        </p:nvSpPr>
        <p:spPr>
          <a:xfrm>
            <a:off x="2643174" y="285728"/>
            <a:ext cx="3626314" cy="369332"/>
          </a:xfrm>
          <a:prstGeom prst="rect">
            <a:avLst/>
          </a:prstGeom>
        </p:spPr>
        <p:txBody>
          <a:bodyPr wrap="none">
            <a:spAutoFit/>
          </a:bodyPr>
          <a:lstStyle/>
          <a:p>
            <a:r>
              <a:rPr lang="ru-RU" b="1" dirty="0" smtClean="0">
                <a:ln>
                  <a:solidFill>
                    <a:schemeClr val="tx1"/>
                  </a:solidFill>
                </a:ln>
                <a:solidFill>
                  <a:srgbClr val="FF0000"/>
                </a:solidFill>
              </a:rPr>
              <a:t>Схема ядерного </a:t>
            </a:r>
            <a:r>
              <a:rPr lang="ru-RU" b="1" dirty="0">
                <a:ln>
                  <a:solidFill>
                    <a:schemeClr val="tx1"/>
                  </a:solidFill>
                </a:ln>
                <a:solidFill>
                  <a:srgbClr val="FF0000"/>
                </a:solidFill>
              </a:rPr>
              <a:t>реактора</a:t>
            </a:r>
            <a:endParaRPr lang="ru-RU" dirty="0">
              <a:ln>
                <a:solidFill>
                  <a:schemeClr val="tx1"/>
                </a:solidFill>
              </a:ln>
              <a:solidFill>
                <a:srgbClr val="FF0000"/>
              </a:solidFill>
            </a:endParaRPr>
          </a:p>
        </p:txBody>
      </p:sp>
      <p:sp>
        <p:nvSpPr>
          <p:cNvPr id="4" name="Прямоугольник 3"/>
          <p:cNvSpPr/>
          <p:nvPr/>
        </p:nvSpPr>
        <p:spPr>
          <a:xfrm>
            <a:off x="571472" y="5500702"/>
            <a:ext cx="7858180" cy="923330"/>
          </a:xfrm>
          <a:prstGeom prst="rect">
            <a:avLst/>
          </a:prstGeom>
        </p:spPr>
        <p:txBody>
          <a:bodyPr wrap="square">
            <a:spAutoFit/>
          </a:bodyPr>
          <a:lstStyle/>
          <a:p>
            <a:r>
              <a:rPr lang="ru-RU" b="1" dirty="0">
                <a:solidFill>
                  <a:srgbClr val="FF0000"/>
                </a:solidFill>
              </a:rPr>
              <a:t>Ядерный реактор</a:t>
            </a:r>
            <a:r>
              <a:rPr lang="ru-RU" dirty="0"/>
              <a:t> ― это устройство, в котором в результате управляемой цепной реакции деления ядер выделяется энергия.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063388" y="857233"/>
            <a:ext cx="4626199" cy="5072098"/>
          </a:xfrm>
          <a:prstGeom prst="rect">
            <a:avLst/>
          </a:prstGeom>
          <a:noFill/>
          <a:ln w="9525">
            <a:noFill/>
            <a:miter lim="800000"/>
            <a:headEnd/>
            <a:tailEnd/>
          </a:ln>
          <a:effectLst/>
        </p:spPr>
      </p:pic>
      <p:sp>
        <p:nvSpPr>
          <p:cNvPr id="3" name="Прямоугольник 2"/>
          <p:cNvSpPr/>
          <p:nvPr/>
        </p:nvSpPr>
        <p:spPr>
          <a:xfrm>
            <a:off x="3643306" y="428604"/>
            <a:ext cx="3714776" cy="369332"/>
          </a:xfrm>
          <a:prstGeom prst="rect">
            <a:avLst/>
          </a:prstGeom>
        </p:spPr>
        <p:txBody>
          <a:bodyPr wrap="square">
            <a:spAutoFit/>
          </a:bodyPr>
          <a:lstStyle/>
          <a:p>
            <a:r>
              <a:rPr lang="ru-RU" b="1" dirty="0">
                <a:ln>
                  <a:solidFill>
                    <a:schemeClr val="tx1"/>
                  </a:solidFill>
                </a:ln>
                <a:solidFill>
                  <a:srgbClr val="FF0000"/>
                </a:solidFill>
              </a:rPr>
              <a:t>Ядерный реактор</a:t>
            </a:r>
            <a:endParaRPr lang="ru-RU" dirty="0">
              <a:ln>
                <a:solidFill>
                  <a:schemeClr val="tx1"/>
                </a:solidFill>
              </a:ln>
              <a:solidFill>
                <a:srgbClr val="FF0000"/>
              </a:solidFill>
            </a:endParaRPr>
          </a:p>
        </p:txBody>
      </p:sp>
      <p:sp>
        <p:nvSpPr>
          <p:cNvPr id="4" name="Прямоугольник 3"/>
          <p:cNvSpPr/>
          <p:nvPr/>
        </p:nvSpPr>
        <p:spPr>
          <a:xfrm>
            <a:off x="5786446" y="1428736"/>
            <a:ext cx="3143256" cy="2585323"/>
          </a:xfrm>
          <a:prstGeom prst="rect">
            <a:avLst/>
          </a:prstGeom>
        </p:spPr>
        <p:txBody>
          <a:bodyPr wrap="square">
            <a:spAutoFit/>
          </a:bodyPr>
          <a:lstStyle/>
          <a:p>
            <a:r>
              <a:rPr lang="ru-RU" b="1" dirty="0" smtClean="0">
                <a:solidFill>
                  <a:srgbClr val="FF0000"/>
                </a:solidFill>
              </a:rPr>
              <a:t>Критическая масса</a:t>
            </a:r>
            <a:r>
              <a:rPr lang="ru-RU" dirty="0" smtClean="0">
                <a:solidFill>
                  <a:srgbClr val="FF0000"/>
                </a:solidFill>
              </a:rPr>
              <a:t> ― </a:t>
            </a:r>
            <a:r>
              <a:rPr lang="ru-RU" dirty="0" smtClean="0"/>
              <a:t>минимальная масса делящегося вещества, при которой может происходить цепная реакция деления.</a:t>
            </a:r>
          </a:p>
          <a:p>
            <a:r>
              <a:rPr lang="ru-RU" dirty="0" smtClean="0"/>
              <a:t>Критическая масса урана составляет около 50 кг.</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571473" y="1071546"/>
            <a:ext cx="4857784" cy="4349559"/>
          </a:xfrm>
          <a:prstGeom prst="rect">
            <a:avLst/>
          </a:prstGeom>
          <a:noFill/>
          <a:ln w="9525">
            <a:noFill/>
            <a:miter lim="800000"/>
            <a:headEnd/>
            <a:tailEnd/>
          </a:ln>
          <a:effectLst/>
        </p:spPr>
      </p:pic>
      <p:sp>
        <p:nvSpPr>
          <p:cNvPr id="3" name="Прямоугольник 2"/>
          <p:cNvSpPr/>
          <p:nvPr/>
        </p:nvSpPr>
        <p:spPr>
          <a:xfrm>
            <a:off x="1214414" y="500042"/>
            <a:ext cx="7572428" cy="523220"/>
          </a:xfrm>
          <a:prstGeom prst="rect">
            <a:avLst/>
          </a:prstGeom>
        </p:spPr>
        <p:txBody>
          <a:bodyPr wrap="square">
            <a:spAutoFit/>
          </a:bodyPr>
          <a:lstStyle/>
          <a:p>
            <a:r>
              <a:rPr lang="ru-RU" sz="2800" b="1" dirty="0">
                <a:ln>
                  <a:solidFill>
                    <a:schemeClr val="tx1"/>
                  </a:solidFill>
                </a:ln>
                <a:solidFill>
                  <a:srgbClr val="FF0000"/>
                </a:solidFill>
              </a:rPr>
              <a:t>Ядерное оружие, атомная бомба</a:t>
            </a:r>
            <a:endParaRPr lang="ru-RU" sz="2800" dirty="0">
              <a:ln>
                <a:solidFill>
                  <a:schemeClr val="tx1"/>
                </a:solidFill>
              </a:ln>
              <a:solidFill>
                <a:srgbClr val="FF0000"/>
              </a:solidFill>
            </a:endParaRPr>
          </a:p>
        </p:txBody>
      </p:sp>
      <p:sp>
        <p:nvSpPr>
          <p:cNvPr id="4" name="Прямоугольник 3"/>
          <p:cNvSpPr/>
          <p:nvPr/>
        </p:nvSpPr>
        <p:spPr>
          <a:xfrm>
            <a:off x="5357818" y="2143116"/>
            <a:ext cx="3500430" cy="2308324"/>
          </a:xfrm>
          <a:prstGeom prst="rect">
            <a:avLst/>
          </a:prstGeom>
        </p:spPr>
        <p:txBody>
          <a:bodyPr wrap="square">
            <a:spAutoFit/>
          </a:bodyPr>
          <a:lstStyle/>
          <a:p>
            <a:r>
              <a:rPr lang="ru-RU" b="1" dirty="0">
                <a:solidFill>
                  <a:srgbClr val="FF0000"/>
                </a:solidFill>
              </a:rPr>
              <a:t>Критическая масса</a:t>
            </a:r>
            <a:r>
              <a:rPr lang="ru-RU" dirty="0"/>
              <a:t> ― минимальная масса делящегося вещества, при которой может происходить цепная реакция деления.</a:t>
            </a:r>
          </a:p>
          <a:p>
            <a:r>
              <a:rPr lang="ru-RU" dirty="0"/>
              <a:t>Критическая масса урана составляет около 50 кг.</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AutoShape 5" descr="additional_164_01.png"/>
          <p:cNvSpPr>
            <a:spLocks noChangeAspect="1" noChangeArrowheads="1"/>
          </p:cNvSpPr>
          <p:nvPr/>
        </p:nvSpPr>
        <p:spPr bwMode="auto">
          <a:xfrm>
            <a:off x="0" y="-182563"/>
            <a:ext cx="1895475" cy="3429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additional_164_02.png"/>
          <p:cNvSpPr>
            <a:spLocks noChangeAspect="1" noChangeArrowheads="1"/>
          </p:cNvSpPr>
          <p:nvPr/>
        </p:nvSpPr>
        <p:spPr bwMode="auto">
          <a:xfrm>
            <a:off x="0" y="214313"/>
            <a:ext cx="2019300" cy="3524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85720" y="1643050"/>
            <a:ext cx="3286148" cy="4278094"/>
          </a:xfrm>
          <a:prstGeom prst="rect">
            <a:avLst/>
          </a:prstGeom>
        </p:spPr>
        <p:txBody>
          <a:bodyPr wrap="square">
            <a:spAutoFit/>
          </a:bodyPr>
          <a:lstStyle/>
          <a:p>
            <a:r>
              <a:rPr lang="ru-RU" sz="1600" dirty="0"/>
              <a:t>Выделение огромной энергии.</a:t>
            </a:r>
          </a:p>
          <a:p>
            <a:r>
              <a:rPr lang="ru-RU" sz="1600" dirty="0"/>
              <a:t>Повышение температуры урана до миллиона градусов.</a:t>
            </a:r>
          </a:p>
          <a:p>
            <a:r>
              <a:rPr lang="ru-RU" sz="1600" dirty="0"/>
              <a:t>Превращение всех веществ, включая уран, в пар.</a:t>
            </a:r>
          </a:p>
          <a:p>
            <a:r>
              <a:rPr lang="ru-RU" sz="1600" dirty="0"/>
              <a:t>Быстрое расширение раскалённого шара, сжигающего всё на своём пути.</a:t>
            </a:r>
          </a:p>
          <a:p>
            <a:r>
              <a:rPr lang="ru-RU" sz="1600" dirty="0"/>
              <a:t>Яркое излучение.</a:t>
            </a:r>
          </a:p>
          <a:p>
            <a:r>
              <a:rPr lang="ru-RU" sz="1600" dirty="0"/>
              <a:t>Образование ударной волны большой разрушительной силы.</a:t>
            </a:r>
          </a:p>
          <a:p>
            <a:r>
              <a:rPr lang="ru-RU" sz="1600" dirty="0"/>
              <a:t>Образование в месте взрыва воронки.</a:t>
            </a:r>
          </a:p>
        </p:txBody>
      </p:sp>
      <p:pic>
        <p:nvPicPr>
          <p:cNvPr id="26632" name="Picture 8"/>
          <p:cNvPicPr>
            <a:picLocks noChangeAspect="1" noChangeArrowheads="1"/>
          </p:cNvPicPr>
          <p:nvPr/>
        </p:nvPicPr>
        <p:blipFill>
          <a:blip r:embed="rId2"/>
          <a:srcRect/>
          <a:stretch>
            <a:fillRect/>
          </a:stretch>
        </p:blipFill>
        <p:spPr bwMode="auto">
          <a:xfrm>
            <a:off x="3643306" y="1428736"/>
            <a:ext cx="5157198" cy="4119109"/>
          </a:xfrm>
          <a:prstGeom prst="rect">
            <a:avLst/>
          </a:prstGeom>
          <a:noFill/>
          <a:ln w="9525">
            <a:noFill/>
            <a:miter lim="800000"/>
            <a:headEnd/>
            <a:tailEnd/>
          </a:ln>
          <a:effectLst/>
        </p:spPr>
      </p:pic>
      <p:sp>
        <p:nvSpPr>
          <p:cNvPr id="11" name="Прямоугольник 10"/>
          <p:cNvSpPr/>
          <p:nvPr/>
        </p:nvSpPr>
        <p:spPr>
          <a:xfrm>
            <a:off x="1643042" y="642918"/>
            <a:ext cx="6715172" cy="369332"/>
          </a:xfrm>
          <a:prstGeom prst="rect">
            <a:avLst/>
          </a:prstGeom>
        </p:spPr>
        <p:txBody>
          <a:bodyPr wrap="square">
            <a:spAutoFit/>
          </a:bodyPr>
          <a:lstStyle/>
          <a:p>
            <a:r>
              <a:rPr lang="ru-RU" dirty="0">
                <a:ln>
                  <a:solidFill>
                    <a:schemeClr val="tx1"/>
                  </a:solidFill>
                </a:ln>
                <a:solidFill>
                  <a:srgbClr val="FF0000"/>
                </a:solidFill>
              </a:rPr>
              <a:t>Процессы, сопровождающие взрыв атомной бомбы.</a:t>
            </a:r>
          </a:p>
        </p:txBody>
      </p:sp>
      <p:sp>
        <p:nvSpPr>
          <p:cNvPr id="26634" name="AutoShape 10"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6" name="AutoShape 12"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Hiroshima_aftermath.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87450" y="404813"/>
            <a:ext cx="7026275" cy="5270500"/>
          </a:xfrm>
          <a:prstGeom prst="rect">
            <a:avLst/>
          </a:prstGeom>
          <a:ln w="76200">
            <a:solidFill>
              <a:srgbClr val="002060"/>
            </a:solidFill>
            <a:miter lim="800000"/>
            <a:headEnd/>
            <a:tailEnd/>
          </a:ln>
        </p:spPr>
      </p:pic>
      <p:sp>
        <p:nvSpPr>
          <p:cNvPr id="3" name="TextBox 2"/>
          <p:cNvSpPr txBox="1"/>
          <p:nvPr/>
        </p:nvSpPr>
        <p:spPr>
          <a:xfrm>
            <a:off x="1428728" y="5857892"/>
            <a:ext cx="5857916" cy="369332"/>
          </a:xfrm>
          <a:prstGeom prst="rect">
            <a:avLst/>
          </a:prstGeom>
          <a:noFill/>
        </p:spPr>
        <p:txBody>
          <a:bodyPr wrap="square" rtlCol="0">
            <a:spAutoFit/>
          </a:bodyPr>
          <a:lstStyle/>
          <a:p>
            <a:pPr algn="ctr"/>
            <a:r>
              <a:rPr lang="ru-RU" dirty="0" smtClean="0">
                <a:solidFill>
                  <a:srgbClr val="FF0000"/>
                </a:solidFill>
              </a:rPr>
              <a:t>Хиросима после ядерного взрыва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340768"/>
            <a:ext cx="2087431" cy="677108"/>
          </a:xfrm>
          <a:prstGeom prst="rect">
            <a:avLst/>
          </a:prstGeom>
        </p:spPr>
        <p:txBody>
          <a:bodyPr wrap="none">
            <a:spAutoFit/>
          </a:bodyPr>
          <a:lstStyle/>
          <a:p>
            <a:endParaRPr lang="ru-RU" dirty="0" smtClean="0">
              <a:latin typeface="Times New Roman" panose="02020603050405020304" pitchFamily="18" charset="0"/>
              <a:ea typeface="Times New Roman" panose="02020603050405020304" pitchFamily="18" charset="0"/>
            </a:endParaRPr>
          </a:p>
          <a:p>
            <a:r>
              <a:rPr lang="ru-RU" sz="2000" dirty="0" smtClean="0">
                <a:latin typeface="Times New Roman" panose="02020603050405020304" pitchFamily="18" charset="0"/>
              </a:rPr>
              <a:t>Д/З</a:t>
            </a:r>
            <a:r>
              <a:rPr lang="ru-RU" dirty="0" smtClean="0">
                <a:latin typeface="Times New Roman" panose="02020603050405020304" pitchFamily="18" charset="0"/>
              </a:rPr>
              <a:t> параграф № 80</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AutoShape 6" descr="additional_180_01.png"/>
          <p:cNvSpPr>
            <a:spLocks noChangeAspect="1" noChangeArrowheads="1"/>
          </p:cNvSpPr>
          <p:nvPr/>
        </p:nvSpPr>
        <p:spPr bwMode="auto">
          <a:xfrm>
            <a:off x="4572000" y="-1211263"/>
            <a:ext cx="1943100"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500430" y="500042"/>
            <a:ext cx="4857784" cy="615553"/>
          </a:xfrm>
          <a:prstGeom prst="rect">
            <a:avLst/>
          </a:prstGeom>
        </p:spPr>
        <p:txBody>
          <a:bodyPr wrap="square">
            <a:spAutoFit/>
          </a:bodyPr>
          <a:lstStyle/>
          <a:p>
            <a:r>
              <a:rPr lang="ru-RU" b="1" dirty="0" err="1" smtClean="0">
                <a:solidFill>
                  <a:srgbClr val="FF0000"/>
                </a:solidFill>
              </a:rPr>
              <a:t>Антуан</a:t>
            </a:r>
            <a:r>
              <a:rPr lang="ru-RU" b="1" dirty="0" smtClean="0">
                <a:solidFill>
                  <a:srgbClr val="FF0000"/>
                </a:solidFill>
              </a:rPr>
              <a:t> Анри Беккерель</a:t>
            </a:r>
            <a:r>
              <a:rPr lang="ru-RU" dirty="0" smtClean="0">
                <a:solidFill>
                  <a:srgbClr val="FF0000"/>
                </a:solidFill>
              </a:rPr>
              <a:t> (</a:t>
            </a:r>
            <a:r>
              <a:rPr lang="ru-RU" sz="1600" dirty="0" smtClean="0"/>
              <a:t>1852 ― 1908) ― французский физик.</a:t>
            </a:r>
            <a:endParaRPr lang="ru-RU" dirty="0"/>
          </a:p>
        </p:txBody>
      </p:sp>
      <p:pic>
        <p:nvPicPr>
          <p:cNvPr id="1027" name="Picture 3"/>
          <p:cNvPicPr>
            <a:picLocks noChangeAspect="1" noChangeArrowheads="1"/>
          </p:cNvPicPr>
          <p:nvPr/>
        </p:nvPicPr>
        <p:blipFill>
          <a:blip r:embed="rId2"/>
          <a:srcRect/>
          <a:stretch>
            <a:fillRect/>
          </a:stretch>
        </p:blipFill>
        <p:spPr bwMode="auto">
          <a:xfrm>
            <a:off x="428596" y="428604"/>
            <a:ext cx="2918318" cy="3429024"/>
          </a:xfrm>
          <a:prstGeom prst="rect">
            <a:avLst/>
          </a:prstGeom>
          <a:noFill/>
          <a:ln w="9525">
            <a:noFill/>
            <a:miter lim="800000"/>
            <a:headEnd/>
            <a:tailEnd/>
          </a:ln>
          <a:effectLst/>
        </p:spPr>
      </p:pic>
      <p:sp>
        <p:nvSpPr>
          <p:cNvPr id="6" name="Прямоугольник 5"/>
          <p:cNvSpPr/>
          <p:nvPr/>
        </p:nvSpPr>
        <p:spPr>
          <a:xfrm>
            <a:off x="3428992" y="1000108"/>
            <a:ext cx="5214974" cy="3293209"/>
          </a:xfrm>
          <a:prstGeom prst="rect">
            <a:avLst/>
          </a:prstGeom>
        </p:spPr>
        <p:txBody>
          <a:bodyPr wrap="square">
            <a:spAutoFit/>
          </a:bodyPr>
          <a:lstStyle/>
          <a:p>
            <a:r>
              <a:rPr lang="ru-RU" sz="1600" dirty="0" smtClean="0"/>
              <a:t>Беккерель исследовал люминесценцию солей урана, и, закончив работу, завернул образец ― узорчатую металлическую пластинку, покрытую урановой солью, ― в чёрную, плотную, непрозрачную бумагу и положил его на коробку с фотопластинками.</a:t>
            </a:r>
          </a:p>
          <a:p>
            <a:r>
              <a:rPr lang="ru-RU" sz="1600" dirty="0" smtClean="0"/>
              <a:t>Вынув позже коробку с фотопластинками и проявив их, Беккерель обнаружил, что они засвечены ― на фотопластинке проявилось изображение узорчатой металлической пластинки. Беккерель предположил, что это было вызвано какими-то другими лучами, так как свет попасть на пластинки не мог.</a:t>
            </a:r>
            <a:endParaRPr lang="ru-RU" sz="1600" dirty="0"/>
          </a:p>
        </p:txBody>
      </p:sp>
      <p:sp>
        <p:nvSpPr>
          <p:cNvPr id="7" name="Прямоугольник 6"/>
          <p:cNvSpPr/>
          <p:nvPr/>
        </p:nvSpPr>
        <p:spPr>
          <a:xfrm>
            <a:off x="428596" y="4272677"/>
            <a:ext cx="8286808" cy="1569660"/>
          </a:xfrm>
          <a:prstGeom prst="rect">
            <a:avLst/>
          </a:prstGeom>
        </p:spPr>
        <p:txBody>
          <a:bodyPr wrap="square">
            <a:spAutoFit/>
          </a:bodyPr>
          <a:lstStyle/>
          <a:p>
            <a:r>
              <a:rPr lang="ru-RU" sz="1600" dirty="0" smtClean="0"/>
              <a:t>К тому времени Беккерель понимал, что излучение имеет свою особую природу. На него нельзя было воздействовать ни повышением температуры, ни изменением давления. Кроме того, им было выяснено, что оно оказывает биологическое воздействие, на теле самого Беккереля от находившегося в его кармане препарата образовались долго не заживавшие язвы.</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928802"/>
            <a:ext cx="8143932" cy="1323439"/>
          </a:xfrm>
          <a:prstGeom prst="rect">
            <a:avLst/>
          </a:prstGeom>
        </p:spPr>
        <p:txBody>
          <a:bodyPr wrap="square">
            <a:spAutoFit/>
          </a:bodyPr>
          <a:lstStyle/>
          <a:p>
            <a:r>
              <a:rPr lang="ru-RU" sz="2000" b="1" dirty="0">
                <a:solidFill>
                  <a:srgbClr val="FF0000"/>
                </a:solidFill>
              </a:rPr>
              <a:t>Радиоактивность</a:t>
            </a:r>
            <a:r>
              <a:rPr lang="ru-RU" sz="2000" dirty="0"/>
              <a:t> </a:t>
            </a:r>
            <a:r>
              <a:rPr lang="ru-RU" sz="2000" dirty="0" smtClean="0"/>
              <a:t>―способность нестабильных ядер самопроизвольно  превращаться в другие ядра, </a:t>
            </a:r>
            <a:r>
              <a:rPr lang="ru-RU" sz="2000" dirty="0"/>
              <a:t>сопровождающееся испусканием </a:t>
            </a:r>
            <a:r>
              <a:rPr lang="ru-RU" sz="2000" dirty="0" smtClean="0"/>
              <a:t>частиц.</a:t>
            </a:r>
          </a:p>
          <a:p>
            <a:endParaRPr lang="ru-RU" sz="2000" dirty="0" smtClean="0"/>
          </a:p>
        </p:txBody>
      </p:sp>
      <p:sp>
        <p:nvSpPr>
          <p:cNvPr id="5" name="TextBox 4"/>
          <p:cNvSpPr txBox="1"/>
          <p:nvPr/>
        </p:nvSpPr>
        <p:spPr>
          <a:xfrm>
            <a:off x="2143108" y="571480"/>
            <a:ext cx="4572032" cy="584775"/>
          </a:xfrm>
          <a:prstGeom prst="rect">
            <a:avLst/>
          </a:prstGeom>
          <a:noFill/>
        </p:spPr>
        <p:txBody>
          <a:bodyPr wrap="square" rtlCol="0">
            <a:spAutoFit/>
          </a:bodyPr>
          <a:lstStyle/>
          <a:p>
            <a:pPr algn="ctr"/>
            <a:r>
              <a:rPr lang="ru-RU" sz="3200" dirty="0" smtClean="0">
                <a:ln w="19050">
                  <a:solidFill>
                    <a:schemeClr val="tx1"/>
                  </a:solidFill>
                </a:ln>
                <a:solidFill>
                  <a:srgbClr val="FF0000"/>
                </a:solidFill>
              </a:rPr>
              <a:t>Радиоактивность</a:t>
            </a:r>
            <a:endParaRPr lang="ru-RU" sz="3200" dirty="0">
              <a:ln w="19050">
                <a:solidFill>
                  <a:schemeClr val="tx1"/>
                </a:solidFill>
              </a:ln>
              <a:solidFill>
                <a:srgbClr val="FF0000"/>
              </a:solidFill>
            </a:endParaRPr>
          </a:p>
        </p:txBody>
      </p:sp>
      <p:sp>
        <p:nvSpPr>
          <p:cNvPr id="6" name="Прямоугольник 5"/>
          <p:cNvSpPr/>
          <p:nvPr/>
        </p:nvSpPr>
        <p:spPr>
          <a:xfrm>
            <a:off x="428596" y="3500438"/>
            <a:ext cx="7786742" cy="1477328"/>
          </a:xfrm>
          <a:prstGeom prst="rect">
            <a:avLst/>
          </a:prstGeom>
        </p:spPr>
        <p:txBody>
          <a:bodyPr wrap="square">
            <a:spAutoFit/>
          </a:bodyPr>
          <a:lstStyle/>
          <a:p>
            <a:r>
              <a:rPr lang="ru-RU" b="1" dirty="0" smtClean="0">
                <a:solidFill>
                  <a:srgbClr val="FF0000"/>
                </a:solidFill>
              </a:rPr>
              <a:t>Свойства радиоактивных превращений:</a:t>
            </a:r>
          </a:p>
          <a:p>
            <a:r>
              <a:rPr lang="ru-RU" dirty="0" smtClean="0"/>
              <a:t>скорость радиоактивных превращений (радиоактивного распада) постоянна и не зависит от внешних воздействий;</a:t>
            </a:r>
          </a:p>
          <a:p>
            <a:r>
              <a:rPr lang="ru-RU" dirty="0" smtClean="0"/>
              <a:t>радиоактивные превращения сопровождаются выделением энергии.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l="7768" t="7692" r="55635" b="18034"/>
          <a:stretch>
            <a:fillRect/>
          </a:stretch>
        </p:blipFill>
        <p:spPr>
          <a:xfrm>
            <a:off x="428596" y="1285860"/>
            <a:ext cx="2700338" cy="4114800"/>
          </a:xfrm>
          <a:prstGeom prst="rect">
            <a:avLst/>
          </a:prstGeom>
          <a:noFill/>
        </p:spPr>
      </p:pic>
      <p:sp>
        <p:nvSpPr>
          <p:cNvPr id="3" name="Прямоугольник 2"/>
          <p:cNvSpPr/>
          <p:nvPr/>
        </p:nvSpPr>
        <p:spPr>
          <a:xfrm>
            <a:off x="1785918" y="428604"/>
            <a:ext cx="6286544" cy="523220"/>
          </a:xfrm>
          <a:prstGeom prst="rect">
            <a:avLst/>
          </a:prstGeom>
        </p:spPr>
        <p:txBody>
          <a:bodyPr wrap="square">
            <a:spAutoFit/>
          </a:bodyPr>
          <a:lstStyle/>
          <a:p>
            <a:pPr algn="ctr"/>
            <a:r>
              <a:rPr lang="ru-RU" sz="28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Три типа радиоактивности</a:t>
            </a:r>
            <a:endParaRPr lang="ru-RU" sz="28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02" name="Object 2"/>
          <p:cNvGraphicFramePr>
            <a:graphicFrameLocks noChangeAspect="1"/>
          </p:cNvGraphicFramePr>
          <p:nvPr/>
        </p:nvGraphicFramePr>
        <p:xfrm>
          <a:off x="3357554" y="1428736"/>
          <a:ext cx="2592388" cy="1944688"/>
        </p:xfrm>
        <a:graphic>
          <a:graphicData uri="http://schemas.openxmlformats.org/presentationml/2006/ole">
            <mc:AlternateContent xmlns:mc="http://schemas.openxmlformats.org/markup-compatibility/2006">
              <mc:Choice xmlns:v="urn:schemas-microsoft-com:vml" Requires="v">
                <p:oleObj spid="_x0000_s51204" name="Формула" r:id="rId4" imgW="304668" imgH="228501" progId="Equation.3">
                  <p:embed/>
                </p:oleObj>
              </mc:Choice>
              <mc:Fallback>
                <p:oleObj name="Формула" r:id="rId4" imgW="304668" imgH="228501"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1428736"/>
                        <a:ext cx="2592388" cy="1944688"/>
                      </a:xfrm>
                      <a:prstGeom prst="rect">
                        <a:avLst/>
                      </a:prstGeom>
                      <a:solidFill>
                        <a:srgbClr val="CCCCFF"/>
                      </a:solidFill>
                    </p:spPr>
                  </p:pic>
                </p:oleObj>
              </mc:Fallback>
            </mc:AlternateContent>
          </a:graphicData>
        </a:graphic>
      </p:graphicFrame>
      <p:graphicFrame>
        <p:nvGraphicFramePr>
          <p:cNvPr id="51203" name="Object 6"/>
          <p:cNvGraphicFramePr>
            <a:graphicFrameLocks noChangeAspect="1"/>
          </p:cNvGraphicFramePr>
          <p:nvPr/>
        </p:nvGraphicFramePr>
        <p:xfrm>
          <a:off x="6215074" y="2143116"/>
          <a:ext cx="2619375" cy="2735263"/>
        </p:xfrm>
        <a:graphic>
          <a:graphicData uri="http://schemas.openxmlformats.org/presentationml/2006/ole">
            <mc:AlternateContent xmlns:mc="http://schemas.openxmlformats.org/markup-compatibility/2006">
              <mc:Choice xmlns:v="urn:schemas-microsoft-com:vml" Requires="v">
                <p:oleObj spid="_x0000_s51205" name="Формула" r:id="rId6" imgW="215806" imgH="228501" progId="Equation.3">
                  <p:embed/>
                </p:oleObj>
              </mc:Choice>
              <mc:Fallback>
                <p:oleObj name="Формула" r:id="rId6" imgW="215806" imgH="228501"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074" y="2143116"/>
                        <a:ext cx="2619375" cy="2735263"/>
                      </a:xfrm>
                      <a:prstGeom prst="rect">
                        <a:avLst/>
                      </a:prstGeom>
                      <a:solidFill>
                        <a:srgbClr val="CCCCFF"/>
                      </a:solidFill>
                    </p:spPr>
                  </p:pic>
                </p:oleObj>
              </mc:Fallback>
            </mc:AlternateContent>
          </a:graphicData>
        </a:graphic>
      </p:graphicFrame>
      <p:sp>
        <p:nvSpPr>
          <p:cNvPr id="6" name="Прямоугольник 5"/>
          <p:cNvSpPr/>
          <p:nvPr/>
        </p:nvSpPr>
        <p:spPr>
          <a:xfrm>
            <a:off x="3286116" y="3714752"/>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r>
              <a:rPr lang="ru-RU" dirty="0" smtClean="0">
                <a:ln>
                  <a:solidFill>
                    <a:schemeClr val="tx1"/>
                  </a:solidFill>
                </a:ln>
                <a:solidFill>
                  <a:srgbClr val="FF0000"/>
                </a:solidFill>
              </a:rPr>
              <a:t>Свойства альфа, бета и гамма излучения</a:t>
            </a:r>
            <a:endParaRPr lang="ru-RU" dirty="0">
              <a:ln>
                <a:solidFill>
                  <a:schemeClr val="tx1"/>
                </a:solidFill>
              </a:ln>
              <a:solidFill>
                <a:srgbClr val="FF0000"/>
              </a:solidFill>
            </a:endParaRPr>
          </a:p>
        </p:txBody>
      </p:sp>
      <p:graphicFrame>
        <p:nvGraphicFramePr>
          <p:cNvPr id="6146" name="Object 2"/>
          <p:cNvGraphicFramePr>
            <a:graphicFrameLocks noChangeAspect="1"/>
          </p:cNvGraphicFramePr>
          <p:nvPr/>
        </p:nvGraphicFramePr>
        <p:xfrm>
          <a:off x="428596" y="1571612"/>
          <a:ext cx="2592387" cy="1944687"/>
        </p:xfrm>
        <a:graphic>
          <a:graphicData uri="http://schemas.openxmlformats.org/presentationml/2006/ole">
            <mc:AlternateContent xmlns:mc="http://schemas.openxmlformats.org/markup-compatibility/2006">
              <mc:Choice xmlns:v="urn:schemas-microsoft-com:vml" Requires="v">
                <p:oleObj spid="_x0000_s50180" name="Формула" r:id="rId3" imgW="304668" imgH="228501" progId="Equation.3">
                  <p:embed/>
                </p:oleObj>
              </mc:Choice>
              <mc:Fallback>
                <p:oleObj name="Формула" r:id="rId3" imgW="304668" imgH="22850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571612"/>
                        <a:ext cx="2592387" cy="1944687"/>
                      </a:xfrm>
                      <a:prstGeom prst="rect">
                        <a:avLst/>
                      </a:prstGeom>
                      <a:solidFill>
                        <a:srgbClr val="CCCCFF"/>
                      </a:solidFill>
                    </p:spPr>
                  </p:pic>
                </p:oleObj>
              </mc:Fallback>
            </mc:AlternateContent>
          </a:graphicData>
        </a:graphic>
      </p:graphicFrame>
      <p:sp>
        <p:nvSpPr>
          <p:cNvPr id="4" name="Прямоугольник 3"/>
          <p:cNvSpPr/>
          <p:nvPr/>
        </p:nvSpPr>
        <p:spPr>
          <a:xfrm>
            <a:off x="3143240" y="1643050"/>
            <a:ext cx="4572000" cy="1200329"/>
          </a:xfrm>
          <a:prstGeom prst="rect">
            <a:avLst/>
          </a:prstGeom>
        </p:spPr>
        <p:txBody>
          <a:bodyPr>
            <a:spAutoFit/>
          </a:bodyPr>
          <a:lstStyle/>
          <a:p>
            <a:r>
              <a:rPr lang="ru-RU" sz="2400" b="1" dirty="0" smtClean="0"/>
              <a:t>альфа-частица</a:t>
            </a:r>
          </a:p>
          <a:p>
            <a:r>
              <a:rPr lang="ru-RU" sz="2400" b="1" dirty="0" smtClean="0"/>
              <a:t>(ядро атома гелия)</a:t>
            </a:r>
            <a:br>
              <a:rPr lang="ru-RU" sz="2400" b="1" dirty="0" smtClean="0"/>
            </a:br>
            <a:endParaRPr lang="ru-RU" sz="2400" b="1" dirty="0"/>
          </a:p>
        </p:txBody>
      </p:sp>
      <p:graphicFrame>
        <p:nvGraphicFramePr>
          <p:cNvPr id="6147" name="Object 6"/>
          <p:cNvGraphicFramePr>
            <a:graphicFrameLocks noChangeAspect="1"/>
          </p:cNvGraphicFramePr>
          <p:nvPr/>
        </p:nvGraphicFramePr>
        <p:xfrm>
          <a:off x="428596" y="3714752"/>
          <a:ext cx="2619375" cy="2735263"/>
        </p:xfrm>
        <a:graphic>
          <a:graphicData uri="http://schemas.openxmlformats.org/presentationml/2006/ole">
            <mc:AlternateContent xmlns:mc="http://schemas.openxmlformats.org/markup-compatibility/2006">
              <mc:Choice xmlns:v="urn:schemas-microsoft-com:vml" Requires="v">
                <p:oleObj spid="_x0000_s50181" name="Формула" r:id="rId5" imgW="215806" imgH="228501" progId="Equation.3">
                  <p:embed/>
                </p:oleObj>
              </mc:Choice>
              <mc:Fallback>
                <p:oleObj name="Формула" r:id="rId5" imgW="215806"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714752"/>
                        <a:ext cx="2619375" cy="2735263"/>
                      </a:xfrm>
                      <a:prstGeom prst="rect">
                        <a:avLst/>
                      </a:prstGeom>
                      <a:solidFill>
                        <a:srgbClr val="CCCCFF"/>
                      </a:solidFill>
                    </p:spPr>
                  </p:pic>
                </p:oleObj>
              </mc:Fallback>
            </mc:AlternateContent>
          </a:graphicData>
        </a:graphic>
      </p:graphicFrame>
      <p:sp>
        <p:nvSpPr>
          <p:cNvPr id="7" name="Прямоугольник 6"/>
          <p:cNvSpPr/>
          <p:nvPr/>
        </p:nvSpPr>
        <p:spPr>
          <a:xfrm>
            <a:off x="3000364" y="4786322"/>
            <a:ext cx="2714644" cy="1200329"/>
          </a:xfrm>
          <a:prstGeom prst="rect">
            <a:avLst/>
          </a:prstGeom>
        </p:spPr>
        <p:txBody>
          <a:bodyPr wrap="square">
            <a:spAutoFit/>
          </a:bodyPr>
          <a:lstStyle/>
          <a:p>
            <a:r>
              <a:rPr lang="ru-RU" sz="2400" b="1" dirty="0" smtClean="0"/>
              <a:t>бета-частица (электрон)</a:t>
            </a:r>
            <a:r>
              <a:rPr lang="ru-RU" sz="2400" dirty="0" smtClean="0"/>
              <a:t/>
            </a:r>
            <a:br>
              <a:rPr lang="ru-RU" sz="2400" dirty="0" smtClean="0"/>
            </a:br>
            <a:endParaRPr lang="ru-RU" sz="2400" dirty="0"/>
          </a:p>
        </p:txBody>
      </p:sp>
      <p:sp>
        <p:nvSpPr>
          <p:cNvPr id="9" name="Прямоугольник 8"/>
          <p:cNvSpPr/>
          <p:nvPr/>
        </p:nvSpPr>
        <p:spPr>
          <a:xfrm>
            <a:off x="6143636" y="1643050"/>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
        <p:nvSpPr>
          <p:cNvPr id="10" name="TextBox 9"/>
          <p:cNvSpPr txBox="1"/>
          <p:nvPr/>
        </p:nvSpPr>
        <p:spPr>
          <a:xfrm>
            <a:off x="6072198" y="3786190"/>
            <a:ext cx="2786082" cy="1938992"/>
          </a:xfrm>
          <a:prstGeom prst="rect">
            <a:avLst/>
          </a:prstGeom>
          <a:noFill/>
        </p:spPr>
        <p:txBody>
          <a:bodyPr wrap="square" rtlCol="0">
            <a:spAutoFit/>
          </a:bodyPr>
          <a:lstStyle/>
          <a:p>
            <a:r>
              <a:rPr lang="en-US" sz="2400" b="1" dirty="0" smtClean="0">
                <a:latin typeface="Corbel"/>
              </a:rPr>
              <a:t>Y</a:t>
            </a:r>
            <a:r>
              <a:rPr lang="ru-RU" sz="2400" b="1" dirty="0" smtClean="0">
                <a:latin typeface="Corbel"/>
              </a:rPr>
              <a:t> –лучи – электромагнитные волны малой длины волны </a:t>
            </a:r>
          </a:p>
          <a:p>
            <a:r>
              <a:rPr lang="ru-RU" sz="2400" b="1" dirty="0" smtClean="0">
                <a:latin typeface="Corbel"/>
              </a:rPr>
              <a:t>10</a:t>
            </a:r>
            <a:r>
              <a:rPr lang="ru-RU" sz="2400" b="1" baseline="30000" dirty="0" smtClean="0">
                <a:latin typeface="Corbel"/>
              </a:rPr>
              <a:t>-8</a:t>
            </a:r>
            <a:r>
              <a:rPr lang="ru-RU" sz="2400" b="1" dirty="0" smtClean="0">
                <a:latin typeface="Corbel"/>
              </a:rPr>
              <a:t> – 10</a:t>
            </a:r>
            <a:r>
              <a:rPr lang="ru-RU" sz="2400" b="1" baseline="30000" dirty="0" smtClean="0">
                <a:latin typeface="Corbel"/>
              </a:rPr>
              <a:t>-11</a:t>
            </a:r>
            <a:r>
              <a:rPr lang="ru-RU" sz="2400" b="1" dirty="0" smtClean="0">
                <a:latin typeface="Corbel"/>
              </a:rPr>
              <a:t> см.</a:t>
            </a:r>
            <a:r>
              <a:rPr lang="ru-RU" sz="2400" b="1" baseline="30000" dirty="0" smtClean="0">
                <a:latin typeface="Corbel"/>
              </a:rPr>
              <a:t> </a:t>
            </a:r>
            <a:endParaRPr lang="ru-RU"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57158" y="357166"/>
            <a:ext cx="3447544" cy="4500594"/>
          </a:xfrm>
          <a:prstGeom prst="rect">
            <a:avLst/>
          </a:prstGeom>
          <a:noFill/>
          <a:ln w="9525">
            <a:noFill/>
            <a:miter lim="800000"/>
            <a:headEnd/>
            <a:tailEnd/>
          </a:ln>
          <a:effectLst/>
        </p:spPr>
      </p:pic>
      <p:sp>
        <p:nvSpPr>
          <p:cNvPr id="4" name="Прямоугольник 3"/>
          <p:cNvSpPr/>
          <p:nvPr/>
        </p:nvSpPr>
        <p:spPr>
          <a:xfrm>
            <a:off x="4000496" y="428604"/>
            <a:ext cx="4572000" cy="2031325"/>
          </a:xfrm>
          <a:prstGeom prst="rect">
            <a:avLst/>
          </a:prstGeom>
        </p:spPr>
        <p:txBody>
          <a:bodyPr>
            <a:spAutoFit/>
          </a:bodyPr>
          <a:lstStyle/>
          <a:p>
            <a:r>
              <a:rPr lang="ru-RU" b="1" dirty="0">
                <a:solidFill>
                  <a:srgbClr val="FF0000"/>
                </a:solidFill>
              </a:rPr>
              <a:t>Мария Склодовская-Кюри</a:t>
            </a:r>
            <a:r>
              <a:rPr lang="ru-RU" dirty="0"/>
              <a:t> (1867 ― 1934) ― польский и французский физик и химик. </a:t>
            </a:r>
            <a:r>
              <a:rPr lang="ru-RU" dirty="0" smtClean="0"/>
              <a:t>(</a:t>
            </a:r>
            <a:r>
              <a:rPr lang="ru-RU" dirty="0"/>
              <a:t>впервые женщина заняла такую должность). С 1914 года ― директор открывшегося института радия.</a:t>
            </a:r>
          </a:p>
        </p:txBody>
      </p:sp>
      <p:sp>
        <p:nvSpPr>
          <p:cNvPr id="5" name="Прямоугольник 4"/>
          <p:cNvSpPr/>
          <p:nvPr/>
        </p:nvSpPr>
        <p:spPr>
          <a:xfrm>
            <a:off x="3857620" y="2428868"/>
            <a:ext cx="5000660" cy="3416320"/>
          </a:xfrm>
          <a:prstGeom prst="rect">
            <a:avLst/>
          </a:prstGeom>
        </p:spPr>
        <p:txBody>
          <a:bodyPr wrap="square">
            <a:spAutoFit/>
          </a:bodyPr>
          <a:lstStyle/>
          <a:p>
            <a:r>
              <a:rPr lang="ru-RU" dirty="0"/>
              <a:t>Вместе с П. Кюри исследовала радиоактивное излучение солей урана. Открыла радиоактивные элементы полоний и торий. Получила металлический радий. Испытала множество элементов на радиоактивность, изучила свойства радиоактивных элементов. Исследовала влияние радиоактивности на живую клетку, предложила использовать радиоактивные элементы в медицине.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642910" y="571480"/>
            <a:ext cx="3381860" cy="4414847"/>
          </a:xfrm>
          <a:prstGeom prst="rect">
            <a:avLst/>
          </a:prstGeom>
          <a:noFill/>
          <a:ln w="9525">
            <a:noFill/>
            <a:miter lim="800000"/>
            <a:headEnd/>
            <a:tailEnd/>
          </a:ln>
          <a:effectLst/>
        </p:spPr>
      </p:pic>
      <p:sp>
        <p:nvSpPr>
          <p:cNvPr id="4" name="Прямоугольник 3"/>
          <p:cNvSpPr/>
          <p:nvPr/>
        </p:nvSpPr>
        <p:spPr>
          <a:xfrm>
            <a:off x="4143372" y="500042"/>
            <a:ext cx="4429156" cy="646331"/>
          </a:xfrm>
          <a:prstGeom prst="rect">
            <a:avLst/>
          </a:prstGeom>
        </p:spPr>
        <p:txBody>
          <a:bodyPr wrap="square">
            <a:spAutoFit/>
          </a:bodyPr>
          <a:lstStyle/>
          <a:p>
            <a:r>
              <a:rPr lang="ru-RU" b="1" dirty="0">
                <a:solidFill>
                  <a:srgbClr val="FF0000"/>
                </a:solidFill>
              </a:rPr>
              <a:t>Пьер Кюри</a:t>
            </a:r>
            <a:r>
              <a:rPr lang="ru-RU" dirty="0">
                <a:solidFill>
                  <a:srgbClr val="FF0000"/>
                </a:solidFill>
              </a:rPr>
              <a:t> </a:t>
            </a:r>
            <a:r>
              <a:rPr lang="ru-RU" dirty="0"/>
              <a:t>(1859 ― 1906) ― французский физик. </a:t>
            </a:r>
          </a:p>
        </p:txBody>
      </p:sp>
      <p:sp>
        <p:nvSpPr>
          <p:cNvPr id="5" name="Прямоугольник 4"/>
          <p:cNvSpPr/>
          <p:nvPr/>
        </p:nvSpPr>
        <p:spPr>
          <a:xfrm>
            <a:off x="4071934" y="1214422"/>
            <a:ext cx="4786346" cy="4929222"/>
          </a:xfrm>
          <a:prstGeom prst="rect">
            <a:avLst/>
          </a:prstGeom>
        </p:spPr>
        <p:txBody>
          <a:bodyPr wrap="square">
            <a:spAutoFit/>
          </a:bodyPr>
          <a:lstStyle/>
          <a:p>
            <a:r>
              <a:rPr lang="ru-RU" dirty="0"/>
              <a:t>С 1897 года начинает заниматься явлением радиоактивности. Один из создателей учения о радиоактивности. Совместно с женой М. Склодовской-Кюри открыл полоний и радий (1898), исследовал радиоактивное излучение. Ввёл термин «радиоактивность».</a:t>
            </a:r>
          </a:p>
          <a:p>
            <a:r>
              <a:rPr lang="ru-RU" dirty="0"/>
              <a:t>В 1903 году совместно с М. Склодовской-Кюри и А.А. Беккерелем удостоен Нобелевской премии по физике.</a:t>
            </a:r>
          </a:p>
          <a:p>
            <a:r>
              <a:rPr lang="ru-RU" dirty="0"/>
              <a:t>В честь Пьера и Марии Кюри назван искусственный химический элемент ― кюрий.</a:t>
            </a:r>
          </a:p>
          <a:p>
            <a:r>
              <a:rPr lang="ru-RU" dirty="0"/>
              <a:t>Пьер Кюри трагически погиб 19 апреля 1906 года.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428597" y="1142984"/>
            <a:ext cx="3248048" cy="3143272"/>
          </a:xfrm>
          <a:prstGeom prst="rect">
            <a:avLst/>
          </a:prstGeom>
          <a:noFill/>
          <a:ln w="9525">
            <a:noFill/>
            <a:miter lim="800000"/>
            <a:headEnd/>
            <a:tailEnd/>
          </a:ln>
          <a:effectLst/>
        </p:spPr>
      </p:pic>
      <p:sp>
        <p:nvSpPr>
          <p:cNvPr id="5" name="Прямоугольник 4"/>
          <p:cNvSpPr/>
          <p:nvPr/>
        </p:nvSpPr>
        <p:spPr>
          <a:xfrm>
            <a:off x="0" y="4903619"/>
            <a:ext cx="4572000" cy="815608"/>
          </a:xfrm>
          <a:prstGeom prst="rect">
            <a:avLst/>
          </a:prstGeom>
        </p:spPr>
        <p:txBody>
          <a:bodyPr>
            <a:spAutoFit/>
          </a:bodyPr>
          <a:lstStyle/>
          <a:p>
            <a:pPr lvl="0" algn="ctr" fontAlgn="base">
              <a:spcBef>
                <a:spcPct val="0"/>
              </a:spcBef>
              <a:spcAft>
                <a:spcPct val="0"/>
              </a:spcAft>
            </a:pP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pic>
        <p:nvPicPr>
          <p:cNvPr id="7" name="Picture 3"/>
          <p:cNvPicPr>
            <a:picLocks noChangeAspect="1" noChangeArrowheads="1"/>
          </p:cNvPicPr>
          <p:nvPr/>
        </p:nvPicPr>
        <p:blipFill>
          <a:blip r:embed="rId3"/>
          <a:srcRect b="69133"/>
          <a:stretch>
            <a:fillRect/>
          </a:stretch>
        </p:blipFill>
        <p:spPr>
          <a:xfrm>
            <a:off x="4143373" y="946965"/>
            <a:ext cx="4550146" cy="2839225"/>
          </a:xfrm>
          <a:prstGeom prst="rect">
            <a:avLst/>
          </a:prstGeom>
        </p:spPr>
      </p:pic>
      <p:pic>
        <p:nvPicPr>
          <p:cNvPr id="8" name="Picture 10"/>
          <p:cNvPicPr>
            <a:picLocks noChangeAspect="1" noChangeArrowheads="1"/>
          </p:cNvPicPr>
          <p:nvPr/>
        </p:nvPicPr>
        <p:blipFill>
          <a:blip r:embed="rId4"/>
          <a:srcRect/>
          <a:stretch>
            <a:fillRect/>
          </a:stretch>
        </p:blipFill>
        <p:spPr bwMode="auto">
          <a:xfrm>
            <a:off x="3786182" y="4429132"/>
            <a:ext cx="4460354" cy="1282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315</TotalTime>
  <Words>476</Words>
  <Application>Microsoft Office PowerPoint</Application>
  <PresentationFormat>Экран (4:3)</PresentationFormat>
  <Paragraphs>93</Paragraphs>
  <Slides>28</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5" baseType="lpstr">
      <vt:lpstr>Arial</vt:lpstr>
      <vt:lpstr>Corbel</vt:lpstr>
      <vt:lpstr>Times New Roman</vt:lpstr>
      <vt:lpstr>Verdana</vt:lpstr>
      <vt:lpstr>Wingdings 2</vt:lpstr>
      <vt:lpstr>Аспект</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Свойства альфа, бета и гамма излучения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Цепная ядерная реакция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Завуч</dc:creator>
  <cp:lastModifiedBy>Пользователь</cp:lastModifiedBy>
  <cp:revision>35</cp:revision>
  <dcterms:created xsi:type="dcterms:W3CDTF">2014-02-18T07:55:28Z</dcterms:created>
  <dcterms:modified xsi:type="dcterms:W3CDTF">2020-04-25T10:02:40Z</dcterms:modified>
</cp:coreProperties>
</file>