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1" r:id="rId3"/>
    <p:sldId id="295" r:id="rId4"/>
    <p:sldId id="294" r:id="rId5"/>
    <p:sldId id="309" r:id="rId6"/>
    <p:sldId id="262" r:id="rId7"/>
    <p:sldId id="290" r:id="rId8"/>
    <p:sldId id="258" r:id="rId9"/>
    <p:sldId id="264" r:id="rId10"/>
    <p:sldId id="265" r:id="rId11"/>
    <p:sldId id="310" r:id="rId12"/>
    <p:sldId id="267" r:id="rId13"/>
    <p:sldId id="286" r:id="rId14"/>
    <p:sldId id="291" r:id="rId15"/>
    <p:sldId id="292" r:id="rId16"/>
    <p:sldId id="288" r:id="rId17"/>
    <p:sldId id="312" r:id="rId18"/>
    <p:sldId id="293" r:id="rId19"/>
    <p:sldId id="320" r:id="rId20"/>
    <p:sldId id="274" r:id="rId21"/>
    <p:sldId id="276" r:id="rId22"/>
    <p:sldId id="316" r:id="rId23"/>
    <p:sldId id="277" r:id="rId24"/>
    <p:sldId id="311" r:id="rId25"/>
    <p:sldId id="279" r:id="rId26"/>
    <p:sldId id="299" r:id="rId27"/>
    <p:sldId id="281" r:id="rId28"/>
    <p:sldId id="302" r:id="rId29"/>
    <p:sldId id="318" r:id="rId30"/>
    <p:sldId id="287" r:id="rId31"/>
    <p:sldId id="308" r:id="rId32"/>
    <p:sldId id="283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00"/>
    <a:srgbClr val="006600"/>
    <a:srgbClr val="663300"/>
    <a:srgbClr val="047A07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7" d="100"/>
          <a:sy n="47" d="100"/>
        </p:scale>
        <p:origin x="-1363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CC38E-F854-479C-A4AA-8057D96530ED}" type="datetimeFigureOut">
              <a:rPr lang="ru-RU" smtClean="0"/>
              <a:pPr/>
              <a:t>21.12.2014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8B05D-6D55-45BC-8876-362B760D72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CC38E-F854-479C-A4AA-8057D96530ED}" type="datetimeFigureOut">
              <a:rPr lang="ru-RU" smtClean="0"/>
              <a:pPr/>
              <a:t>21.12.2014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8B05D-6D55-45BC-8876-362B760D72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CC38E-F854-479C-A4AA-8057D96530ED}" type="datetimeFigureOut">
              <a:rPr lang="ru-RU" smtClean="0"/>
              <a:pPr/>
              <a:t>21.12.2014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8B05D-6D55-45BC-8876-362B760D72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CC38E-F854-479C-A4AA-8057D96530ED}" type="datetimeFigureOut">
              <a:rPr lang="ru-RU" smtClean="0"/>
              <a:pPr/>
              <a:t>21.12.2014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8B05D-6D55-45BC-8876-362B760D72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CC38E-F854-479C-A4AA-8057D96530ED}" type="datetimeFigureOut">
              <a:rPr lang="ru-RU" smtClean="0"/>
              <a:pPr/>
              <a:t>21.12.2014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8B05D-6D55-45BC-8876-362B760D72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CC38E-F854-479C-A4AA-8057D96530ED}" type="datetimeFigureOut">
              <a:rPr lang="ru-RU" smtClean="0"/>
              <a:pPr/>
              <a:t>21.12.2014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8B05D-6D55-45BC-8876-362B760D72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CC38E-F854-479C-A4AA-8057D96530ED}" type="datetimeFigureOut">
              <a:rPr lang="ru-RU" smtClean="0"/>
              <a:pPr/>
              <a:t>21.12.2014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8B05D-6D55-45BC-8876-362B760D72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CC38E-F854-479C-A4AA-8057D96530ED}" type="datetimeFigureOut">
              <a:rPr lang="ru-RU" smtClean="0"/>
              <a:pPr/>
              <a:t>21.12.2014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8B05D-6D55-45BC-8876-362B760D72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CC38E-F854-479C-A4AA-8057D96530ED}" type="datetimeFigureOut">
              <a:rPr lang="ru-RU" smtClean="0"/>
              <a:pPr/>
              <a:t>21.12.2014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8B05D-6D55-45BC-8876-362B760D72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CC38E-F854-479C-A4AA-8057D96530ED}" type="datetimeFigureOut">
              <a:rPr lang="ru-RU" smtClean="0"/>
              <a:pPr/>
              <a:t>21.12.2014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8B05D-6D55-45BC-8876-362B760D72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CC38E-F854-479C-A4AA-8057D96530ED}" type="datetimeFigureOut">
              <a:rPr lang="ru-RU" smtClean="0"/>
              <a:pPr/>
              <a:t>21.12.2014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8B05D-6D55-45BC-8876-362B760D72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DCC38E-F854-479C-A4AA-8057D96530ED}" type="datetimeFigureOut">
              <a:rPr lang="ru-RU" smtClean="0"/>
              <a:pPr/>
              <a:t>21.12.2014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48B05D-6D55-45BC-8876-362B760D729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file:///F:\&#1052;&#1054;&#1071;%20&#1056;&#1040;&#1041;&#1054;&#1058;&#1040;\&#1055;&#1056;&#1045;&#1047;&#1045;&#1053;&#1058;&#1040;&#1062;&#1048;&#1048;\&#1056;&#1059;&#1057;&#1057;&#1050;&#1048;&#1049;%20&#1071;&#1047;&#1067;&#1050;\&#1048;&#1052;&#1071;%20&#1057;&#1059;&#1065;&#1045;&#1057;&#1058;&#1042;&#1048;&#1058;&#1045;&#1051;&#1068;&#1053;&#1054;&#1045;\&#1059;&#1056;&#1054;&#1050;%20&#1050;%20&#1040;&#1058;&#1058;&#1045;&#1057;&#1058;&#1040;&#1062;&#1048;&#1048;\&#1055;&#1090;&#1080;&#1094;&#1099;_-_&#1055;&#1077;&#1085;&#1080;&#1077;_&#1087;&#1090;&#1080;&#1094;_&#1074;_&#1074;&#1077;&#1089;&#1077;&#1085;&#1085;&#1077;&#1084;_&#1083;&#1077;&#1089;&#1091;_-_(mp3poisk.net)%20(1).mp3" TargetMode="External"/><Relationship Id="rId1" Type="http://schemas.openxmlformats.org/officeDocument/2006/relationships/audio" Target="file:///F:\&#1052;&#1054;&#1071;%20&#1056;&#1040;&#1041;&#1054;&#1058;&#1040;\&#1055;&#1056;&#1045;&#1047;&#1045;&#1053;&#1058;&#1040;&#1062;&#1048;&#1048;\&#1056;&#1059;&#1057;&#1057;&#1050;&#1048;&#1049;%20&#1071;&#1047;&#1067;&#1050;\&#1048;&#1052;&#1071;%20&#1057;&#1059;&#1065;&#1045;&#1057;&#1058;&#1042;&#1048;&#1058;&#1045;&#1051;&#1068;&#1053;&#1054;&#1045;\&#1059;&#1056;&#1054;&#1050;%20&#1050;%20&#1040;&#1058;&#1058;&#1045;&#1057;&#1058;&#1040;&#1062;&#1048;&#1048;\&#1045;&#1089;&#1083;&#1080;%20&#1089;%20&#1076;&#1088;&#1091;&#1075;&#1086;&#1084;%20&#1074;&#1099;&#1096;&#1077;&#1083;%20&#1074;%20&#1087;&#1091;&#1090;&#1100;%20(mp3ostrov.com).mp3" TargetMode="Externa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file:///F:\&#1052;&#1054;&#1071;%20&#1056;&#1040;&#1041;&#1054;&#1058;&#1040;\&#1055;&#1056;&#1045;&#1047;&#1045;&#1053;&#1058;&#1040;&#1062;&#1048;&#1048;\&#1056;&#1059;&#1057;&#1057;&#1050;&#1048;&#1049;%20&#1071;&#1047;&#1067;&#1050;\&#1048;&#1052;&#1071;%20&#1057;&#1059;&#1065;&#1045;&#1057;&#1058;&#1042;&#1048;&#1058;&#1045;&#1051;&#1068;&#1053;&#1054;&#1045;\&#1059;&#1056;&#1054;&#1050;%20&#1050;%20&#1040;&#1058;&#1058;&#1045;&#1057;&#1058;&#1040;&#1062;&#1048;&#1048;\&#1055;&#1090;&#1080;&#1094;&#1099;_-_&#1055;&#1077;&#1085;&#1080;&#1077;_&#1087;&#1090;&#1080;&#1094;_&#1074;_&#1074;&#1077;&#1089;&#1077;&#1085;&#1085;&#1077;&#1084;_&#1083;&#1077;&#1089;&#1091;_-_(mp3poisk.net)%20(1).mp3" TargetMode="External"/><Relationship Id="rId1" Type="http://schemas.openxmlformats.org/officeDocument/2006/relationships/audio" Target="file:///F:\&#1052;&#1054;&#1071;%20&#1056;&#1040;&#1041;&#1054;&#1058;&#1040;\&#1055;&#1056;&#1045;&#1047;&#1045;&#1053;&#1058;&#1040;&#1062;&#1048;&#1048;\&#1056;&#1059;&#1057;&#1057;&#1050;&#1048;&#1049;%20&#1071;&#1047;&#1067;&#1050;\&#1048;&#1052;&#1071;%20&#1057;&#1059;&#1065;&#1045;&#1057;&#1058;&#1042;&#1048;&#1058;&#1045;&#1051;&#1068;&#1053;&#1054;&#1045;\&#1059;&#1056;&#1054;&#1050;%20&#1050;%20&#1040;&#1058;&#1058;&#1045;&#1057;&#1058;&#1040;&#1062;&#1048;&#1048;\&#1045;&#1089;&#1083;&#1080;%20&#1089;%20&#1076;&#1088;&#1091;&#1075;&#1086;&#1084;%20&#1074;&#1099;&#1096;&#1077;&#1083;%20&#1074;%20&#1087;&#1091;&#1090;&#1100;%20(mp3ostrov.com).mp3" TargetMode="External"/><Relationship Id="rId6" Type="http://schemas.openxmlformats.org/officeDocument/2006/relationships/image" Target="../media/image11.pn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file:///F:\&#1052;&#1054;&#1071;%20&#1056;&#1040;&#1041;&#1054;&#1058;&#1040;\&#1055;&#1056;&#1045;&#1047;&#1045;&#1053;&#1058;&#1040;&#1062;&#1048;&#1048;\&#1056;&#1059;&#1057;&#1057;&#1050;&#1048;&#1049;%20&#1071;&#1047;&#1067;&#1050;\&#1048;&#1052;&#1071;%20&#1057;&#1059;&#1065;&#1045;&#1057;&#1058;&#1042;&#1048;&#1058;&#1045;&#1051;&#1068;&#1053;&#1054;&#1045;\&#1059;&#1056;&#1054;&#1050;%20&#1050;%20&#1040;&#1058;&#1058;&#1045;&#1057;&#1058;&#1040;&#1062;&#1048;&#1048;\&#1055;&#1090;&#1080;&#1094;&#1099;_-_&#1055;&#1077;&#1085;&#1080;&#1077;_&#1087;&#1090;&#1080;&#1094;_&#1074;_&#1074;&#1077;&#1089;&#1077;&#1085;&#1085;&#1077;&#1084;_&#1083;&#1077;&#1089;&#1091;_-_(mp3poisk.net)%20(1).mp3" TargetMode="External"/><Relationship Id="rId1" Type="http://schemas.openxmlformats.org/officeDocument/2006/relationships/audio" Target="file:///F:\&#1052;&#1054;&#1071;%20&#1056;&#1040;&#1041;&#1054;&#1058;&#1040;\&#1055;&#1056;&#1045;&#1047;&#1045;&#1053;&#1058;&#1040;&#1062;&#1048;&#1048;\&#1056;&#1059;&#1057;&#1057;&#1050;&#1048;&#1049;%20&#1071;&#1047;&#1067;&#1050;\&#1048;&#1052;&#1071;%20&#1057;&#1059;&#1065;&#1045;&#1057;&#1058;&#1042;&#1048;&#1058;&#1045;&#1051;&#1068;&#1053;&#1054;&#1045;\&#1059;&#1056;&#1054;&#1050;%20&#1050;%20&#1040;&#1058;&#1058;&#1045;&#1057;&#1058;&#1040;&#1062;&#1048;&#1048;\&#1045;&#1089;&#1083;&#1080;%20&#1089;%20&#1076;&#1088;&#1091;&#1075;&#1086;&#1084;%20&#1074;&#1099;&#1096;&#1077;&#1083;%20&#1074;%20&#1087;&#1091;&#1090;&#1100;%20(mp3ostrov.com).mp3" TargetMode="External"/><Relationship Id="rId6" Type="http://schemas.openxmlformats.org/officeDocument/2006/relationships/image" Target="../media/image12.pn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6.xml"/><Relationship Id="rId1" Type="http://schemas.openxmlformats.org/officeDocument/2006/relationships/audio" Target="file:///F:\&#1052;&#1054;&#1071;%20&#1056;&#1040;&#1041;&#1054;&#1058;&#1040;\&#1055;&#1056;&#1045;&#1047;&#1045;&#1053;&#1058;&#1040;&#1062;&#1048;&#1048;\&#1056;&#1059;&#1057;&#1057;&#1050;&#1048;&#1049;%20&#1071;&#1047;&#1067;&#1050;\&#1048;&#1052;&#1071;%20&#1057;&#1059;&#1065;&#1045;&#1057;&#1058;&#1042;&#1048;&#1058;&#1045;&#1051;&#1068;&#1053;&#1054;&#1045;\&#1059;&#1056;&#1054;&#1050;%20&#1050;%20&#1040;&#1058;&#1058;&#1045;&#1057;&#1058;&#1040;&#1062;&#1048;&#1048;\&#1055;&#1090;&#1080;&#1094;&#1099;_-_&#1055;&#1077;&#1085;&#1080;&#1077;_&#1087;&#1090;&#1080;&#1094;_&#1074;_&#1074;&#1077;&#1089;&#1077;&#1085;&#1085;&#1077;&#1084;_&#1083;&#1077;&#1089;&#1091;_-_(mp3poisk.net)%20(1).mp3" TargetMode="External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9424088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83356" cy="6887517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098578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ln w="38100">
                  <a:gradFill>
                    <a:gsLst>
                      <a:gs pos="0">
                        <a:srgbClr val="A603AB"/>
                      </a:gs>
                      <a:gs pos="21001">
                        <a:srgbClr val="0819FB"/>
                      </a:gs>
                      <a:gs pos="35001">
                        <a:srgbClr val="1A8D48"/>
                      </a:gs>
                      <a:gs pos="52000">
                        <a:srgbClr val="FFFF00"/>
                      </a:gs>
                      <a:gs pos="73000">
                        <a:srgbClr val="EE3F17"/>
                      </a:gs>
                      <a:gs pos="88000">
                        <a:srgbClr val="E81766"/>
                      </a:gs>
                      <a:gs pos="100000">
                        <a:srgbClr val="A603AB"/>
                      </a:gs>
                    </a:gsLst>
                    <a:lin ang="5400000" scaled="0"/>
                  </a:gradFill>
                </a:ln>
                <a:solidFill>
                  <a:srgbClr val="006600"/>
                </a:solidFill>
              </a:rPr>
              <a:t>РУССКИЙ ЯЗЫК</a:t>
            </a:r>
            <a:endParaRPr lang="ru-RU" sz="6000" b="1" dirty="0">
              <a:ln w="38100">
                <a:gradFill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0"/>
                </a:gradFill>
              </a:ln>
              <a:solidFill>
                <a:srgbClr val="0066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20767-558619_e8TGf4g3pU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www.edu54.ru/sites/default/files/images/2010/03/67ab194d369333423f6e11bb4fb33385fbd3e4e0_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1236" y="0"/>
            <a:ext cx="9175236" cy="688142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x_21cf770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9424088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39356" y="-29517"/>
            <a:ext cx="9183356" cy="6887517"/>
          </a:xfrm>
        </p:spPr>
      </p:pic>
      <p:sp>
        <p:nvSpPr>
          <p:cNvPr id="5" name="Прямоугольник 4"/>
          <p:cNvSpPr/>
          <p:nvPr/>
        </p:nvSpPr>
        <p:spPr>
          <a:xfrm>
            <a:off x="539552" y="1412776"/>
            <a:ext cx="79208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u="sng" dirty="0" smtClean="0">
                <a:ln w="19050">
                  <a:gradFill>
                    <a:gsLst>
                      <a:gs pos="0">
                        <a:srgbClr val="A603AB"/>
                      </a:gs>
                      <a:gs pos="21001">
                        <a:srgbClr val="0819FB"/>
                      </a:gs>
                      <a:gs pos="35001">
                        <a:srgbClr val="1A8D48"/>
                      </a:gs>
                      <a:gs pos="52000">
                        <a:srgbClr val="FFFF00"/>
                      </a:gs>
                      <a:gs pos="73000">
                        <a:srgbClr val="EE3F17"/>
                      </a:gs>
                      <a:gs pos="88000">
                        <a:srgbClr val="E81766"/>
                      </a:gs>
                      <a:gs pos="100000">
                        <a:srgbClr val="A603AB"/>
                      </a:gs>
                    </a:gsLst>
                    <a:lin ang="5400000" scaled="0"/>
                  </a:gradFill>
                </a:ln>
                <a:solidFill>
                  <a:srgbClr val="006600"/>
                </a:solidFill>
              </a:rPr>
              <a:t>Как называют  лес с этим видом дерева?</a:t>
            </a:r>
            <a:endParaRPr lang="ru-RU" sz="3200" b="1" dirty="0">
              <a:ln w="19050">
                <a:gradFill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0"/>
                </a:gradFill>
              </a:ln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11560" y="2636912"/>
            <a:ext cx="172819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800" dirty="0" smtClean="0">
                <a:solidFill>
                  <a:srgbClr val="990000"/>
                </a:solidFill>
              </a:rPr>
              <a:t>береза – </a:t>
            </a:r>
          </a:p>
          <a:p>
            <a:pPr>
              <a:buNone/>
            </a:pPr>
            <a:r>
              <a:rPr lang="ru-RU" sz="2800" dirty="0" smtClean="0">
                <a:solidFill>
                  <a:srgbClr val="990000"/>
                </a:solidFill>
              </a:rPr>
              <a:t>ель – </a:t>
            </a:r>
          </a:p>
          <a:p>
            <a:pPr>
              <a:buNone/>
            </a:pPr>
            <a:r>
              <a:rPr lang="ru-RU" sz="2800" dirty="0" smtClean="0">
                <a:solidFill>
                  <a:srgbClr val="990000"/>
                </a:solidFill>
              </a:rPr>
              <a:t>сосна – </a:t>
            </a:r>
          </a:p>
          <a:p>
            <a:pPr>
              <a:buNone/>
            </a:pPr>
            <a:r>
              <a:rPr lang="ru-RU" sz="2800" dirty="0" smtClean="0">
                <a:solidFill>
                  <a:srgbClr val="990000"/>
                </a:solidFill>
              </a:rPr>
              <a:t>осина – </a:t>
            </a:r>
          </a:p>
          <a:p>
            <a:pPr>
              <a:buNone/>
            </a:pPr>
            <a:r>
              <a:rPr lang="ru-RU" sz="2800" dirty="0" smtClean="0">
                <a:solidFill>
                  <a:srgbClr val="990000"/>
                </a:solidFill>
              </a:rPr>
              <a:t>дуб - </a:t>
            </a:r>
            <a:endParaRPr lang="ru-RU" sz="2800" dirty="0">
              <a:solidFill>
                <a:srgbClr val="99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67744" y="2636912"/>
            <a:ext cx="4572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None/>
            </a:pPr>
            <a:r>
              <a:rPr lang="ru-RU" sz="2800" dirty="0" smtClean="0"/>
              <a:t>березовая роща, березняк</a:t>
            </a:r>
          </a:p>
          <a:p>
            <a:pPr>
              <a:buNone/>
            </a:pPr>
            <a:r>
              <a:rPr lang="ru-RU" sz="2800" dirty="0" smtClean="0"/>
              <a:t>еловый лес, ельник</a:t>
            </a:r>
          </a:p>
          <a:p>
            <a:pPr>
              <a:buNone/>
            </a:pPr>
            <a:r>
              <a:rPr lang="ru-RU" sz="2800" dirty="0" smtClean="0"/>
              <a:t>сосновый бор, сосняк</a:t>
            </a:r>
          </a:p>
          <a:p>
            <a:pPr>
              <a:buNone/>
            </a:pPr>
            <a:r>
              <a:rPr lang="ru-RU" sz="2800" dirty="0" smtClean="0"/>
              <a:t>осиновый лес, осинник</a:t>
            </a:r>
          </a:p>
          <a:p>
            <a:pPr>
              <a:buNone/>
            </a:pPr>
            <a:r>
              <a:rPr lang="ru-RU" sz="2800" dirty="0" smtClean="0"/>
              <a:t>дубовый лес, дубрава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9424088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83356" cy="6887517"/>
          </a:xfrm>
        </p:spPr>
      </p:pic>
      <p:sp>
        <p:nvSpPr>
          <p:cNvPr id="5" name="Прямоугольник 4"/>
          <p:cNvSpPr/>
          <p:nvPr/>
        </p:nvSpPr>
        <p:spPr>
          <a:xfrm>
            <a:off x="2812197" y="1700808"/>
            <a:ext cx="385426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dirty="0" smtClean="0">
                <a:ln w="19050">
                  <a:gradFill>
                    <a:gsLst>
                      <a:gs pos="0">
                        <a:srgbClr val="A603AB"/>
                      </a:gs>
                      <a:gs pos="21001">
                        <a:srgbClr val="0819FB"/>
                      </a:gs>
                      <a:gs pos="35001">
                        <a:srgbClr val="1A8D48"/>
                      </a:gs>
                      <a:gs pos="52000">
                        <a:srgbClr val="FFFF00"/>
                      </a:gs>
                      <a:gs pos="73000">
                        <a:srgbClr val="EE3F17"/>
                      </a:gs>
                      <a:gs pos="88000">
                        <a:srgbClr val="E81766"/>
                      </a:gs>
                      <a:gs pos="100000">
                        <a:srgbClr val="A603AB"/>
                      </a:gs>
                    </a:gsLst>
                    <a:lin ang="5400000" scaled="0"/>
                  </a:gradFill>
                </a:ln>
                <a:solidFill>
                  <a:srgbClr val="006600"/>
                </a:solidFill>
              </a:rPr>
              <a:t>Словосочетания</a:t>
            </a:r>
            <a:r>
              <a:rPr lang="ru-RU" b="1" dirty="0" smtClean="0">
                <a:ln w="19050">
                  <a:gradFill>
                    <a:gsLst>
                      <a:gs pos="0">
                        <a:srgbClr val="A603AB"/>
                      </a:gs>
                      <a:gs pos="21001">
                        <a:srgbClr val="0819FB"/>
                      </a:gs>
                      <a:gs pos="35001">
                        <a:srgbClr val="1A8D48"/>
                      </a:gs>
                      <a:gs pos="52000">
                        <a:srgbClr val="FFFF00"/>
                      </a:gs>
                      <a:gs pos="73000">
                        <a:srgbClr val="EE3F17"/>
                      </a:gs>
                      <a:gs pos="88000">
                        <a:srgbClr val="E81766"/>
                      </a:gs>
                      <a:gs pos="100000">
                        <a:srgbClr val="A603AB"/>
                      </a:gs>
                    </a:gsLst>
                    <a:lin ang="5400000" scaled="0"/>
                  </a:gradFill>
                </a:ln>
              </a:rPr>
              <a:t> </a:t>
            </a:r>
            <a:endParaRPr lang="ru-RU" b="1" dirty="0">
              <a:ln w="19050">
                <a:gradFill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0"/>
                </a:gradFill>
              </a:ln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07904" y="5013176"/>
            <a:ext cx="27236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ru-RU" sz="3200" b="1" dirty="0" smtClean="0">
                <a:solidFill>
                  <a:srgbClr val="006600"/>
                </a:solidFill>
              </a:rPr>
              <a:t>Согласование </a:t>
            </a:r>
            <a:endParaRPr lang="ru-RU" sz="3200" b="1" dirty="0">
              <a:solidFill>
                <a:srgbClr val="0066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286000" y="2690336"/>
            <a:ext cx="4572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None/>
            </a:pPr>
            <a:r>
              <a:rPr lang="ru-RU" sz="2800" dirty="0" smtClean="0"/>
              <a:t>березовая роща</a:t>
            </a:r>
          </a:p>
          <a:p>
            <a:pPr>
              <a:buNone/>
            </a:pPr>
            <a:r>
              <a:rPr lang="ru-RU" sz="2800" dirty="0" smtClean="0"/>
              <a:t>еловый лес</a:t>
            </a:r>
          </a:p>
          <a:p>
            <a:pPr>
              <a:buNone/>
            </a:pPr>
            <a:r>
              <a:rPr lang="ru-RU" sz="2800" dirty="0" smtClean="0"/>
              <a:t>сосновый бор</a:t>
            </a:r>
          </a:p>
          <a:p>
            <a:pPr>
              <a:buNone/>
            </a:pPr>
            <a:r>
              <a:rPr lang="ru-RU" sz="2800" dirty="0" smtClean="0"/>
              <a:t>осиновый лес</a:t>
            </a:r>
          </a:p>
          <a:p>
            <a:pPr>
              <a:buNone/>
            </a:pPr>
            <a:r>
              <a:rPr lang="ru-RU" sz="2800" dirty="0" smtClean="0"/>
              <a:t>дубовый лес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9424088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39356" y="0"/>
            <a:ext cx="9183356" cy="6887517"/>
          </a:xfrm>
        </p:spPr>
      </p:pic>
      <p:sp>
        <p:nvSpPr>
          <p:cNvPr id="5" name="Прямоугольник 4"/>
          <p:cNvSpPr/>
          <p:nvPr/>
        </p:nvSpPr>
        <p:spPr>
          <a:xfrm>
            <a:off x="2948198" y="2852936"/>
            <a:ext cx="321113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None/>
            </a:pPr>
            <a:r>
              <a:rPr lang="ru-RU" sz="4800" b="1" dirty="0" smtClean="0">
                <a:ln w="12700">
                  <a:gradFill>
                    <a:gsLst>
                      <a:gs pos="0">
                        <a:srgbClr val="A603AB"/>
                      </a:gs>
                      <a:gs pos="21001">
                        <a:srgbClr val="0819FB"/>
                      </a:gs>
                      <a:gs pos="35001">
                        <a:srgbClr val="1A8D48"/>
                      </a:gs>
                      <a:gs pos="52000">
                        <a:srgbClr val="FFFF00"/>
                      </a:gs>
                      <a:gs pos="73000">
                        <a:srgbClr val="EE3F17"/>
                      </a:gs>
                      <a:gs pos="88000">
                        <a:srgbClr val="E81766"/>
                      </a:gs>
                      <a:gs pos="100000">
                        <a:srgbClr val="A603AB"/>
                      </a:gs>
                    </a:gsLst>
                    <a:lin ang="5400000" scaled="0"/>
                  </a:gradFill>
                </a:ln>
                <a:solidFill>
                  <a:srgbClr val="006600"/>
                </a:solidFill>
              </a:rPr>
              <a:t>Лес  живет.</a:t>
            </a:r>
            <a:endParaRPr lang="ru-RU" sz="4800" b="1" dirty="0">
              <a:ln w="12700">
                <a:gradFill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0"/>
                </a:gradFill>
              </a:ln>
              <a:solidFill>
                <a:srgbClr val="0066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9424088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39356" y="-29517"/>
            <a:ext cx="9183356" cy="6887517"/>
          </a:xfrm>
        </p:spPr>
      </p:pic>
      <p:sp>
        <p:nvSpPr>
          <p:cNvPr id="5" name="Прямоугольник 4"/>
          <p:cNvSpPr/>
          <p:nvPr/>
        </p:nvSpPr>
        <p:spPr>
          <a:xfrm>
            <a:off x="611560" y="2132856"/>
            <a:ext cx="446449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400" dirty="0" smtClean="0"/>
              <a:t>Здесь промчался трусливый …</a:t>
            </a:r>
          </a:p>
          <a:p>
            <a:pPr>
              <a:buNone/>
            </a:pPr>
            <a:r>
              <a:rPr lang="ru-RU" sz="2400" dirty="0" smtClean="0"/>
              <a:t>Сверкнула на солнце яркая шубка хитрой …</a:t>
            </a:r>
          </a:p>
          <a:p>
            <a:pPr>
              <a:buNone/>
            </a:pPr>
            <a:r>
              <a:rPr lang="ru-RU" sz="2400" dirty="0" smtClean="0"/>
              <a:t>Белочка грызет приготовленные летом …</a:t>
            </a:r>
          </a:p>
          <a:p>
            <a:pPr>
              <a:buNone/>
            </a:pPr>
            <a:r>
              <a:rPr lang="ru-RU" sz="2400" dirty="0" smtClean="0"/>
              <a:t>Стучит по стволу дерева …</a:t>
            </a:r>
          </a:p>
          <a:p>
            <a:pPr>
              <a:buNone/>
            </a:pPr>
            <a:r>
              <a:rPr lang="ru-RU" sz="2400" dirty="0" smtClean="0"/>
              <a:t>Проснулся в своей берлоге …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763688" y="2132856"/>
            <a:ext cx="644420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400" dirty="0" smtClean="0"/>
              <a:t>                                        </a:t>
            </a:r>
            <a:r>
              <a:rPr lang="ru-RU" sz="2400" dirty="0" smtClean="0">
                <a:solidFill>
                  <a:srgbClr val="990000"/>
                </a:solidFill>
              </a:rPr>
              <a:t>заяц</a:t>
            </a:r>
            <a:r>
              <a:rPr lang="ru-RU" sz="2400" dirty="0" smtClean="0"/>
              <a:t>.</a:t>
            </a:r>
          </a:p>
          <a:p>
            <a:pPr>
              <a:buNone/>
            </a:pPr>
            <a:endParaRPr lang="ru-RU" sz="2400" dirty="0" smtClean="0"/>
          </a:p>
          <a:p>
            <a:pPr>
              <a:buNone/>
            </a:pPr>
            <a:r>
              <a:rPr lang="ru-RU" sz="2400" dirty="0" smtClean="0">
                <a:solidFill>
                  <a:srgbClr val="990000"/>
                </a:solidFill>
              </a:rPr>
              <a:t>             лисицы</a:t>
            </a:r>
            <a:r>
              <a:rPr lang="ru-RU" sz="2400" dirty="0" smtClean="0"/>
              <a:t>.</a:t>
            </a:r>
          </a:p>
          <a:p>
            <a:pPr>
              <a:buNone/>
            </a:pPr>
            <a:endParaRPr lang="ru-RU" sz="2400" dirty="0" smtClean="0"/>
          </a:p>
          <a:p>
            <a:pPr>
              <a:buNone/>
            </a:pPr>
            <a:r>
              <a:rPr lang="ru-RU" sz="2400" dirty="0" smtClean="0">
                <a:solidFill>
                  <a:srgbClr val="990000"/>
                </a:solidFill>
              </a:rPr>
              <a:t>орехи</a:t>
            </a:r>
            <a:r>
              <a:rPr lang="ru-RU" sz="2400" dirty="0" smtClean="0"/>
              <a:t>.</a:t>
            </a:r>
          </a:p>
          <a:p>
            <a:pPr>
              <a:buNone/>
            </a:pPr>
            <a:r>
              <a:rPr lang="ru-RU" sz="2400" dirty="0" smtClean="0"/>
              <a:t>                                </a:t>
            </a:r>
            <a:r>
              <a:rPr lang="ru-RU" sz="2400" dirty="0" smtClean="0">
                <a:solidFill>
                  <a:srgbClr val="990000"/>
                </a:solidFill>
              </a:rPr>
              <a:t>дятел</a:t>
            </a:r>
            <a:r>
              <a:rPr lang="ru-RU" sz="2400" dirty="0" smtClean="0"/>
              <a:t>.                          </a:t>
            </a:r>
          </a:p>
          <a:p>
            <a:pPr>
              <a:buNone/>
            </a:pPr>
            <a:r>
              <a:rPr lang="ru-RU" sz="2400" dirty="0" smtClean="0">
                <a:solidFill>
                  <a:srgbClr val="990000"/>
                </a:solidFill>
              </a:rPr>
              <a:t>                                      медведь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kolyan.net/uploads/posts/2009-11/thumbs/1257244821_n0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72554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>
                <a:solidFill>
                  <a:schemeClr val="bg1"/>
                </a:solidFill>
              </a:rPr>
              <a:t>Мы к лесной опушке вышли,</a:t>
            </a:r>
          </a:p>
          <a:p>
            <a:pPr>
              <a:buNone/>
            </a:pPr>
            <a:r>
              <a:rPr lang="ru-RU" dirty="0" smtClean="0">
                <a:solidFill>
                  <a:schemeClr val="bg1"/>
                </a:solidFill>
              </a:rPr>
              <a:t>Поднимая ноги выше,</a:t>
            </a:r>
          </a:p>
          <a:p>
            <a:pPr>
              <a:buNone/>
            </a:pPr>
            <a:r>
              <a:rPr lang="ru-RU" dirty="0" smtClean="0">
                <a:solidFill>
                  <a:schemeClr val="bg1"/>
                </a:solidFill>
              </a:rPr>
              <a:t>Через кустики и кочки,</a:t>
            </a:r>
          </a:p>
          <a:p>
            <a:pPr>
              <a:buNone/>
            </a:pPr>
            <a:r>
              <a:rPr lang="ru-RU" dirty="0" smtClean="0">
                <a:solidFill>
                  <a:schemeClr val="bg1"/>
                </a:solidFill>
              </a:rPr>
              <a:t>Через ветви и пенечки.</a:t>
            </a:r>
          </a:p>
          <a:p>
            <a:pPr>
              <a:buNone/>
            </a:pPr>
            <a:r>
              <a:rPr lang="ru-RU" dirty="0" smtClean="0">
                <a:solidFill>
                  <a:schemeClr val="bg1"/>
                </a:solidFill>
              </a:rPr>
              <a:t>Высоко мы так шагаем - </a:t>
            </a:r>
          </a:p>
          <a:p>
            <a:pPr>
              <a:buNone/>
            </a:pPr>
            <a:r>
              <a:rPr lang="ru-RU" dirty="0" smtClean="0">
                <a:solidFill>
                  <a:schemeClr val="bg1"/>
                </a:solidFill>
              </a:rPr>
              <a:t>Не споткнемся , не устанем</a:t>
            </a:r>
          </a:p>
          <a:p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5" name="Если с другом вышел в путь (mp3ostrov.com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8100392" y="6021288"/>
            <a:ext cx="244475" cy="244475"/>
          </a:xfrm>
          <a:prstGeom prst="rect">
            <a:avLst/>
          </a:prstGeom>
        </p:spPr>
      </p:pic>
      <p:pic>
        <p:nvPicPr>
          <p:cNvPr id="7" name="Птицы_-_Пение_птиц_в_весеннем_лесу_-_(mp3poisk.net) (1)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6" cstate="print"/>
          <a:stretch>
            <a:fillRect/>
          </a:stretch>
        </p:blipFill>
        <p:spPr>
          <a:xfrm>
            <a:off x="611560" y="6237312"/>
            <a:ext cx="172467" cy="1724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701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2696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9424088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39356" y="0"/>
            <a:ext cx="9183356" cy="6887517"/>
          </a:xfrm>
        </p:spPr>
      </p:pic>
      <p:sp>
        <p:nvSpPr>
          <p:cNvPr id="5" name="Прямоугольник 4"/>
          <p:cNvSpPr/>
          <p:nvPr/>
        </p:nvSpPr>
        <p:spPr>
          <a:xfrm>
            <a:off x="1403648" y="1628800"/>
            <a:ext cx="54006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800" dirty="0" smtClean="0"/>
              <a:t>1.Заколдован невидимкой. </a:t>
            </a:r>
            <a:r>
              <a:rPr lang="ru-RU" sz="2800" b="1" dirty="0" smtClean="0">
                <a:solidFill>
                  <a:srgbClr val="990000"/>
                </a:solidFill>
              </a:rPr>
              <a:t>-</a:t>
            </a:r>
            <a:endParaRPr lang="ru-RU" sz="2800" b="1" dirty="0" smtClean="0"/>
          </a:p>
          <a:p>
            <a:pPr>
              <a:buNone/>
            </a:pPr>
            <a:endParaRPr lang="ru-RU" sz="2800" dirty="0" smtClean="0"/>
          </a:p>
          <a:p>
            <a:pPr>
              <a:buNone/>
            </a:pPr>
            <a:r>
              <a:rPr lang="ru-RU" sz="2800" dirty="0" smtClean="0"/>
              <a:t>2.Могучий и крепкий. </a:t>
            </a:r>
            <a:r>
              <a:rPr lang="ru-RU" sz="2800" b="1" dirty="0" smtClean="0">
                <a:solidFill>
                  <a:srgbClr val="990000"/>
                </a:solidFill>
              </a:rPr>
              <a:t>-</a:t>
            </a:r>
            <a:endParaRPr lang="ru-RU" sz="2800" b="1" dirty="0" smtClean="0"/>
          </a:p>
          <a:p>
            <a:pPr>
              <a:buNone/>
            </a:pPr>
            <a:endParaRPr lang="ru-RU" sz="2800" dirty="0" smtClean="0"/>
          </a:p>
          <a:p>
            <a:pPr>
              <a:buNone/>
            </a:pPr>
            <a:r>
              <a:rPr lang="ru-RU" sz="2800" dirty="0" smtClean="0"/>
              <a:t>3.Береза распустила свои косы. </a:t>
            </a:r>
            <a:r>
              <a:rPr lang="ru-RU" sz="2800" b="1" dirty="0" smtClean="0">
                <a:solidFill>
                  <a:srgbClr val="990000"/>
                </a:solidFill>
              </a:rPr>
              <a:t>+</a:t>
            </a:r>
          </a:p>
          <a:p>
            <a:pPr>
              <a:buNone/>
            </a:pPr>
            <a:endParaRPr lang="ru-RU" sz="2800" dirty="0" smtClean="0"/>
          </a:p>
          <a:p>
            <a:pPr>
              <a:buNone/>
            </a:pPr>
            <a:r>
              <a:rPr lang="ru-RU" sz="2800" dirty="0" smtClean="0"/>
              <a:t>4.Словно белою косынкой. </a:t>
            </a:r>
            <a:r>
              <a:rPr lang="ru-RU" sz="2800" b="1" dirty="0" smtClean="0">
                <a:solidFill>
                  <a:srgbClr val="990000"/>
                </a:solidFill>
              </a:rPr>
              <a:t>-</a:t>
            </a:r>
          </a:p>
          <a:p>
            <a:pPr>
              <a:buNone/>
            </a:pPr>
            <a:endParaRPr lang="ru-RU" sz="2800" dirty="0" smtClean="0"/>
          </a:p>
          <a:p>
            <a:pPr>
              <a:buNone/>
            </a:pPr>
            <a:r>
              <a:rPr lang="ru-RU" sz="2800" dirty="0" smtClean="0"/>
              <a:t>5.Красив лес весной! </a:t>
            </a:r>
            <a:r>
              <a:rPr lang="ru-RU" sz="2800" b="1" dirty="0" smtClean="0">
                <a:solidFill>
                  <a:srgbClr val="990000"/>
                </a:solidFill>
              </a:rPr>
              <a:t>+</a:t>
            </a:r>
            <a:endParaRPr lang="ru-RU" sz="2800" b="1" dirty="0">
              <a:solidFill>
                <a:srgbClr val="99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kolyan.net/uploads/posts/2009-11/thumbs/1257244821_n0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72554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Если с другом вышел в путь (mp3ostrov.com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8100392" y="6021288"/>
            <a:ext cx="244475" cy="244475"/>
          </a:xfrm>
          <a:prstGeom prst="rect">
            <a:avLst/>
          </a:prstGeom>
        </p:spPr>
      </p:pic>
      <p:pic>
        <p:nvPicPr>
          <p:cNvPr id="7" name="Птицы_-_Пение_птиц_в_весеннем_лесу_-_(mp3poisk.net) (1)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2"/>
          </p:nvPr>
        </p:nvPicPr>
        <p:blipFill>
          <a:blip r:embed="rId6" cstate="print"/>
          <a:stretch>
            <a:fillRect/>
          </a:stretch>
        </p:blipFill>
        <p:spPr>
          <a:xfrm>
            <a:off x="539552" y="6165304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701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2696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94240888.jp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83688" cy="6888163"/>
          </a:xfrm>
        </p:spPr>
      </p:pic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395536" y="764704"/>
            <a:ext cx="8748464" cy="4032448"/>
          </a:xfrm>
        </p:spPr>
        <p:txBody>
          <a:bodyPr/>
          <a:lstStyle/>
          <a:p>
            <a:r>
              <a:rPr lang="ru-RU" b="1" dirty="0" smtClean="0">
                <a:ln w="25400">
                  <a:gradFill>
                    <a:gsLst>
                      <a:gs pos="0">
                        <a:srgbClr val="A603AB"/>
                      </a:gs>
                      <a:gs pos="21001">
                        <a:srgbClr val="0819FB"/>
                      </a:gs>
                      <a:gs pos="35001">
                        <a:srgbClr val="1A8D48"/>
                      </a:gs>
                      <a:gs pos="52000">
                        <a:srgbClr val="FFFF00"/>
                      </a:gs>
                      <a:gs pos="73000">
                        <a:srgbClr val="EE3F17"/>
                      </a:gs>
                      <a:gs pos="88000">
                        <a:srgbClr val="E81766"/>
                      </a:gs>
                      <a:gs pos="100000">
                        <a:srgbClr val="A603AB"/>
                      </a:gs>
                    </a:gsLst>
                    <a:lin ang="5400000" scaled="0"/>
                  </a:gradFill>
                </a:ln>
                <a:solidFill>
                  <a:srgbClr val="006600"/>
                </a:solidFill>
              </a:rPr>
              <a:t>Слово.</a:t>
            </a:r>
            <a:br>
              <a:rPr lang="ru-RU" b="1" dirty="0" smtClean="0">
                <a:ln w="25400">
                  <a:gradFill>
                    <a:gsLst>
                      <a:gs pos="0">
                        <a:srgbClr val="A603AB"/>
                      </a:gs>
                      <a:gs pos="21001">
                        <a:srgbClr val="0819FB"/>
                      </a:gs>
                      <a:gs pos="35001">
                        <a:srgbClr val="1A8D48"/>
                      </a:gs>
                      <a:gs pos="52000">
                        <a:srgbClr val="FFFF00"/>
                      </a:gs>
                      <a:gs pos="73000">
                        <a:srgbClr val="EE3F17"/>
                      </a:gs>
                      <a:gs pos="88000">
                        <a:srgbClr val="E81766"/>
                      </a:gs>
                      <a:gs pos="100000">
                        <a:srgbClr val="A603AB"/>
                      </a:gs>
                    </a:gsLst>
                    <a:lin ang="5400000" scaled="0"/>
                  </a:gradFill>
                </a:ln>
                <a:solidFill>
                  <a:srgbClr val="006600"/>
                </a:solidFill>
              </a:rPr>
            </a:br>
            <a:r>
              <a:rPr lang="ru-RU" b="1" dirty="0" smtClean="0">
                <a:ln w="25400">
                  <a:gradFill>
                    <a:gsLst>
                      <a:gs pos="0">
                        <a:srgbClr val="A603AB"/>
                      </a:gs>
                      <a:gs pos="21001">
                        <a:srgbClr val="0819FB"/>
                      </a:gs>
                      <a:gs pos="35001">
                        <a:srgbClr val="1A8D48"/>
                      </a:gs>
                      <a:gs pos="52000">
                        <a:srgbClr val="FFFF00"/>
                      </a:gs>
                      <a:gs pos="73000">
                        <a:srgbClr val="EE3F17"/>
                      </a:gs>
                      <a:gs pos="88000">
                        <a:srgbClr val="E81766"/>
                      </a:gs>
                      <a:gs pos="100000">
                        <a:srgbClr val="A603AB"/>
                      </a:gs>
                    </a:gsLst>
                    <a:lin ang="5400000" scaled="0"/>
                  </a:gradFill>
                </a:ln>
                <a:solidFill>
                  <a:srgbClr val="006600"/>
                </a:solidFill>
              </a:rPr>
              <a:t> Словосочетание. </a:t>
            </a:r>
            <a:br>
              <a:rPr lang="ru-RU" b="1" dirty="0" smtClean="0">
                <a:ln w="25400">
                  <a:gradFill>
                    <a:gsLst>
                      <a:gs pos="0">
                        <a:srgbClr val="A603AB"/>
                      </a:gs>
                      <a:gs pos="21001">
                        <a:srgbClr val="0819FB"/>
                      </a:gs>
                      <a:gs pos="35001">
                        <a:srgbClr val="1A8D48"/>
                      </a:gs>
                      <a:gs pos="52000">
                        <a:srgbClr val="FFFF00"/>
                      </a:gs>
                      <a:gs pos="73000">
                        <a:srgbClr val="EE3F17"/>
                      </a:gs>
                      <a:gs pos="88000">
                        <a:srgbClr val="E81766"/>
                      </a:gs>
                      <a:gs pos="100000">
                        <a:srgbClr val="A603AB"/>
                      </a:gs>
                    </a:gsLst>
                    <a:lin ang="5400000" scaled="0"/>
                  </a:gradFill>
                </a:ln>
                <a:solidFill>
                  <a:srgbClr val="006600"/>
                </a:solidFill>
              </a:rPr>
            </a:br>
            <a:r>
              <a:rPr lang="ru-RU" b="1" dirty="0" smtClean="0">
                <a:ln w="25400">
                  <a:gradFill>
                    <a:gsLst>
                      <a:gs pos="0">
                        <a:srgbClr val="A603AB"/>
                      </a:gs>
                      <a:gs pos="21001">
                        <a:srgbClr val="0819FB"/>
                      </a:gs>
                      <a:gs pos="35001">
                        <a:srgbClr val="1A8D48"/>
                      </a:gs>
                      <a:gs pos="52000">
                        <a:srgbClr val="FFFF00"/>
                      </a:gs>
                      <a:gs pos="73000">
                        <a:srgbClr val="EE3F17"/>
                      </a:gs>
                      <a:gs pos="88000">
                        <a:srgbClr val="E81766"/>
                      </a:gs>
                      <a:gs pos="100000">
                        <a:srgbClr val="A603AB"/>
                      </a:gs>
                    </a:gsLst>
                    <a:lin ang="5400000" scaled="0"/>
                  </a:gradFill>
                </a:ln>
                <a:solidFill>
                  <a:srgbClr val="006600"/>
                </a:solidFill>
              </a:rPr>
              <a:t>Предложение. </a:t>
            </a:r>
            <a:br>
              <a:rPr lang="ru-RU" b="1" dirty="0" smtClean="0">
                <a:ln w="25400">
                  <a:gradFill>
                    <a:gsLst>
                      <a:gs pos="0">
                        <a:srgbClr val="A603AB"/>
                      </a:gs>
                      <a:gs pos="21001">
                        <a:srgbClr val="0819FB"/>
                      </a:gs>
                      <a:gs pos="35001">
                        <a:srgbClr val="1A8D48"/>
                      </a:gs>
                      <a:gs pos="52000">
                        <a:srgbClr val="FFFF00"/>
                      </a:gs>
                      <a:gs pos="73000">
                        <a:srgbClr val="EE3F17"/>
                      </a:gs>
                      <a:gs pos="88000">
                        <a:srgbClr val="E81766"/>
                      </a:gs>
                      <a:gs pos="100000">
                        <a:srgbClr val="A603AB"/>
                      </a:gs>
                    </a:gsLst>
                    <a:lin ang="5400000" scaled="0"/>
                  </a:gradFill>
                </a:ln>
                <a:solidFill>
                  <a:srgbClr val="006600"/>
                </a:solidFill>
              </a:rPr>
            </a:br>
            <a:r>
              <a:rPr lang="ru-RU" b="1" dirty="0" smtClean="0">
                <a:ln w="25400">
                  <a:gradFill>
                    <a:gsLst>
                      <a:gs pos="0">
                        <a:srgbClr val="A603AB"/>
                      </a:gs>
                      <a:gs pos="21001">
                        <a:srgbClr val="0819FB"/>
                      </a:gs>
                      <a:gs pos="35001">
                        <a:srgbClr val="1A8D48"/>
                      </a:gs>
                      <a:gs pos="52000">
                        <a:srgbClr val="FFFF00"/>
                      </a:gs>
                      <a:gs pos="73000">
                        <a:srgbClr val="EE3F17"/>
                      </a:gs>
                      <a:gs pos="88000">
                        <a:srgbClr val="E81766"/>
                      </a:gs>
                      <a:gs pos="100000">
                        <a:srgbClr val="A603AB"/>
                      </a:gs>
                    </a:gsLst>
                    <a:lin ang="5400000" scaled="0"/>
                  </a:gradFill>
                </a:ln>
                <a:solidFill>
                  <a:srgbClr val="006600"/>
                </a:solidFill>
              </a:rPr>
              <a:t>Текст.</a:t>
            </a:r>
            <a:endParaRPr lang="ru-RU" b="1" dirty="0">
              <a:ln w="25400">
                <a:gradFill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0"/>
                </a:gradFill>
              </a:ln>
              <a:solidFill>
                <a:srgbClr val="006600"/>
              </a:solidFill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1403648" y="2636912"/>
            <a:ext cx="6400800" cy="1752600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>
                <a:solidFill>
                  <a:srgbClr val="006600"/>
                </a:solidFill>
              </a:rPr>
              <a:t>ПРЕДЛОЖЕНИЕ </a:t>
            </a:r>
          </a:p>
          <a:p>
            <a:r>
              <a:rPr lang="ru-RU" dirty="0" smtClean="0">
                <a:solidFill>
                  <a:srgbClr val="006600"/>
                </a:solidFill>
              </a:rPr>
              <a:t>СЛОВО</a:t>
            </a:r>
          </a:p>
          <a:p>
            <a:r>
              <a:rPr lang="ru-RU" dirty="0" smtClean="0">
                <a:solidFill>
                  <a:srgbClr val="006600"/>
                </a:solidFill>
              </a:rPr>
              <a:t>ТЕКСТ</a:t>
            </a:r>
          </a:p>
          <a:p>
            <a:r>
              <a:rPr lang="ru-RU" dirty="0" smtClean="0">
                <a:solidFill>
                  <a:srgbClr val="006600"/>
                </a:solidFill>
              </a:rPr>
              <a:t> СЛОВОСОЧЕТАНИЕ</a:t>
            </a:r>
            <a:endParaRPr lang="ru-RU" dirty="0">
              <a:solidFill>
                <a:srgbClr val="0066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sz="3300" dirty="0"/>
              <a:t> </a:t>
            </a:r>
            <a:r>
              <a:rPr lang="ru-RU" sz="3300" dirty="0" smtClean="0"/>
              <a:t>        Черешки </a:t>
            </a:r>
            <a:r>
              <a:rPr lang="ru-RU" sz="3300" dirty="0"/>
              <a:t>листьев осины длинные, сплюснутые, поэтому листья очень неустойчивы и дрожат. «Боится» осина и ………………солнца, и безводья.</a:t>
            </a:r>
          </a:p>
          <a:p>
            <a:pPr>
              <a:buNone/>
            </a:pPr>
            <a:r>
              <a:rPr lang="ru-RU" sz="3300" dirty="0"/>
              <a:t>     Но у нее есть достоинства. Весной осина дает……………..мёд </a:t>
            </a:r>
            <a:r>
              <a:rPr lang="ru-RU" sz="3300" dirty="0" smtClean="0"/>
              <a:t> для </a:t>
            </a:r>
            <a:r>
              <a:rPr lang="ru-RU" sz="3300" dirty="0"/>
              <a:t>пчёл. Зайчишки, олени и лоси любят……………..ветки и …………..кору. А бобры из ……………….осинок строят свои «дворцы». В осинниках любят гнездиться дятлы. </a:t>
            </a:r>
          </a:p>
          <a:p>
            <a:pPr>
              <a:buNone/>
            </a:pPr>
            <a:r>
              <a:rPr lang="ru-RU" sz="3300" dirty="0"/>
              <a:t>     Осины отсасывают избыток влаги и спасают почву от заболачивания.</a:t>
            </a:r>
          </a:p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      </a:t>
            </a:r>
            <a:r>
              <a:rPr lang="ru-RU" sz="2800" dirty="0" smtClean="0"/>
              <a:t>Стройная, с …………..ветвями, ………………… листвой берёза всегда вызывает восхищение и с давних времен служит символом всего самого светлого.</a:t>
            </a:r>
          </a:p>
          <a:p>
            <a:pPr>
              <a:buNone/>
            </a:pPr>
            <a:r>
              <a:rPr lang="ru-RU" sz="2800" dirty="0" smtClean="0"/>
              <a:t>        Берёза осваивает …………….пространства, вырубки, гари. Её………….сеянцы не боятся…………..солнца и ……………заморозков.           Березы радуют нас своей ………………красотой. С ………………..времен на Руси славили березу в песнях и стихах, вокруг нее водили хороводы.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kolyan.net/uploads/posts/2009-11/thumbs/1257244821_n0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72554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Если с другом вышел в путь (mp3ostrov.com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8100392" y="6021288"/>
            <a:ext cx="244475" cy="244475"/>
          </a:xfrm>
          <a:prstGeom prst="rect">
            <a:avLst/>
          </a:prstGeom>
        </p:spPr>
      </p:pic>
      <p:pic>
        <p:nvPicPr>
          <p:cNvPr id="7" name="Птицы_-_Пение_птиц_в_весеннем_лесу_-_(mp3poisk.net) (1)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2"/>
          </p:nvPr>
        </p:nvPicPr>
        <p:blipFill>
          <a:blip r:embed="rId6" cstate="print"/>
          <a:stretch>
            <a:fillRect/>
          </a:stretch>
        </p:blipFill>
        <p:spPr>
          <a:xfrm>
            <a:off x="539552" y="6237312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701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2696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b="1" dirty="0" err="1"/>
              <a:t>Разноуровневые</a:t>
            </a:r>
            <a:r>
              <a:rPr lang="ru-RU" b="1" dirty="0"/>
              <a:t> задания.</a:t>
            </a:r>
          </a:p>
          <a:p>
            <a:pPr>
              <a:buNone/>
            </a:pPr>
            <a:r>
              <a:rPr lang="ru-RU" b="1" dirty="0"/>
              <a:t> </a:t>
            </a:r>
          </a:p>
          <a:p>
            <a:pPr>
              <a:buNone/>
            </a:pPr>
            <a:r>
              <a:rPr lang="ru-RU" b="1" dirty="0"/>
              <a:t>1 уровень.</a:t>
            </a:r>
          </a:p>
          <a:p>
            <a:pPr>
              <a:buNone/>
            </a:pPr>
            <a:r>
              <a:rPr lang="ru-RU" b="1" dirty="0"/>
              <a:t> </a:t>
            </a:r>
            <a:endParaRPr lang="ru-RU" dirty="0"/>
          </a:p>
          <a:p>
            <a:pPr>
              <a:buNone/>
            </a:pPr>
            <a:r>
              <a:rPr lang="ru-RU" b="1" dirty="0" smtClean="0"/>
              <a:t>Прочитайте </a:t>
            </a:r>
            <a:r>
              <a:rPr lang="ru-RU" b="1" dirty="0"/>
              <a:t>предложения. Переставьте их так, чтобы у вас получился связный текст.</a:t>
            </a:r>
            <a:endParaRPr lang="ru-RU" dirty="0"/>
          </a:p>
          <a:p>
            <a:r>
              <a:rPr lang="ru-RU" dirty="0"/>
              <a:t> </a:t>
            </a:r>
            <a:r>
              <a:rPr lang="ru-RU" dirty="0" smtClean="0"/>
              <a:t>Деревья стоят словно в зеленой дымке.</a:t>
            </a:r>
          </a:p>
          <a:p>
            <a:r>
              <a:rPr lang="ru-RU" dirty="0" smtClean="0"/>
              <a:t>Как красиво в лесу весной!</a:t>
            </a:r>
          </a:p>
          <a:p>
            <a:r>
              <a:rPr lang="ru-RU" dirty="0" smtClean="0"/>
              <a:t> А под ними ковер из молодой травы. Весело щебечут птицы.</a:t>
            </a:r>
          </a:p>
          <a:p>
            <a:r>
              <a:rPr lang="ru-RU" dirty="0" smtClean="0"/>
              <a:t> Все рады приходу весны.</a:t>
            </a:r>
          </a:p>
          <a:p>
            <a:r>
              <a:rPr lang="ru-RU" dirty="0" smtClean="0"/>
              <a:t>Оживились и другие обитатели леса. 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2413338"/>
            <a:ext cx="806489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Как красиво в лесу весной!</a:t>
            </a:r>
          </a:p>
          <a:p>
            <a:r>
              <a:rPr lang="ru-RU" sz="2800" dirty="0" smtClean="0"/>
              <a:t>Деревья стоят словно в зеленой дымке.</a:t>
            </a:r>
          </a:p>
          <a:p>
            <a:r>
              <a:rPr lang="ru-RU" sz="2800" dirty="0" smtClean="0"/>
              <a:t>А под ними ковер из молодой травы.</a:t>
            </a:r>
          </a:p>
          <a:p>
            <a:r>
              <a:rPr lang="ru-RU" sz="2800" dirty="0" smtClean="0"/>
              <a:t> Весело щебечут птицы.</a:t>
            </a:r>
          </a:p>
          <a:p>
            <a:r>
              <a:rPr lang="ru-RU" sz="2800" dirty="0" smtClean="0"/>
              <a:t> Оживились и другие обитатели леса. </a:t>
            </a:r>
          </a:p>
          <a:p>
            <a:r>
              <a:rPr lang="ru-RU" sz="2800" dirty="0" smtClean="0"/>
              <a:t>Все рады приходу весны.</a:t>
            </a:r>
          </a:p>
          <a:p>
            <a:pPr>
              <a:buNone/>
            </a:pPr>
            <a:r>
              <a:rPr lang="ru-RU" sz="2800" dirty="0" smtClean="0"/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2200" b="1" dirty="0" smtClean="0"/>
              <a:t>2 уровень.</a:t>
            </a:r>
          </a:p>
          <a:p>
            <a:pPr>
              <a:buNone/>
            </a:pPr>
            <a:r>
              <a:rPr lang="ru-RU" sz="2200" b="1" dirty="0" smtClean="0"/>
              <a:t>Прочитайте </a:t>
            </a:r>
            <a:r>
              <a:rPr lang="ru-RU" sz="2200" b="1" dirty="0"/>
              <a:t>начало текста. Продолжите </a:t>
            </a:r>
            <a:r>
              <a:rPr lang="ru-RU" sz="2200" b="1" dirty="0" smtClean="0"/>
              <a:t>его 2-3 </a:t>
            </a:r>
            <a:r>
              <a:rPr lang="ru-RU" sz="2200" b="1" dirty="0"/>
              <a:t>предложениями</a:t>
            </a:r>
            <a:r>
              <a:rPr lang="ru-RU" sz="2400" b="1" dirty="0"/>
              <a:t>.</a:t>
            </a:r>
            <a:endParaRPr lang="ru-RU" sz="2400" dirty="0"/>
          </a:p>
          <a:p>
            <a:pPr>
              <a:buNone/>
            </a:pPr>
            <a:r>
              <a:rPr lang="ru-RU" b="1" dirty="0"/>
              <a:t> </a:t>
            </a:r>
            <a:endParaRPr lang="ru-RU" dirty="0"/>
          </a:p>
          <a:p>
            <a:pPr>
              <a:buNone/>
            </a:pPr>
            <a:r>
              <a:rPr lang="ru-RU" dirty="0"/>
              <a:t>     </a:t>
            </a:r>
            <a:r>
              <a:rPr lang="ru-RU" sz="2800" dirty="0"/>
              <a:t>Волшебно преобразился </a:t>
            </a:r>
            <a:r>
              <a:rPr lang="ru-RU" sz="2800" dirty="0" smtClean="0"/>
              <a:t>лес весной. 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9424088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29517"/>
            <a:ext cx="9183356" cy="6887517"/>
          </a:xfrm>
        </p:spPr>
      </p:pic>
      <p:sp>
        <p:nvSpPr>
          <p:cNvPr id="5" name="Прямоугольник 4"/>
          <p:cNvSpPr/>
          <p:nvPr/>
        </p:nvSpPr>
        <p:spPr>
          <a:xfrm>
            <a:off x="2644841" y="1844824"/>
            <a:ext cx="413337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6600"/>
                </a:solidFill>
              </a:rPr>
              <a:t>Домашнее задание</a:t>
            </a:r>
            <a:endParaRPr lang="ru-RU" sz="3600" b="1" dirty="0">
              <a:solidFill>
                <a:srgbClr val="0066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71600" y="2690336"/>
            <a:ext cx="734481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800" i="1" dirty="0" smtClean="0">
                <a:solidFill>
                  <a:srgbClr val="990000"/>
                </a:solidFill>
              </a:rPr>
              <a:t>по выбору</a:t>
            </a:r>
            <a:r>
              <a:rPr lang="ru-RU" sz="2800" dirty="0" smtClean="0">
                <a:solidFill>
                  <a:srgbClr val="990000"/>
                </a:solidFill>
              </a:rPr>
              <a:t>:</a:t>
            </a:r>
          </a:p>
          <a:p>
            <a:pPr>
              <a:buNone/>
            </a:pPr>
            <a:endParaRPr lang="ru-RU" sz="2800" dirty="0" smtClean="0"/>
          </a:p>
          <a:p>
            <a:pPr>
              <a:buNone/>
            </a:pPr>
            <a:r>
              <a:rPr lang="ru-RU" sz="2800" dirty="0" smtClean="0"/>
              <a:t>1. Найти пословицы и поговорки, в которых упоминается лес или деревья.</a:t>
            </a:r>
          </a:p>
          <a:p>
            <a:pPr>
              <a:buNone/>
            </a:pPr>
            <a:endParaRPr lang="ru-RU" sz="2800" dirty="0" smtClean="0"/>
          </a:p>
          <a:p>
            <a:pPr>
              <a:buNone/>
            </a:pPr>
            <a:r>
              <a:rPr lang="ru-RU" sz="2800" dirty="0" smtClean="0"/>
              <a:t>2. Написать мини – сочинение «Люди не могут жить без леса, потому что….».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94240888.jp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83688" cy="6888163"/>
          </a:xfrm>
        </p:spPr>
      </p:pic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395536" y="2130425"/>
            <a:ext cx="8748464" cy="1470025"/>
          </a:xfrm>
        </p:spPr>
        <p:txBody>
          <a:bodyPr/>
          <a:lstStyle/>
          <a:p>
            <a:r>
              <a:rPr lang="ru-RU" b="1" dirty="0" smtClean="0">
                <a:ln w="25400">
                  <a:gradFill>
                    <a:gsLst>
                      <a:gs pos="0">
                        <a:srgbClr val="A603AB"/>
                      </a:gs>
                      <a:gs pos="21001">
                        <a:srgbClr val="0819FB"/>
                      </a:gs>
                      <a:gs pos="35001">
                        <a:srgbClr val="1A8D48"/>
                      </a:gs>
                      <a:gs pos="52000">
                        <a:srgbClr val="FFFF00"/>
                      </a:gs>
                      <a:gs pos="73000">
                        <a:srgbClr val="EE3F17"/>
                      </a:gs>
                      <a:gs pos="88000">
                        <a:srgbClr val="E81766"/>
                      </a:gs>
                      <a:gs pos="100000">
                        <a:srgbClr val="A603AB"/>
                      </a:gs>
                    </a:gsLst>
                    <a:lin ang="5400000" scaled="0"/>
                  </a:gradFill>
                </a:ln>
                <a:solidFill>
                  <a:srgbClr val="006600"/>
                </a:solidFill>
              </a:rPr>
              <a:t>Слово. Словосочетание. Предложение. Текст.</a:t>
            </a:r>
            <a:endParaRPr lang="ru-RU" b="1" dirty="0">
              <a:ln w="25400">
                <a:gradFill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0"/>
                </a:gradFill>
              </a:ln>
              <a:solidFill>
                <a:srgbClr val="006600"/>
              </a:solidFill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ru-RU" dirty="0">
              <a:solidFill>
                <a:srgbClr val="0066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9424088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39356" y="0"/>
            <a:ext cx="9183356" cy="6887517"/>
          </a:xfrm>
        </p:spPr>
      </p:pic>
      <p:sp>
        <p:nvSpPr>
          <p:cNvPr id="5" name="Прямоугольник 4"/>
          <p:cNvSpPr/>
          <p:nvPr/>
        </p:nvSpPr>
        <p:spPr>
          <a:xfrm>
            <a:off x="539552" y="1340768"/>
            <a:ext cx="806489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80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800" dirty="0" smtClean="0">
              <a:solidFill>
                <a:srgbClr val="C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- будем грамотно писать слова и сочетания слов;</a:t>
            </a:r>
            <a:endParaRPr lang="ru-RU" sz="2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800" dirty="0" smtClean="0">
              <a:solidFill>
                <a:srgbClr val="C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- поработаем с предложениями и с текстами;</a:t>
            </a:r>
            <a:endParaRPr lang="ru-RU" sz="2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800" dirty="0" smtClean="0">
              <a:solidFill>
                <a:srgbClr val="C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- узнаем новое об окружающем мире.</a:t>
            </a:r>
            <a:endParaRPr lang="ru-RU" sz="2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User\AppData\Local\Microsoft\Windows\Temporary Internet Files\Content.IE5\T79I9MOU\MP900448740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501008"/>
            <a:ext cx="8229600" cy="2088232"/>
          </a:xfrm>
        </p:spPr>
        <p:txBody>
          <a:bodyPr>
            <a:normAutofit fontScale="90000"/>
          </a:bodyPr>
          <a:lstStyle/>
          <a:p>
            <a:pPr algn="l"/>
            <a:r>
              <a:rPr lang="ru-RU" sz="9600" b="1" dirty="0" smtClean="0">
                <a:gradFill>
                  <a:gsLst>
                    <a:gs pos="0">
                      <a:srgbClr val="825600"/>
                    </a:gs>
                    <a:gs pos="13000">
                      <a:srgbClr val="FFA800"/>
                    </a:gs>
                    <a:gs pos="28000">
                      <a:srgbClr val="825600"/>
                    </a:gs>
                    <a:gs pos="42999">
                      <a:srgbClr val="FFA800"/>
                    </a:gs>
                    <a:gs pos="58000">
                      <a:srgbClr val="825600"/>
                    </a:gs>
                    <a:gs pos="72000">
                      <a:srgbClr val="FFA800"/>
                    </a:gs>
                    <a:gs pos="87000">
                      <a:srgbClr val="825600"/>
                    </a:gs>
                    <a:gs pos="100000">
                      <a:srgbClr val="FFA800"/>
                    </a:gs>
                  </a:gsLst>
                  <a:lin ang="5400000" scaled="0"/>
                </a:gradFill>
              </a:rPr>
              <a:t>       </a:t>
            </a:r>
            <a:br>
              <a:rPr lang="ru-RU" sz="9600" b="1" dirty="0" smtClean="0">
                <a:gradFill>
                  <a:gsLst>
                    <a:gs pos="0">
                      <a:srgbClr val="825600"/>
                    </a:gs>
                    <a:gs pos="13000">
                      <a:srgbClr val="FFA800"/>
                    </a:gs>
                    <a:gs pos="28000">
                      <a:srgbClr val="825600"/>
                    </a:gs>
                    <a:gs pos="42999">
                      <a:srgbClr val="FFA800"/>
                    </a:gs>
                    <a:gs pos="58000">
                      <a:srgbClr val="825600"/>
                    </a:gs>
                    <a:gs pos="72000">
                      <a:srgbClr val="FFA800"/>
                    </a:gs>
                    <a:gs pos="87000">
                      <a:srgbClr val="825600"/>
                    </a:gs>
                    <a:gs pos="100000">
                      <a:srgbClr val="FFA800"/>
                    </a:gs>
                  </a:gsLst>
                  <a:lin ang="5400000" scaled="0"/>
                </a:gradFill>
              </a:rPr>
            </a:br>
            <a:r>
              <a:rPr lang="ru-RU" sz="9600" b="1" smtClean="0">
                <a:gradFill>
                  <a:gsLst>
                    <a:gs pos="0">
                      <a:srgbClr val="825600"/>
                    </a:gs>
                    <a:gs pos="13000">
                      <a:srgbClr val="FFA800"/>
                    </a:gs>
                    <a:gs pos="28000">
                      <a:srgbClr val="825600"/>
                    </a:gs>
                    <a:gs pos="42999">
                      <a:srgbClr val="FFA800"/>
                    </a:gs>
                    <a:gs pos="58000">
                      <a:srgbClr val="825600"/>
                    </a:gs>
                    <a:gs pos="72000">
                      <a:srgbClr val="FFA800"/>
                    </a:gs>
                    <a:gs pos="87000">
                      <a:srgbClr val="825600"/>
                    </a:gs>
                    <a:gs pos="100000">
                      <a:srgbClr val="FFA800"/>
                    </a:gs>
                  </a:gsLst>
                  <a:lin ang="5400000" scaled="0"/>
                </a:gradFill>
              </a:rPr>
              <a:t>        </a:t>
            </a:r>
            <a:r>
              <a:rPr lang="ru-RU" sz="9600" b="1" dirty="0" smtClean="0">
                <a:gradFill>
                  <a:gsLst>
                    <a:gs pos="0">
                      <a:srgbClr val="825600"/>
                    </a:gs>
                    <a:gs pos="13000">
                      <a:srgbClr val="FFA800"/>
                    </a:gs>
                    <a:gs pos="28000">
                      <a:srgbClr val="825600"/>
                    </a:gs>
                    <a:gs pos="42999">
                      <a:srgbClr val="FFA800"/>
                    </a:gs>
                    <a:gs pos="58000">
                      <a:srgbClr val="825600"/>
                    </a:gs>
                    <a:gs pos="72000">
                      <a:srgbClr val="FFA800"/>
                    </a:gs>
                    <a:gs pos="87000">
                      <a:srgbClr val="825600"/>
                    </a:gs>
                    <a:gs pos="100000">
                      <a:srgbClr val="FFA800"/>
                    </a:gs>
                  </a:gsLst>
                  <a:lin ang="5400000" scaled="0"/>
                </a:gradFill>
              </a:rPr>
              <a:t/>
            </a:r>
            <a:br>
              <a:rPr lang="ru-RU" sz="9600" b="1" dirty="0" smtClean="0">
                <a:gradFill>
                  <a:gsLst>
                    <a:gs pos="0">
                      <a:srgbClr val="825600"/>
                    </a:gs>
                    <a:gs pos="13000">
                      <a:srgbClr val="FFA800"/>
                    </a:gs>
                    <a:gs pos="28000">
                      <a:srgbClr val="825600"/>
                    </a:gs>
                    <a:gs pos="42999">
                      <a:srgbClr val="FFA800"/>
                    </a:gs>
                    <a:gs pos="58000">
                      <a:srgbClr val="825600"/>
                    </a:gs>
                    <a:gs pos="72000">
                      <a:srgbClr val="FFA800"/>
                    </a:gs>
                    <a:gs pos="87000">
                      <a:srgbClr val="825600"/>
                    </a:gs>
                    <a:gs pos="100000">
                      <a:srgbClr val="FFA800"/>
                    </a:gs>
                  </a:gsLst>
                  <a:lin ang="5400000" scaled="0"/>
                </a:gradFill>
              </a:rPr>
            </a:br>
            <a:endParaRPr lang="ru-RU" sz="9600" b="1" dirty="0">
              <a:gradFill>
                <a:gsLst>
                  <a:gs pos="0">
                    <a:srgbClr val="825600"/>
                  </a:gs>
                  <a:gs pos="13000">
                    <a:srgbClr val="FFA800"/>
                  </a:gs>
                  <a:gs pos="28000">
                    <a:srgbClr val="825600"/>
                  </a:gs>
                  <a:gs pos="42999">
                    <a:srgbClr val="FFA800"/>
                  </a:gs>
                  <a:gs pos="58000">
                    <a:srgbClr val="825600"/>
                  </a:gs>
                  <a:gs pos="72000">
                    <a:srgbClr val="FFA800"/>
                  </a:gs>
                  <a:gs pos="87000">
                    <a:srgbClr val="825600"/>
                  </a:gs>
                  <a:gs pos="100000">
                    <a:srgbClr val="FFA800"/>
                  </a:gs>
                </a:gsLst>
                <a:lin ang="5400000" scaled="0"/>
              </a:gradFill>
            </a:endParaRPr>
          </a:p>
        </p:txBody>
      </p:sp>
      <p:sp>
        <p:nvSpPr>
          <p:cNvPr id="4" name="Полилиния 3"/>
          <p:cNvSpPr/>
          <p:nvPr/>
        </p:nvSpPr>
        <p:spPr>
          <a:xfrm>
            <a:off x="-542442" y="5217763"/>
            <a:ext cx="8426809" cy="785248"/>
          </a:xfrm>
          <a:custGeom>
            <a:avLst/>
            <a:gdLst>
              <a:gd name="connsiteX0" fmla="*/ 1193370 w 2663126"/>
              <a:gd name="connsiteY0" fmla="*/ 253139 h 785248"/>
              <a:gd name="connsiteX1" fmla="*/ 1797804 w 2663126"/>
              <a:gd name="connsiteY1" fmla="*/ 5166 h 785248"/>
              <a:gd name="connsiteX2" fmla="*/ 1441343 w 2663126"/>
              <a:gd name="connsiteY2" fmla="*/ 284135 h 785248"/>
              <a:gd name="connsiteX3" fmla="*/ 1425844 w 2663126"/>
              <a:gd name="connsiteY3" fmla="*/ 237640 h 785248"/>
              <a:gd name="connsiteX4" fmla="*/ 821410 w 2663126"/>
              <a:gd name="connsiteY4" fmla="*/ 346129 h 785248"/>
              <a:gd name="connsiteX5" fmla="*/ 0 w 2663126"/>
              <a:gd name="connsiteY5" fmla="*/ 175647 h 785248"/>
              <a:gd name="connsiteX6" fmla="*/ 0 w 2663126"/>
              <a:gd name="connsiteY6" fmla="*/ 175647 h 785248"/>
              <a:gd name="connsiteX7" fmla="*/ 263472 w 2663126"/>
              <a:gd name="connsiteY7" fmla="*/ 377125 h 785248"/>
              <a:gd name="connsiteX8" fmla="*/ 1193370 w 2663126"/>
              <a:gd name="connsiteY8" fmla="*/ 764583 h 785248"/>
              <a:gd name="connsiteX9" fmla="*/ 1611824 w 2663126"/>
              <a:gd name="connsiteY9" fmla="*/ 501112 h 785248"/>
              <a:gd name="connsiteX10" fmla="*/ 1518834 w 2663126"/>
              <a:gd name="connsiteY10" fmla="*/ 423620 h 785248"/>
              <a:gd name="connsiteX11" fmla="*/ 2619214 w 2663126"/>
              <a:gd name="connsiteY11" fmla="*/ 718088 h 785248"/>
              <a:gd name="connsiteX12" fmla="*/ 1782305 w 2663126"/>
              <a:gd name="connsiteY12" fmla="*/ 330630 h 785248"/>
              <a:gd name="connsiteX13" fmla="*/ 1782305 w 2663126"/>
              <a:gd name="connsiteY13" fmla="*/ 330630 h 785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663126" h="785248">
                <a:moveTo>
                  <a:pt x="1193370" y="253139"/>
                </a:moveTo>
                <a:cubicBezTo>
                  <a:pt x="1474922" y="126569"/>
                  <a:pt x="1756475" y="0"/>
                  <a:pt x="1797804" y="5166"/>
                </a:cubicBezTo>
                <a:cubicBezTo>
                  <a:pt x="1839133" y="10332"/>
                  <a:pt x="1503336" y="245389"/>
                  <a:pt x="1441343" y="284135"/>
                </a:cubicBezTo>
                <a:cubicBezTo>
                  <a:pt x="1379350" y="322881"/>
                  <a:pt x="1529166" y="227308"/>
                  <a:pt x="1425844" y="237640"/>
                </a:cubicBezTo>
                <a:cubicBezTo>
                  <a:pt x="1322522" y="247972"/>
                  <a:pt x="1059051" y="356461"/>
                  <a:pt x="821410" y="346129"/>
                </a:cubicBezTo>
                <a:cubicBezTo>
                  <a:pt x="583769" y="335797"/>
                  <a:pt x="0" y="175647"/>
                  <a:pt x="0" y="175647"/>
                </a:cubicBezTo>
                <a:lnTo>
                  <a:pt x="0" y="175647"/>
                </a:lnTo>
                <a:cubicBezTo>
                  <a:pt x="43912" y="209227"/>
                  <a:pt x="64577" y="278969"/>
                  <a:pt x="263472" y="377125"/>
                </a:cubicBezTo>
                <a:cubicBezTo>
                  <a:pt x="462367" y="475281"/>
                  <a:pt x="968645" y="743919"/>
                  <a:pt x="1193370" y="764583"/>
                </a:cubicBezTo>
                <a:cubicBezTo>
                  <a:pt x="1418095" y="785248"/>
                  <a:pt x="1557580" y="557939"/>
                  <a:pt x="1611824" y="501112"/>
                </a:cubicBezTo>
                <a:cubicBezTo>
                  <a:pt x="1666068" y="444285"/>
                  <a:pt x="1350936" y="387457"/>
                  <a:pt x="1518834" y="423620"/>
                </a:cubicBezTo>
                <a:cubicBezTo>
                  <a:pt x="1686732" y="459783"/>
                  <a:pt x="2575302" y="733586"/>
                  <a:pt x="2619214" y="718088"/>
                </a:cubicBezTo>
                <a:cubicBezTo>
                  <a:pt x="2663126" y="702590"/>
                  <a:pt x="1782305" y="330630"/>
                  <a:pt x="1782305" y="330630"/>
                </a:cubicBezTo>
                <a:lnTo>
                  <a:pt x="1782305" y="330630"/>
                </a:ln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5301208"/>
            <a:ext cx="81369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7200" dirty="0">
              <a:solidFill>
                <a:schemeClr val="bg1"/>
              </a:solidFill>
            </a:endParaRPr>
          </a:p>
        </p:txBody>
      </p:sp>
      <p:pic>
        <p:nvPicPr>
          <p:cNvPr id="6" name="Птицы_-_Пение_птиц_в_весеннем_лесу_-_(mp3poisk.net) (1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683568" y="6093296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32696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9424088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83356" cy="6887517"/>
          </a:xfrm>
        </p:spPr>
      </p:pic>
      <p:sp>
        <p:nvSpPr>
          <p:cNvPr id="5" name="Прямоугольник 4"/>
          <p:cNvSpPr/>
          <p:nvPr/>
        </p:nvSpPr>
        <p:spPr>
          <a:xfrm>
            <a:off x="539552" y="1340768"/>
            <a:ext cx="806489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srgbClr val="0066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Окунемся в удивительный мир красоты и волшебных звуков.</a:t>
            </a:r>
            <a:endParaRPr lang="ru-RU" sz="2800" dirty="0" smtClean="0">
              <a:solidFill>
                <a:srgbClr val="00660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800" dirty="0" smtClean="0">
              <a:solidFill>
                <a:srgbClr val="C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А так же: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800" dirty="0" smtClean="0">
              <a:solidFill>
                <a:srgbClr val="00206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- будем грамотно писать слова и сочетания слов;</a:t>
            </a:r>
            <a:endParaRPr lang="ru-RU" sz="2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800" dirty="0" smtClean="0">
              <a:solidFill>
                <a:srgbClr val="C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- поработаем с предложениями и с текстами;</a:t>
            </a:r>
            <a:endParaRPr lang="ru-RU" sz="2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800" dirty="0" smtClean="0">
              <a:solidFill>
                <a:srgbClr val="C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- узнаем новое об окружающем мире.</a:t>
            </a:r>
            <a:endParaRPr lang="ru-RU" sz="2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9424088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39356" y="0"/>
            <a:ext cx="9183356" cy="6887517"/>
          </a:xfrm>
        </p:spPr>
      </p:pic>
      <p:sp>
        <p:nvSpPr>
          <p:cNvPr id="5" name="Овал 4"/>
          <p:cNvSpPr/>
          <p:nvPr/>
        </p:nvSpPr>
        <p:spPr>
          <a:xfrm>
            <a:off x="1835696" y="2204864"/>
            <a:ext cx="1224136" cy="1130424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6012160" y="2132856"/>
            <a:ext cx="1224136" cy="1130424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3995936" y="2132856"/>
            <a:ext cx="1224136" cy="1130424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Дуга 7"/>
          <p:cNvSpPr/>
          <p:nvPr/>
        </p:nvSpPr>
        <p:spPr>
          <a:xfrm rot="7906612">
            <a:off x="2024052" y="2177197"/>
            <a:ext cx="914400" cy="914400"/>
          </a:xfrm>
          <a:prstGeom prst="arc">
            <a:avLst>
              <a:gd name="adj1" fmla="val 16200000"/>
              <a:gd name="adj2" fmla="val 21262951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4355976" y="2924944"/>
            <a:ext cx="504056" cy="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Дуга 11"/>
          <p:cNvSpPr/>
          <p:nvPr/>
        </p:nvSpPr>
        <p:spPr>
          <a:xfrm rot="18645311">
            <a:off x="6271772" y="2824517"/>
            <a:ext cx="914400" cy="914400"/>
          </a:xfrm>
          <a:prstGeom prst="arc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2555776" y="2492896"/>
            <a:ext cx="288032" cy="2663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2051720" y="2492896"/>
            <a:ext cx="288032" cy="2663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4211960" y="2420888"/>
            <a:ext cx="288032" cy="2663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4716016" y="2420888"/>
            <a:ext cx="288032" cy="2663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6228184" y="2420888"/>
            <a:ext cx="288032" cy="2663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6732240" y="2420888"/>
            <a:ext cx="288032" cy="2663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6" name="Таблица 15"/>
          <p:cNvGraphicFramePr>
            <a:graphicFrameLocks noGrp="1"/>
          </p:cNvGraphicFramePr>
          <p:nvPr/>
        </p:nvGraphicFramePr>
        <p:xfrm>
          <a:off x="611559" y="3717032"/>
          <a:ext cx="7992888" cy="1219200"/>
        </p:xfrm>
        <a:graphic>
          <a:graphicData uri="http://schemas.openxmlformats.org/drawingml/2006/table">
            <a:tbl>
              <a:tblPr/>
              <a:tblGrid>
                <a:gridCol w="2664296"/>
                <a:gridCol w="2664296"/>
                <a:gridCol w="2664296"/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66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Я работал на уроке с желанием, был уверен в себе. Мне было интересно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C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Я работал на уроке с желанием, но не очень уверенно, чувствовал какое-то неудобство, волновался</a:t>
                      </a:r>
                      <a:r>
                        <a:rPr lang="ru-RU" sz="1600" dirty="0">
                          <a:solidFill>
                            <a:srgbClr val="FFC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Я работал на уроке без желания, боялся отвечать и выполнять работу.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25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7" dur="25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C9FCB"/>
            </a:gs>
            <a:gs pos="13000">
              <a:srgbClr val="F8B049"/>
            </a:gs>
            <a:gs pos="21001">
              <a:srgbClr val="F8B049"/>
            </a:gs>
            <a:gs pos="63000">
              <a:srgbClr val="FEE7F2"/>
            </a:gs>
            <a:gs pos="67000">
              <a:srgbClr val="F952A0"/>
            </a:gs>
            <a:gs pos="69000">
              <a:srgbClr val="C50849"/>
            </a:gs>
            <a:gs pos="82001">
              <a:srgbClr val="B43E85"/>
            </a:gs>
            <a:gs pos="100000">
              <a:srgbClr val="F8B04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990000"/>
                </a:solidFill>
              </a:rPr>
              <a:t>ЖЕЛАЮ УСПЕХА!</a:t>
            </a:r>
            <a:endParaRPr lang="ru-RU" sz="3600" b="1" dirty="0">
              <a:solidFill>
                <a:srgbClr val="990000"/>
              </a:solidFill>
            </a:endParaRPr>
          </a:p>
        </p:txBody>
      </p:sp>
      <p:sp useBgFill="1"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User\Desktop\20ab3a14801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052736"/>
            <a:ext cx="1805186" cy="1805186"/>
          </a:xfrm>
          <a:prstGeom prst="rect">
            <a:avLst/>
          </a:prstGeom>
          <a:noFill/>
        </p:spPr>
      </p:pic>
      <p:pic>
        <p:nvPicPr>
          <p:cNvPr id="7" name="Picture 2" descr="C:\Users\User\Desktop\20ab3a14801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1052736"/>
            <a:ext cx="1805186" cy="1805186"/>
          </a:xfrm>
          <a:prstGeom prst="rect">
            <a:avLst/>
          </a:prstGeom>
          <a:noFill/>
        </p:spPr>
      </p:pic>
      <p:pic>
        <p:nvPicPr>
          <p:cNvPr id="8" name="Picture 2" descr="C:\Users\User\Desktop\20ab3a14801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1052736"/>
            <a:ext cx="1805186" cy="1805186"/>
          </a:xfrm>
          <a:prstGeom prst="rect">
            <a:avLst/>
          </a:prstGeom>
          <a:noFill/>
        </p:spPr>
      </p:pic>
      <p:pic>
        <p:nvPicPr>
          <p:cNvPr id="9" name="Picture 2" descr="C:\Users\User\Desktop\20ab3a14801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20272" y="1052736"/>
            <a:ext cx="1805186" cy="1805186"/>
          </a:xfrm>
          <a:prstGeom prst="rect">
            <a:avLst/>
          </a:prstGeom>
          <a:noFill/>
        </p:spPr>
      </p:pic>
      <p:pic>
        <p:nvPicPr>
          <p:cNvPr id="10" name="Picture 2" descr="C:\Users\User\Desktop\20ab3a14801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3429000"/>
            <a:ext cx="1805186" cy="1805186"/>
          </a:xfrm>
          <a:prstGeom prst="rect">
            <a:avLst/>
          </a:prstGeom>
          <a:noFill/>
        </p:spPr>
      </p:pic>
      <p:pic>
        <p:nvPicPr>
          <p:cNvPr id="11" name="Picture 2" descr="C:\Users\User\Desktop\20ab3a14801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1920" y="3429000"/>
            <a:ext cx="1805186" cy="1805186"/>
          </a:xfrm>
          <a:prstGeom prst="rect">
            <a:avLst/>
          </a:prstGeom>
          <a:noFill/>
        </p:spPr>
      </p:pic>
      <p:pic>
        <p:nvPicPr>
          <p:cNvPr id="12" name="Picture 2" descr="C:\Users\User\Desktop\20ab3a14801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6" y="3429000"/>
            <a:ext cx="1805186" cy="18051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250" autoRev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9424088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39356" y="0"/>
            <a:ext cx="9183356" cy="6887517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5256584"/>
          </a:xfrm>
        </p:spPr>
        <p:txBody>
          <a:bodyPr>
            <a:normAutofit/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9424088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39356" y="0"/>
            <a:ext cx="9183356" cy="6887517"/>
          </a:xfrm>
        </p:spPr>
      </p:pic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251520" y="1928375"/>
            <a:ext cx="8496944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rgbClr val="047A07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Дом со всех сторон открыт.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47A07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rgbClr val="047A07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Он резною крышей крыт.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47A07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rgbClr val="047A07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Заходи в зелёный дом,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47A07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rgbClr val="047A07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Чудеса увидишь в нём.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i="1" dirty="0" smtClean="0">
                <a:solidFill>
                  <a:srgbClr val="047A07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          </a:t>
            </a:r>
            <a:r>
              <a:rPr lang="ru-RU" sz="2800" i="1" dirty="0" smtClean="0">
                <a:solidFill>
                  <a:srgbClr val="6633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( лес)</a:t>
            </a:r>
            <a:endParaRPr kumimoji="0" lang="ru-RU" sz="2800" b="0" i="1" u="none" strike="noStrike" cap="none" normalizeH="0" baseline="0" dirty="0" smtClean="0">
              <a:ln>
                <a:noFill/>
              </a:ln>
              <a:solidFill>
                <a:srgbClr val="6633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47A07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9424088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83356" cy="6887517"/>
          </a:xfrm>
        </p:spPr>
      </p:pic>
      <p:sp>
        <p:nvSpPr>
          <p:cNvPr id="5" name="Прямоугольник 4"/>
          <p:cNvSpPr/>
          <p:nvPr/>
        </p:nvSpPr>
        <p:spPr>
          <a:xfrm>
            <a:off x="539552" y="1340768"/>
            <a:ext cx="806489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800" dirty="0" smtClean="0">
              <a:solidFill>
                <a:srgbClr val="C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800" dirty="0" smtClean="0">
              <a:solidFill>
                <a:srgbClr val="00206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- будем грамотно писать слова и сочетания слов;</a:t>
            </a:r>
            <a:endParaRPr lang="ru-RU" sz="2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800" dirty="0" smtClean="0">
              <a:solidFill>
                <a:srgbClr val="C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- поработаем с предложениями и с текстами;</a:t>
            </a:r>
            <a:endParaRPr lang="ru-RU" sz="2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800" dirty="0" smtClean="0">
              <a:solidFill>
                <a:srgbClr val="C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- узнаем новое об окружающем мире.</a:t>
            </a:r>
            <a:endParaRPr lang="ru-RU" sz="2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User\AppData\Local\Microsoft\Windows\Temporary Internet Files\Content.IE5\T79I9MOU\MP900448740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501008"/>
            <a:ext cx="8229600" cy="2088232"/>
          </a:xfrm>
        </p:spPr>
        <p:txBody>
          <a:bodyPr>
            <a:normAutofit fontScale="90000"/>
          </a:bodyPr>
          <a:lstStyle/>
          <a:p>
            <a:pPr algn="l"/>
            <a:r>
              <a:rPr lang="ru-RU" sz="9600" b="1" dirty="0" smtClean="0">
                <a:gradFill>
                  <a:gsLst>
                    <a:gs pos="0">
                      <a:srgbClr val="825600"/>
                    </a:gs>
                    <a:gs pos="13000">
                      <a:srgbClr val="FFA800"/>
                    </a:gs>
                    <a:gs pos="28000">
                      <a:srgbClr val="825600"/>
                    </a:gs>
                    <a:gs pos="42999">
                      <a:srgbClr val="FFA800"/>
                    </a:gs>
                    <a:gs pos="58000">
                      <a:srgbClr val="825600"/>
                    </a:gs>
                    <a:gs pos="72000">
                      <a:srgbClr val="FFA800"/>
                    </a:gs>
                    <a:gs pos="87000">
                      <a:srgbClr val="825600"/>
                    </a:gs>
                    <a:gs pos="100000">
                      <a:srgbClr val="FFA800"/>
                    </a:gs>
                  </a:gsLst>
                  <a:lin ang="5400000" scaled="0"/>
                </a:gradFill>
              </a:rPr>
              <a:t>       </a:t>
            </a:r>
            <a:br>
              <a:rPr lang="ru-RU" sz="9600" b="1" dirty="0" smtClean="0">
                <a:gradFill>
                  <a:gsLst>
                    <a:gs pos="0">
                      <a:srgbClr val="825600"/>
                    </a:gs>
                    <a:gs pos="13000">
                      <a:srgbClr val="FFA800"/>
                    </a:gs>
                    <a:gs pos="28000">
                      <a:srgbClr val="825600"/>
                    </a:gs>
                    <a:gs pos="42999">
                      <a:srgbClr val="FFA800"/>
                    </a:gs>
                    <a:gs pos="58000">
                      <a:srgbClr val="825600"/>
                    </a:gs>
                    <a:gs pos="72000">
                      <a:srgbClr val="FFA800"/>
                    </a:gs>
                    <a:gs pos="87000">
                      <a:srgbClr val="825600"/>
                    </a:gs>
                    <a:gs pos="100000">
                      <a:srgbClr val="FFA800"/>
                    </a:gs>
                  </a:gsLst>
                  <a:lin ang="5400000" scaled="0"/>
                </a:gradFill>
              </a:rPr>
            </a:br>
            <a:r>
              <a:rPr lang="ru-RU" sz="9600" b="1" dirty="0" smtClean="0">
                <a:gradFill>
                  <a:gsLst>
                    <a:gs pos="0">
                      <a:srgbClr val="825600"/>
                    </a:gs>
                    <a:gs pos="13000">
                      <a:srgbClr val="FFA800"/>
                    </a:gs>
                    <a:gs pos="28000">
                      <a:srgbClr val="825600"/>
                    </a:gs>
                    <a:gs pos="42999">
                      <a:srgbClr val="FFA800"/>
                    </a:gs>
                    <a:gs pos="58000">
                      <a:srgbClr val="825600"/>
                    </a:gs>
                    <a:gs pos="72000">
                      <a:srgbClr val="FFA800"/>
                    </a:gs>
                    <a:gs pos="87000">
                      <a:srgbClr val="825600"/>
                    </a:gs>
                    <a:gs pos="100000">
                      <a:srgbClr val="FFA800"/>
                    </a:gs>
                  </a:gsLst>
                  <a:lin ang="5400000" scaled="0"/>
                </a:gradFill>
              </a:rPr>
              <a:t>        Л Е С</a:t>
            </a:r>
            <a:br>
              <a:rPr lang="ru-RU" sz="9600" b="1" dirty="0" smtClean="0">
                <a:gradFill>
                  <a:gsLst>
                    <a:gs pos="0">
                      <a:srgbClr val="825600"/>
                    </a:gs>
                    <a:gs pos="13000">
                      <a:srgbClr val="FFA800"/>
                    </a:gs>
                    <a:gs pos="28000">
                      <a:srgbClr val="825600"/>
                    </a:gs>
                    <a:gs pos="42999">
                      <a:srgbClr val="FFA800"/>
                    </a:gs>
                    <a:gs pos="58000">
                      <a:srgbClr val="825600"/>
                    </a:gs>
                    <a:gs pos="72000">
                      <a:srgbClr val="FFA800"/>
                    </a:gs>
                    <a:gs pos="87000">
                      <a:srgbClr val="825600"/>
                    </a:gs>
                    <a:gs pos="100000">
                      <a:srgbClr val="FFA800"/>
                    </a:gs>
                  </a:gsLst>
                  <a:lin ang="5400000" scaled="0"/>
                </a:gradFill>
              </a:rPr>
            </a:br>
            <a:endParaRPr lang="ru-RU" sz="9600" b="1" dirty="0">
              <a:gradFill>
                <a:gsLst>
                  <a:gs pos="0">
                    <a:srgbClr val="825600"/>
                  </a:gs>
                  <a:gs pos="13000">
                    <a:srgbClr val="FFA800"/>
                  </a:gs>
                  <a:gs pos="28000">
                    <a:srgbClr val="825600"/>
                  </a:gs>
                  <a:gs pos="42999">
                    <a:srgbClr val="FFA800"/>
                  </a:gs>
                  <a:gs pos="58000">
                    <a:srgbClr val="825600"/>
                  </a:gs>
                  <a:gs pos="72000">
                    <a:srgbClr val="FFA800"/>
                  </a:gs>
                  <a:gs pos="87000">
                    <a:srgbClr val="825600"/>
                  </a:gs>
                  <a:gs pos="100000">
                    <a:srgbClr val="FFA800"/>
                  </a:gs>
                </a:gsLst>
                <a:lin ang="5400000" scaled="0"/>
              </a:gradFill>
            </a:endParaRPr>
          </a:p>
        </p:txBody>
      </p:sp>
      <p:sp>
        <p:nvSpPr>
          <p:cNvPr id="4" name="Полилиния 3"/>
          <p:cNvSpPr/>
          <p:nvPr/>
        </p:nvSpPr>
        <p:spPr>
          <a:xfrm>
            <a:off x="-542442" y="5217763"/>
            <a:ext cx="8426809" cy="785248"/>
          </a:xfrm>
          <a:custGeom>
            <a:avLst/>
            <a:gdLst>
              <a:gd name="connsiteX0" fmla="*/ 1193370 w 2663126"/>
              <a:gd name="connsiteY0" fmla="*/ 253139 h 785248"/>
              <a:gd name="connsiteX1" fmla="*/ 1797804 w 2663126"/>
              <a:gd name="connsiteY1" fmla="*/ 5166 h 785248"/>
              <a:gd name="connsiteX2" fmla="*/ 1441343 w 2663126"/>
              <a:gd name="connsiteY2" fmla="*/ 284135 h 785248"/>
              <a:gd name="connsiteX3" fmla="*/ 1425844 w 2663126"/>
              <a:gd name="connsiteY3" fmla="*/ 237640 h 785248"/>
              <a:gd name="connsiteX4" fmla="*/ 821410 w 2663126"/>
              <a:gd name="connsiteY4" fmla="*/ 346129 h 785248"/>
              <a:gd name="connsiteX5" fmla="*/ 0 w 2663126"/>
              <a:gd name="connsiteY5" fmla="*/ 175647 h 785248"/>
              <a:gd name="connsiteX6" fmla="*/ 0 w 2663126"/>
              <a:gd name="connsiteY6" fmla="*/ 175647 h 785248"/>
              <a:gd name="connsiteX7" fmla="*/ 263472 w 2663126"/>
              <a:gd name="connsiteY7" fmla="*/ 377125 h 785248"/>
              <a:gd name="connsiteX8" fmla="*/ 1193370 w 2663126"/>
              <a:gd name="connsiteY8" fmla="*/ 764583 h 785248"/>
              <a:gd name="connsiteX9" fmla="*/ 1611824 w 2663126"/>
              <a:gd name="connsiteY9" fmla="*/ 501112 h 785248"/>
              <a:gd name="connsiteX10" fmla="*/ 1518834 w 2663126"/>
              <a:gd name="connsiteY10" fmla="*/ 423620 h 785248"/>
              <a:gd name="connsiteX11" fmla="*/ 2619214 w 2663126"/>
              <a:gd name="connsiteY11" fmla="*/ 718088 h 785248"/>
              <a:gd name="connsiteX12" fmla="*/ 1782305 w 2663126"/>
              <a:gd name="connsiteY12" fmla="*/ 330630 h 785248"/>
              <a:gd name="connsiteX13" fmla="*/ 1782305 w 2663126"/>
              <a:gd name="connsiteY13" fmla="*/ 330630 h 785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663126" h="785248">
                <a:moveTo>
                  <a:pt x="1193370" y="253139"/>
                </a:moveTo>
                <a:cubicBezTo>
                  <a:pt x="1474922" y="126569"/>
                  <a:pt x="1756475" y="0"/>
                  <a:pt x="1797804" y="5166"/>
                </a:cubicBezTo>
                <a:cubicBezTo>
                  <a:pt x="1839133" y="10332"/>
                  <a:pt x="1503336" y="245389"/>
                  <a:pt x="1441343" y="284135"/>
                </a:cubicBezTo>
                <a:cubicBezTo>
                  <a:pt x="1379350" y="322881"/>
                  <a:pt x="1529166" y="227308"/>
                  <a:pt x="1425844" y="237640"/>
                </a:cubicBezTo>
                <a:cubicBezTo>
                  <a:pt x="1322522" y="247972"/>
                  <a:pt x="1059051" y="356461"/>
                  <a:pt x="821410" y="346129"/>
                </a:cubicBezTo>
                <a:cubicBezTo>
                  <a:pt x="583769" y="335797"/>
                  <a:pt x="0" y="175647"/>
                  <a:pt x="0" y="175647"/>
                </a:cubicBezTo>
                <a:lnTo>
                  <a:pt x="0" y="175647"/>
                </a:lnTo>
                <a:cubicBezTo>
                  <a:pt x="43912" y="209227"/>
                  <a:pt x="64577" y="278969"/>
                  <a:pt x="263472" y="377125"/>
                </a:cubicBezTo>
                <a:cubicBezTo>
                  <a:pt x="462367" y="475281"/>
                  <a:pt x="968645" y="743919"/>
                  <a:pt x="1193370" y="764583"/>
                </a:cubicBezTo>
                <a:cubicBezTo>
                  <a:pt x="1418095" y="785248"/>
                  <a:pt x="1557580" y="557939"/>
                  <a:pt x="1611824" y="501112"/>
                </a:cubicBezTo>
                <a:cubicBezTo>
                  <a:pt x="1666068" y="444285"/>
                  <a:pt x="1350936" y="387457"/>
                  <a:pt x="1518834" y="423620"/>
                </a:cubicBezTo>
                <a:cubicBezTo>
                  <a:pt x="1686732" y="459783"/>
                  <a:pt x="2575302" y="733586"/>
                  <a:pt x="2619214" y="718088"/>
                </a:cubicBezTo>
                <a:cubicBezTo>
                  <a:pt x="2663126" y="702590"/>
                  <a:pt x="1782305" y="330630"/>
                  <a:pt x="1782305" y="330630"/>
                </a:cubicBezTo>
                <a:lnTo>
                  <a:pt x="1782305" y="330630"/>
                </a:ln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5301208"/>
            <a:ext cx="81369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200" dirty="0" smtClean="0">
                <a:solidFill>
                  <a:schemeClr val="bg1"/>
                </a:solidFill>
                <a:latin typeface="Monotype Corsiva" pitchFamily="66" charset="0"/>
                <a:ea typeface="Arial Unicode MS" pitchFamily="34" charset="-128"/>
                <a:cs typeface="Arial Unicode MS" pitchFamily="34" charset="-128"/>
              </a:rPr>
              <a:t>л  </a:t>
            </a:r>
            <a:r>
              <a:rPr lang="ru-RU" sz="7200" dirty="0" err="1" smtClean="0">
                <a:solidFill>
                  <a:schemeClr val="bg1"/>
                </a:solidFill>
                <a:latin typeface="Monotype Corsiva" pitchFamily="66" charset="0"/>
                <a:ea typeface="Arial Unicode MS" pitchFamily="34" charset="-128"/>
                <a:cs typeface="Arial Unicode MS" pitchFamily="34" charset="-128"/>
              </a:rPr>
              <a:t>л</a:t>
            </a:r>
            <a:r>
              <a:rPr lang="ru-RU" sz="7200" dirty="0" smtClean="0">
                <a:solidFill>
                  <a:schemeClr val="bg1"/>
                </a:solidFill>
                <a:latin typeface="Monotype Corsiva" pitchFamily="66" charset="0"/>
                <a:ea typeface="Arial Unicode MS" pitchFamily="34" charset="-128"/>
                <a:cs typeface="Arial Unicode MS" pitchFamily="34" charset="-128"/>
              </a:rPr>
              <a:t>  </a:t>
            </a:r>
            <a:r>
              <a:rPr lang="ru-RU" sz="7200" dirty="0" err="1" smtClean="0">
                <a:solidFill>
                  <a:schemeClr val="bg1"/>
                </a:solidFill>
                <a:latin typeface="Monotype Corsiva" pitchFamily="66" charset="0"/>
                <a:ea typeface="Arial Unicode MS" pitchFamily="34" charset="-128"/>
                <a:cs typeface="Arial Unicode MS" pitchFamily="34" charset="-128"/>
              </a:rPr>
              <a:t>л</a:t>
            </a:r>
            <a:r>
              <a:rPr lang="ru-RU" sz="7200" dirty="0" smtClean="0">
                <a:solidFill>
                  <a:schemeClr val="bg1"/>
                </a:solidFill>
                <a:latin typeface="Monotype Corsiva" pitchFamily="66" charset="0"/>
                <a:ea typeface="Arial Unicode MS" pitchFamily="34" charset="-128"/>
                <a:cs typeface="Arial Unicode MS" pitchFamily="34" charset="-128"/>
              </a:rPr>
              <a:t>  </a:t>
            </a:r>
            <a:r>
              <a:rPr lang="ru-RU" sz="7200" dirty="0" err="1" smtClean="0">
                <a:solidFill>
                  <a:schemeClr val="bg1"/>
                </a:solidFill>
                <a:latin typeface="Monotype Corsiva" pitchFamily="66" charset="0"/>
                <a:ea typeface="Arial Unicode MS" pitchFamily="34" charset="-128"/>
                <a:cs typeface="Arial Unicode MS" pitchFamily="34" charset="-128"/>
              </a:rPr>
              <a:t>ле</a:t>
            </a:r>
            <a:r>
              <a:rPr lang="ru-RU" sz="7200" dirty="0" smtClean="0">
                <a:solidFill>
                  <a:schemeClr val="bg1"/>
                </a:solidFill>
                <a:latin typeface="Monotype Corsiva" pitchFamily="66" charset="0"/>
                <a:ea typeface="Arial Unicode MS" pitchFamily="34" charset="-128"/>
                <a:cs typeface="Arial Unicode MS" pitchFamily="34" charset="-128"/>
              </a:rPr>
              <a:t>  </a:t>
            </a:r>
            <a:r>
              <a:rPr lang="ru-RU" sz="7200" dirty="0" err="1" smtClean="0">
                <a:solidFill>
                  <a:schemeClr val="bg1"/>
                </a:solidFill>
                <a:latin typeface="Monotype Corsiva" pitchFamily="66" charset="0"/>
                <a:ea typeface="Arial Unicode MS" pitchFamily="34" charset="-128"/>
                <a:cs typeface="Arial Unicode MS" pitchFamily="34" charset="-128"/>
              </a:rPr>
              <a:t>ле</a:t>
            </a:r>
            <a:r>
              <a:rPr lang="ru-RU" sz="7200" dirty="0" smtClean="0">
                <a:solidFill>
                  <a:schemeClr val="bg1"/>
                </a:solidFill>
                <a:latin typeface="Monotype Corsiva" pitchFamily="66" charset="0"/>
                <a:ea typeface="Arial Unicode MS" pitchFamily="34" charset="-128"/>
                <a:cs typeface="Arial Unicode MS" pitchFamily="34" charset="-128"/>
              </a:rPr>
              <a:t>  </a:t>
            </a:r>
            <a:r>
              <a:rPr lang="ru-RU" sz="7200" dirty="0" err="1" smtClean="0">
                <a:solidFill>
                  <a:schemeClr val="bg1"/>
                </a:solidFill>
                <a:latin typeface="Monotype Corsiva" pitchFamily="66" charset="0"/>
                <a:ea typeface="Arial Unicode MS" pitchFamily="34" charset="-128"/>
                <a:cs typeface="Arial Unicode MS" pitchFamily="34" charset="-128"/>
              </a:rPr>
              <a:t>ле</a:t>
            </a:r>
            <a:r>
              <a:rPr lang="ru-RU" sz="7200" dirty="0" smtClean="0">
                <a:solidFill>
                  <a:schemeClr val="bg1"/>
                </a:solidFill>
                <a:latin typeface="Monotype Corsiva" pitchFamily="66" charset="0"/>
                <a:ea typeface="Arial Unicode MS" pitchFamily="34" charset="-128"/>
                <a:cs typeface="Arial Unicode MS" pitchFamily="34" charset="-128"/>
              </a:rPr>
              <a:t>  лес</a:t>
            </a:r>
            <a:endParaRPr lang="ru-RU" sz="7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9424088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83356" cy="6887517"/>
          </a:xfrm>
        </p:spPr>
      </p:pic>
      <p:sp>
        <p:nvSpPr>
          <p:cNvPr id="5" name="Прямоугольник 4"/>
          <p:cNvSpPr/>
          <p:nvPr/>
        </p:nvSpPr>
        <p:spPr>
          <a:xfrm>
            <a:off x="1979712" y="1484784"/>
            <a:ext cx="52565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 w="19050">
                  <a:gradFill>
                    <a:gsLst>
                      <a:gs pos="0">
                        <a:srgbClr val="A603AB"/>
                      </a:gs>
                      <a:gs pos="21001">
                        <a:srgbClr val="0819FB"/>
                      </a:gs>
                      <a:gs pos="35001">
                        <a:srgbClr val="1A8D48"/>
                      </a:gs>
                      <a:gs pos="52000">
                        <a:srgbClr val="FFFF00"/>
                      </a:gs>
                      <a:gs pos="73000">
                        <a:srgbClr val="EE3F17"/>
                      </a:gs>
                      <a:gs pos="88000">
                        <a:srgbClr val="E81766"/>
                      </a:gs>
                      <a:gs pos="100000">
                        <a:srgbClr val="A603AB"/>
                      </a:gs>
                    </a:gsLst>
                    <a:lin ang="5400000" scaled="0"/>
                  </a:gradFill>
                </a:ln>
                <a:solidFill>
                  <a:srgbClr val="006600"/>
                </a:solidFill>
              </a:rPr>
              <a:t>ОДНОКОРЕННЫЕ</a:t>
            </a:r>
            <a:r>
              <a:rPr lang="ru-RU" sz="3600" b="1" dirty="0" smtClean="0">
                <a:solidFill>
                  <a:srgbClr val="006600"/>
                </a:solidFill>
              </a:rPr>
              <a:t>   </a:t>
            </a:r>
            <a:r>
              <a:rPr lang="ru-RU" sz="3600" b="1" dirty="0" smtClean="0">
                <a:ln w="19050">
                  <a:gradFill>
                    <a:gsLst>
                      <a:gs pos="0">
                        <a:srgbClr val="A603AB"/>
                      </a:gs>
                      <a:gs pos="21001">
                        <a:srgbClr val="0819FB"/>
                      </a:gs>
                      <a:gs pos="35001">
                        <a:srgbClr val="1A8D48"/>
                      </a:gs>
                      <a:gs pos="52000">
                        <a:srgbClr val="FFFF00"/>
                      </a:gs>
                      <a:gs pos="73000">
                        <a:srgbClr val="EE3F17"/>
                      </a:gs>
                      <a:gs pos="88000">
                        <a:srgbClr val="E81766"/>
                      </a:gs>
                      <a:gs pos="100000">
                        <a:srgbClr val="A603AB"/>
                      </a:gs>
                    </a:gsLst>
                    <a:lin ang="5400000" scaled="0"/>
                  </a:gradFill>
                </a:ln>
                <a:solidFill>
                  <a:srgbClr val="006600"/>
                </a:solidFill>
              </a:rPr>
              <a:t>СЛОВА</a:t>
            </a:r>
            <a:endParaRPr lang="ru-RU" sz="3600" b="1" dirty="0">
              <a:ln w="19050">
                <a:gradFill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0"/>
                </a:gradFill>
              </a:ln>
              <a:solidFill>
                <a:srgbClr val="0066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99592" y="2492896"/>
            <a:ext cx="698477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ru-RU" sz="2800" b="1" dirty="0" smtClean="0">
                <a:solidFill>
                  <a:srgbClr val="006600"/>
                </a:solidFill>
              </a:rPr>
              <a:t>           </a:t>
            </a:r>
            <a:r>
              <a:rPr lang="ru-RU" sz="4000" b="1" dirty="0" smtClean="0">
                <a:solidFill>
                  <a:srgbClr val="006600"/>
                </a:solidFill>
              </a:rPr>
              <a:t>Лес, лес</a:t>
            </a:r>
            <a:r>
              <a:rPr lang="ru-RU" sz="4000" dirty="0" smtClean="0">
                <a:solidFill>
                  <a:srgbClr val="990000"/>
                </a:solidFill>
              </a:rPr>
              <a:t>а, </a:t>
            </a:r>
            <a:r>
              <a:rPr lang="ru-RU" sz="4000" b="1" dirty="0" smtClean="0">
                <a:solidFill>
                  <a:srgbClr val="006600"/>
                </a:solidFill>
              </a:rPr>
              <a:t>лес</a:t>
            </a:r>
            <a:r>
              <a:rPr lang="ru-RU" sz="4000" dirty="0" smtClean="0">
                <a:solidFill>
                  <a:srgbClr val="990000"/>
                </a:solidFill>
              </a:rPr>
              <a:t>ник, </a:t>
            </a:r>
            <a:r>
              <a:rPr lang="ru-RU" sz="4000" b="1" dirty="0" smtClean="0">
                <a:solidFill>
                  <a:srgbClr val="006600"/>
                </a:solidFill>
              </a:rPr>
              <a:t>лес</a:t>
            </a:r>
            <a:r>
              <a:rPr lang="ru-RU" sz="4000" dirty="0" smtClean="0">
                <a:solidFill>
                  <a:srgbClr val="990000"/>
                </a:solidFill>
              </a:rPr>
              <a:t>ок, </a:t>
            </a:r>
            <a:r>
              <a:rPr lang="ru-RU" sz="4000" b="1" dirty="0" smtClean="0">
                <a:solidFill>
                  <a:srgbClr val="006600"/>
                </a:solidFill>
              </a:rPr>
              <a:t>лес</a:t>
            </a:r>
            <a:r>
              <a:rPr lang="ru-RU" sz="4000" dirty="0" smtClean="0">
                <a:solidFill>
                  <a:srgbClr val="990000"/>
                </a:solidFill>
              </a:rPr>
              <a:t>очек, </a:t>
            </a:r>
            <a:r>
              <a:rPr lang="ru-RU" sz="4000" b="1" dirty="0" smtClean="0">
                <a:solidFill>
                  <a:srgbClr val="006600"/>
                </a:solidFill>
              </a:rPr>
              <a:t>лес</a:t>
            </a:r>
            <a:r>
              <a:rPr lang="ru-RU" sz="4000" dirty="0" smtClean="0">
                <a:solidFill>
                  <a:srgbClr val="990000"/>
                </a:solidFill>
              </a:rPr>
              <a:t>ничий, </a:t>
            </a:r>
            <a:r>
              <a:rPr lang="ru-RU" sz="4000" b="1" dirty="0" smtClean="0">
                <a:solidFill>
                  <a:srgbClr val="006600"/>
                </a:solidFill>
              </a:rPr>
              <a:t>лес</a:t>
            </a:r>
            <a:r>
              <a:rPr lang="ru-RU" sz="4000" dirty="0" smtClean="0">
                <a:solidFill>
                  <a:srgbClr val="990000"/>
                </a:solidFill>
              </a:rPr>
              <a:t>овик, </a:t>
            </a:r>
            <a:r>
              <a:rPr lang="ru-RU" sz="4000" b="1" dirty="0" smtClean="0">
                <a:solidFill>
                  <a:srgbClr val="006600"/>
                </a:solidFill>
              </a:rPr>
              <a:t>лес</a:t>
            </a:r>
            <a:r>
              <a:rPr lang="ru-RU" sz="4000" dirty="0" smtClean="0">
                <a:solidFill>
                  <a:srgbClr val="990000"/>
                </a:solidFill>
              </a:rPr>
              <a:t>оповал, </a:t>
            </a:r>
            <a:r>
              <a:rPr lang="ru-RU" sz="4000" b="1" dirty="0" smtClean="0">
                <a:solidFill>
                  <a:srgbClr val="006600"/>
                </a:solidFill>
              </a:rPr>
              <a:t>лес</a:t>
            </a:r>
            <a:r>
              <a:rPr lang="ru-RU" sz="4000" dirty="0" smtClean="0">
                <a:solidFill>
                  <a:srgbClr val="990000"/>
                </a:solidFill>
              </a:rPr>
              <a:t>ной.</a:t>
            </a:r>
            <a:endParaRPr lang="ru-RU" sz="4000" dirty="0">
              <a:solidFill>
                <a:srgbClr val="99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 descr="78336576_beryoza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81" y="0"/>
            <a:ext cx="9126019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Norway-Spruce-520x69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99013" y="0"/>
            <a:ext cx="5145974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Другая 6">
      <a:majorFont>
        <a:latin typeface="Bradley Hand ITC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1309</TotalTime>
  <Words>592</Words>
  <Application>Microsoft Office PowerPoint</Application>
  <PresentationFormat>Экран (4:3)</PresentationFormat>
  <Paragraphs>123</Paragraphs>
  <Slides>32</Slides>
  <Notes>0</Notes>
  <HiddenSlides>0</HiddenSlides>
  <MMClips>7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Тема Office</vt:lpstr>
      <vt:lpstr>РУССКИЙ ЯЗЫК</vt:lpstr>
      <vt:lpstr>Слово.  Словосочетание.  Предложение.  Текст.</vt:lpstr>
      <vt:lpstr>Слайд 3</vt:lpstr>
      <vt:lpstr>Слайд 4</vt:lpstr>
      <vt:lpstr>Слайд 5</vt:lpstr>
      <vt:lpstr>                Л Е С 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Слово. Словосочетание. Предложение. Текст.</vt:lpstr>
      <vt:lpstr>Слайд 28</vt:lpstr>
      <vt:lpstr>                 </vt:lpstr>
      <vt:lpstr>Слайд 30</vt:lpstr>
      <vt:lpstr>ЖЕЛАЮ УСПЕХА!</vt:lpstr>
      <vt:lpstr>Слайд 32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97</cp:revision>
  <dcterms:created xsi:type="dcterms:W3CDTF">2013-03-09T15:43:00Z</dcterms:created>
  <dcterms:modified xsi:type="dcterms:W3CDTF">2014-12-20T21:50:39Z</dcterms:modified>
</cp:coreProperties>
</file>