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95" r:id="rId4"/>
    <p:sldId id="294" r:id="rId5"/>
    <p:sldId id="309" r:id="rId6"/>
    <p:sldId id="262" r:id="rId7"/>
    <p:sldId id="290" r:id="rId8"/>
    <p:sldId id="258" r:id="rId9"/>
    <p:sldId id="264" r:id="rId10"/>
    <p:sldId id="265" r:id="rId11"/>
    <p:sldId id="310" r:id="rId12"/>
    <p:sldId id="267" r:id="rId13"/>
    <p:sldId id="286" r:id="rId14"/>
    <p:sldId id="291" r:id="rId15"/>
    <p:sldId id="292" r:id="rId16"/>
    <p:sldId id="288" r:id="rId17"/>
    <p:sldId id="312" r:id="rId18"/>
    <p:sldId id="293" r:id="rId19"/>
    <p:sldId id="320" r:id="rId20"/>
    <p:sldId id="274" r:id="rId21"/>
    <p:sldId id="276" r:id="rId22"/>
    <p:sldId id="316" r:id="rId23"/>
    <p:sldId id="277" r:id="rId24"/>
    <p:sldId id="311" r:id="rId25"/>
    <p:sldId id="279" r:id="rId26"/>
    <p:sldId id="299" r:id="rId27"/>
    <p:sldId id="281" r:id="rId28"/>
    <p:sldId id="302" r:id="rId29"/>
    <p:sldId id="318" r:id="rId30"/>
    <p:sldId id="287" r:id="rId31"/>
    <p:sldId id="308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00"/>
    <a:srgbClr val="663300"/>
    <a:srgbClr val="047A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C38E-F854-479C-A4AA-8057D96530E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CC38E-F854-479C-A4AA-8057D96530E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8B05D-6D55-45BC-8876-362B760D7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52;&#1054;&#1071;%20&#1056;&#1040;&#1041;&#1054;&#1058;&#1040;\&#1055;&#1056;&#1045;&#1047;&#1045;&#1053;&#1058;&#1040;&#1062;&#1048;&#1048;\&#1056;&#1059;&#1057;&#1057;&#1050;&#1048;&#1049;%20&#1071;&#1047;&#1067;&#1050;\&#1048;&#1052;&#1071;%20&#1057;&#1059;&#1065;&#1045;&#1057;&#1058;&#1042;&#1048;&#1058;&#1045;&#1051;&#1068;&#1053;&#1054;&#1045;\&#1059;&#1056;&#1054;&#1050;%20&#1050;%20&#1040;&#1058;&#1058;&#1045;&#1057;&#1058;&#1040;&#1062;&#1048;&#1048;\&#1055;&#1090;&#1080;&#1094;&#1099;_-_&#1055;&#1077;&#1085;&#1080;&#1077;_&#1087;&#1090;&#1080;&#1094;_&#1074;_&#1074;&#1077;&#1089;&#1077;&#1085;&#1085;&#1077;&#1084;_&#1083;&#1077;&#1089;&#1091;_-_(mp3poisk.net)%20(1).mp3" TargetMode="External"/><Relationship Id="rId1" Type="http://schemas.openxmlformats.org/officeDocument/2006/relationships/audio" Target="file:///F:\&#1052;&#1054;&#1071;%20&#1056;&#1040;&#1041;&#1054;&#1058;&#1040;\&#1055;&#1056;&#1045;&#1047;&#1045;&#1053;&#1058;&#1040;&#1062;&#1048;&#1048;\&#1056;&#1059;&#1057;&#1057;&#1050;&#1048;&#1049;%20&#1071;&#1047;&#1067;&#1050;\&#1048;&#1052;&#1071;%20&#1057;&#1059;&#1065;&#1045;&#1057;&#1058;&#1042;&#1048;&#1058;&#1045;&#1051;&#1068;&#1053;&#1054;&#1045;\&#1059;&#1056;&#1054;&#1050;%20&#1050;%20&#1040;&#1058;&#1058;&#1045;&#1057;&#1058;&#1040;&#1062;&#1048;&#1048;\&#1045;&#1089;&#1083;&#1080;%20&#1089;%20&#1076;&#1088;&#1091;&#1075;&#1086;&#1084;%20&#1074;&#1099;&#1096;&#1077;&#1083;%20&#1074;%20&#1087;&#1091;&#1090;&#1100;%20(mp3ostrov.com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52;&#1054;&#1071;%20&#1056;&#1040;&#1041;&#1054;&#1058;&#1040;\&#1055;&#1056;&#1045;&#1047;&#1045;&#1053;&#1058;&#1040;&#1062;&#1048;&#1048;\&#1056;&#1059;&#1057;&#1057;&#1050;&#1048;&#1049;%20&#1071;&#1047;&#1067;&#1050;\&#1048;&#1052;&#1071;%20&#1057;&#1059;&#1065;&#1045;&#1057;&#1058;&#1042;&#1048;&#1058;&#1045;&#1051;&#1068;&#1053;&#1054;&#1045;\&#1059;&#1056;&#1054;&#1050;%20&#1050;%20&#1040;&#1058;&#1058;&#1045;&#1057;&#1058;&#1040;&#1062;&#1048;&#1048;\&#1055;&#1090;&#1080;&#1094;&#1099;_-_&#1055;&#1077;&#1085;&#1080;&#1077;_&#1087;&#1090;&#1080;&#1094;_&#1074;_&#1074;&#1077;&#1089;&#1077;&#1085;&#1085;&#1077;&#1084;_&#1083;&#1077;&#1089;&#1091;_-_(mp3poisk.net)%20(1).mp3" TargetMode="External"/><Relationship Id="rId1" Type="http://schemas.openxmlformats.org/officeDocument/2006/relationships/audio" Target="file:///F:\&#1052;&#1054;&#1071;%20&#1056;&#1040;&#1041;&#1054;&#1058;&#1040;\&#1055;&#1056;&#1045;&#1047;&#1045;&#1053;&#1058;&#1040;&#1062;&#1048;&#1048;\&#1056;&#1059;&#1057;&#1057;&#1050;&#1048;&#1049;%20&#1071;&#1047;&#1067;&#1050;\&#1048;&#1052;&#1071;%20&#1057;&#1059;&#1065;&#1045;&#1057;&#1058;&#1042;&#1048;&#1058;&#1045;&#1051;&#1068;&#1053;&#1054;&#1045;\&#1059;&#1056;&#1054;&#1050;%20&#1050;%20&#1040;&#1058;&#1058;&#1045;&#1057;&#1058;&#1040;&#1062;&#1048;&#1048;\&#1045;&#1089;&#1083;&#1080;%20&#1089;%20&#1076;&#1088;&#1091;&#1075;&#1086;&#1084;%20&#1074;&#1099;&#1096;&#1077;&#1083;%20&#1074;%20&#1087;&#1091;&#1090;&#1100;%20(mp3ostrov.com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52;&#1054;&#1071;%20&#1056;&#1040;&#1041;&#1054;&#1058;&#1040;\&#1055;&#1056;&#1045;&#1047;&#1045;&#1053;&#1058;&#1040;&#1062;&#1048;&#1048;\&#1056;&#1059;&#1057;&#1057;&#1050;&#1048;&#1049;%20&#1071;&#1047;&#1067;&#1050;\&#1048;&#1052;&#1071;%20&#1057;&#1059;&#1065;&#1045;&#1057;&#1058;&#1042;&#1048;&#1058;&#1045;&#1051;&#1068;&#1053;&#1054;&#1045;\&#1059;&#1056;&#1054;&#1050;%20&#1050;%20&#1040;&#1058;&#1058;&#1045;&#1057;&#1058;&#1040;&#1062;&#1048;&#1048;\&#1055;&#1090;&#1080;&#1094;&#1099;_-_&#1055;&#1077;&#1085;&#1080;&#1077;_&#1087;&#1090;&#1080;&#1094;_&#1074;_&#1074;&#1077;&#1089;&#1077;&#1085;&#1085;&#1077;&#1084;_&#1083;&#1077;&#1089;&#1091;_-_(mp3poisk.net)%20(1).mp3" TargetMode="External"/><Relationship Id="rId1" Type="http://schemas.openxmlformats.org/officeDocument/2006/relationships/audio" Target="file:///F:\&#1052;&#1054;&#1071;%20&#1056;&#1040;&#1041;&#1054;&#1058;&#1040;\&#1055;&#1056;&#1045;&#1047;&#1045;&#1053;&#1058;&#1040;&#1062;&#1048;&#1048;\&#1056;&#1059;&#1057;&#1057;&#1050;&#1048;&#1049;%20&#1071;&#1047;&#1067;&#1050;\&#1048;&#1052;&#1071;%20&#1057;&#1059;&#1065;&#1045;&#1057;&#1058;&#1042;&#1048;&#1058;&#1045;&#1051;&#1068;&#1053;&#1054;&#1045;\&#1059;&#1056;&#1054;&#1050;%20&#1050;%20&#1040;&#1058;&#1058;&#1045;&#1057;&#1058;&#1040;&#1062;&#1048;&#1048;\&#1045;&#1089;&#1083;&#1080;%20&#1089;%20&#1076;&#1088;&#1091;&#1075;&#1086;&#1084;%20&#1074;&#1099;&#1096;&#1077;&#1083;%20&#1074;%20&#1087;&#1091;&#1090;&#1100;%20(mp3ostrov.com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2;&#1054;&#1071;%20&#1056;&#1040;&#1041;&#1054;&#1058;&#1040;\&#1055;&#1056;&#1045;&#1047;&#1045;&#1053;&#1058;&#1040;&#1062;&#1048;&#1048;\&#1056;&#1059;&#1057;&#1057;&#1050;&#1048;&#1049;%20&#1071;&#1047;&#1067;&#1050;\&#1048;&#1052;&#1071;%20&#1057;&#1059;&#1065;&#1045;&#1057;&#1058;&#1042;&#1048;&#1058;&#1045;&#1051;&#1068;&#1053;&#1054;&#1045;\&#1059;&#1056;&#1054;&#1050;%20&#1050;%20&#1040;&#1058;&#1058;&#1045;&#1057;&#1058;&#1040;&#1062;&#1048;&#1048;\&#1055;&#1090;&#1080;&#1094;&#1099;_-_&#1055;&#1077;&#1085;&#1080;&#1077;_&#1087;&#1090;&#1080;&#1094;_&#1074;_&#1074;&#1077;&#1089;&#1077;&#1085;&#1085;&#1077;&#1084;_&#1083;&#1077;&#1089;&#1091;_-_(mp3poisk.net)%20(1).mp3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6" cy="68875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381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РУССКИЙ ЯЗЫК</a:t>
            </a:r>
            <a:endParaRPr lang="ru-RU" sz="6000" b="1" dirty="0">
              <a:ln w="3810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767-558619_e8TGf4g3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du54.ru/sites/default/files/images/2010/03/67ab194d369333423f6e11bb4fb33385fbd3e4e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236" y="0"/>
            <a:ext cx="9175236" cy="688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x_21cf7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-29517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141277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Как называют  лес с этим видом дерева?</a:t>
            </a:r>
            <a:endParaRPr lang="ru-RU" sz="3200" b="1" dirty="0">
              <a:ln w="1905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36912"/>
            <a:ext cx="17281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990000"/>
                </a:solidFill>
              </a:rPr>
              <a:t>береза – </a:t>
            </a:r>
          </a:p>
          <a:p>
            <a:pPr>
              <a:buNone/>
            </a:pPr>
            <a:r>
              <a:rPr lang="ru-RU" sz="2800" dirty="0" smtClean="0">
                <a:solidFill>
                  <a:srgbClr val="990000"/>
                </a:solidFill>
              </a:rPr>
              <a:t>ель – </a:t>
            </a:r>
          </a:p>
          <a:p>
            <a:pPr>
              <a:buNone/>
            </a:pPr>
            <a:r>
              <a:rPr lang="ru-RU" sz="2800" dirty="0" smtClean="0">
                <a:solidFill>
                  <a:srgbClr val="990000"/>
                </a:solidFill>
              </a:rPr>
              <a:t>сосна – </a:t>
            </a:r>
          </a:p>
          <a:p>
            <a:pPr>
              <a:buNone/>
            </a:pPr>
            <a:r>
              <a:rPr lang="ru-RU" sz="2800" dirty="0" smtClean="0">
                <a:solidFill>
                  <a:srgbClr val="990000"/>
                </a:solidFill>
              </a:rPr>
              <a:t>осина – </a:t>
            </a:r>
          </a:p>
          <a:p>
            <a:pPr>
              <a:buNone/>
            </a:pPr>
            <a:r>
              <a:rPr lang="ru-RU" sz="2800" dirty="0" smtClean="0">
                <a:solidFill>
                  <a:srgbClr val="990000"/>
                </a:solidFill>
              </a:rPr>
              <a:t>дуб - </a:t>
            </a:r>
            <a:endParaRPr lang="ru-RU" sz="2800" dirty="0">
              <a:solidFill>
                <a:srgbClr val="99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63691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dirty="0" smtClean="0"/>
              <a:t>березовая роща, березняк</a:t>
            </a:r>
          </a:p>
          <a:p>
            <a:pPr>
              <a:buNone/>
            </a:pPr>
            <a:r>
              <a:rPr lang="ru-RU" sz="2800" dirty="0" smtClean="0"/>
              <a:t>еловый лес, ельник</a:t>
            </a:r>
          </a:p>
          <a:p>
            <a:pPr>
              <a:buNone/>
            </a:pPr>
            <a:r>
              <a:rPr lang="ru-RU" sz="2800" dirty="0" smtClean="0"/>
              <a:t>сосновый бор, сосняк</a:t>
            </a:r>
          </a:p>
          <a:p>
            <a:pPr>
              <a:buNone/>
            </a:pPr>
            <a:r>
              <a:rPr lang="ru-RU" sz="2800" dirty="0" smtClean="0"/>
              <a:t>осиновый лес, осинник</a:t>
            </a:r>
          </a:p>
          <a:p>
            <a:pPr>
              <a:buNone/>
            </a:pPr>
            <a:r>
              <a:rPr lang="ru-RU" sz="2800" dirty="0" smtClean="0"/>
              <a:t>дубовый лес, дубрава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2812197" y="1700808"/>
            <a:ext cx="3854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Словосочетания</a:t>
            </a:r>
            <a:r>
              <a:rPr lang="ru-RU" b="1" dirty="0" smtClean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 </a:t>
            </a:r>
            <a:endParaRPr lang="ru-RU" b="1" dirty="0">
              <a:ln w="1905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013176"/>
            <a:ext cx="2723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6600"/>
                </a:solidFill>
              </a:rPr>
              <a:t>Согласование 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6903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dirty="0" smtClean="0"/>
              <a:t>березовая роща</a:t>
            </a:r>
          </a:p>
          <a:p>
            <a:pPr>
              <a:buNone/>
            </a:pPr>
            <a:r>
              <a:rPr lang="ru-RU" sz="2800" dirty="0" smtClean="0"/>
              <a:t>еловый лес</a:t>
            </a:r>
          </a:p>
          <a:p>
            <a:pPr>
              <a:buNone/>
            </a:pPr>
            <a:r>
              <a:rPr lang="ru-RU" sz="2800" dirty="0" smtClean="0"/>
              <a:t>сосновый бор</a:t>
            </a:r>
          </a:p>
          <a:p>
            <a:pPr>
              <a:buNone/>
            </a:pPr>
            <a:r>
              <a:rPr lang="ru-RU" sz="2800" dirty="0" smtClean="0"/>
              <a:t>осиновый лес</a:t>
            </a:r>
          </a:p>
          <a:p>
            <a:pPr>
              <a:buNone/>
            </a:pPr>
            <a:r>
              <a:rPr lang="ru-RU" sz="2800" dirty="0" smtClean="0"/>
              <a:t>дубовый лес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2948198" y="2852936"/>
            <a:ext cx="32111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Лес  живет.</a:t>
            </a:r>
            <a:endParaRPr lang="ru-RU" sz="4800" b="1" dirty="0">
              <a:ln w="1270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-29517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2132856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Здесь промчался трусливый …</a:t>
            </a:r>
          </a:p>
          <a:p>
            <a:pPr>
              <a:buNone/>
            </a:pPr>
            <a:r>
              <a:rPr lang="ru-RU" sz="2400" dirty="0" smtClean="0"/>
              <a:t>Сверкнула на солнце яркая шубка хитрой …</a:t>
            </a:r>
          </a:p>
          <a:p>
            <a:pPr>
              <a:buNone/>
            </a:pPr>
            <a:r>
              <a:rPr lang="ru-RU" sz="2400" dirty="0" smtClean="0"/>
              <a:t>Белочка грызет приготовленные летом …</a:t>
            </a:r>
          </a:p>
          <a:p>
            <a:pPr>
              <a:buNone/>
            </a:pPr>
            <a:r>
              <a:rPr lang="ru-RU" sz="2400" dirty="0" smtClean="0"/>
              <a:t>Стучит по стволу дерева …</a:t>
            </a:r>
          </a:p>
          <a:p>
            <a:pPr>
              <a:buNone/>
            </a:pPr>
            <a:r>
              <a:rPr lang="ru-RU" sz="2400" dirty="0" smtClean="0"/>
              <a:t>Проснулся в своей берлоге …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132856"/>
            <a:ext cx="6444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   </a:t>
            </a:r>
            <a:r>
              <a:rPr lang="ru-RU" sz="2400" dirty="0" smtClean="0">
                <a:solidFill>
                  <a:srgbClr val="990000"/>
                </a:solidFill>
              </a:rPr>
              <a:t>заяц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rgbClr val="990000"/>
                </a:solidFill>
              </a:rPr>
              <a:t>             лисицы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rgbClr val="990000"/>
                </a:solidFill>
              </a:rPr>
              <a:t>орехи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                           </a:t>
            </a:r>
            <a:r>
              <a:rPr lang="ru-RU" sz="2400" dirty="0" smtClean="0">
                <a:solidFill>
                  <a:srgbClr val="990000"/>
                </a:solidFill>
              </a:rPr>
              <a:t>дятел</a:t>
            </a:r>
            <a:r>
              <a:rPr lang="ru-RU" sz="2400" dirty="0" smtClean="0"/>
              <a:t>.                     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990000"/>
                </a:solidFill>
              </a:rPr>
              <a:t>                                      медведь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lyan.net/uploads/posts/2009-11/thumbs/1257244821_n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255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Мы к лесной опушке вышли,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Поднимая ноги выше,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Через кустики и кочки,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Через ветви и пенечки.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Высоко мы так шагаем -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Не споткнемся , не устанем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Если с другом вышел в пут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6021288"/>
            <a:ext cx="244475" cy="244475"/>
          </a:xfrm>
          <a:prstGeom prst="rect">
            <a:avLst/>
          </a:prstGeom>
        </p:spPr>
      </p:pic>
      <p:pic>
        <p:nvPicPr>
          <p:cNvPr id="7" name="Птицы_-_Пение_птиц_в_весеннем_лесу_-_(mp3poisk.net)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11560" y="6237312"/>
            <a:ext cx="172467" cy="17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9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628800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1.Заколдован невидимкой. </a:t>
            </a:r>
            <a:r>
              <a:rPr lang="ru-RU" sz="2800" b="1" dirty="0" smtClean="0">
                <a:solidFill>
                  <a:srgbClr val="990000"/>
                </a:solidFill>
              </a:rPr>
              <a:t>-</a:t>
            </a:r>
            <a:endParaRPr lang="ru-RU" sz="2800" b="1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2.Могучий и крепкий. </a:t>
            </a:r>
            <a:r>
              <a:rPr lang="ru-RU" sz="2800" b="1" dirty="0" smtClean="0">
                <a:solidFill>
                  <a:srgbClr val="990000"/>
                </a:solidFill>
              </a:rPr>
              <a:t>-</a:t>
            </a:r>
            <a:endParaRPr lang="ru-RU" sz="2800" b="1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3.Береза распустила свои косы. </a:t>
            </a:r>
            <a:r>
              <a:rPr lang="ru-RU" sz="2800" b="1" dirty="0" smtClean="0">
                <a:solidFill>
                  <a:srgbClr val="990000"/>
                </a:solidFill>
              </a:rPr>
              <a:t>+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4.Словно белою косынкой. </a:t>
            </a:r>
            <a:r>
              <a:rPr lang="ru-RU" sz="2800" b="1" dirty="0" smtClean="0">
                <a:solidFill>
                  <a:srgbClr val="990000"/>
                </a:solidFill>
              </a:rPr>
              <a:t>-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5.Красив лес весной! </a:t>
            </a:r>
            <a:r>
              <a:rPr lang="ru-RU" sz="2800" b="1" dirty="0" smtClean="0">
                <a:solidFill>
                  <a:srgbClr val="990000"/>
                </a:solidFill>
              </a:rPr>
              <a:t>+</a:t>
            </a:r>
            <a:endParaRPr lang="ru-RU" sz="2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lyan.net/uploads/posts/2009-11/thumbs/1257244821_n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255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Если с другом вышел в пут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6021288"/>
            <a:ext cx="244475" cy="244475"/>
          </a:xfrm>
          <a:prstGeom prst="rect">
            <a:avLst/>
          </a:prstGeom>
        </p:spPr>
      </p:pic>
      <p:pic>
        <p:nvPicPr>
          <p:cNvPr id="7" name="Птицы_-_Пение_птиц_в_весеннем_лесу_-_(mp3poisk.net) 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39552" y="61653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9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24088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688" cy="6888163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748464" cy="4032448"/>
          </a:xfrm>
        </p:spPr>
        <p:txBody>
          <a:bodyPr/>
          <a:lstStyle/>
          <a:p>
            <a: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Слово.</a:t>
            </a:r>
            <a:b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</a:br>
            <a: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 Словосочетание. </a:t>
            </a:r>
            <a:b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</a:br>
            <a: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Предложение. </a:t>
            </a:r>
            <a:b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</a:br>
            <a: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Текст.</a:t>
            </a:r>
            <a:endParaRPr lang="ru-RU" b="1" dirty="0">
              <a:ln w="2540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solidFill>
                <a:srgbClr val="0066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ПРЕДЛОЖЕНИЕ 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СЛОВО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ТЕКСТ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 СЛОВОСОЧЕТАНИЕ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300" dirty="0"/>
              <a:t> </a:t>
            </a:r>
            <a:r>
              <a:rPr lang="ru-RU" sz="3300" dirty="0" smtClean="0"/>
              <a:t>        Черешки </a:t>
            </a:r>
            <a:r>
              <a:rPr lang="ru-RU" sz="3300" dirty="0"/>
              <a:t>листьев осины длинные, сплюснутые, поэтому листья очень неустойчивы и дрожат. «Боится» осина и ………………солнца, и безводья.</a:t>
            </a:r>
          </a:p>
          <a:p>
            <a:pPr>
              <a:buNone/>
            </a:pPr>
            <a:r>
              <a:rPr lang="ru-RU" sz="3300" dirty="0"/>
              <a:t>     Но у нее есть достоинства. Весной осина дает……………..мёд </a:t>
            </a:r>
            <a:r>
              <a:rPr lang="ru-RU" sz="3300" dirty="0" smtClean="0"/>
              <a:t> для </a:t>
            </a:r>
            <a:r>
              <a:rPr lang="ru-RU" sz="3300" dirty="0"/>
              <a:t>пчёл. Зайчишки, олени и лоси любят……………..ветки и …………..кору. А бобры из ……………….осинок строят свои «дворцы». В осинниках любят гнездиться дятлы. </a:t>
            </a:r>
          </a:p>
          <a:p>
            <a:pPr>
              <a:buNone/>
            </a:pPr>
            <a:r>
              <a:rPr lang="ru-RU" sz="3300" dirty="0"/>
              <a:t>     Осины отсасывают избыток влаги и спасают почву от заболачивания.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2800" dirty="0" smtClean="0"/>
              <a:t>Стройная, с …………..ветвями, ………………… листвой берёза всегда вызывает восхищение и с давних времен служит символом всего самого светлого.</a:t>
            </a:r>
          </a:p>
          <a:p>
            <a:pPr>
              <a:buNone/>
            </a:pPr>
            <a:r>
              <a:rPr lang="ru-RU" sz="2800" dirty="0" smtClean="0"/>
              <a:t>        Берёза осваивает …………….пространства, вырубки, гари. Её………….сеянцы не боятся…………..солнца и ……………заморозков.           Березы радуют нас своей ………………красотой. С ………………..времен на Руси славили березу в песнях и стихах, вокруг нее водили хороводы.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lyan.net/uploads/posts/2009-11/thumbs/1257244821_n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255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Если с другом вышел в пут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6021288"/>
            <a:ext cx="244475" cy="244475"/>
          </a:xfrm>
          <a:prstGeom prst="rect">
            <a:avLst/>
          </a:prstGeom>
        </p:spPr>
      </p:pic>
      <p:pic>
        <p:nvPicPr>
          <p:cNvPr id="7" name="Птицы_-_Пение_птиц_в_весеннем_лесу_-_(mp3poisk.net) 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39552" y="62373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9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err="1"/>
              <a:t>Разноуровневые</a:t>
            </a:r>
            <a:r>
              <a:rPr lang="ru-RU" b="1" dirty="0"/>
              <a:t> задания.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pPr>
              <a:buNone/>
            </a:pPr>
            <a:r>
              <a:rPr lang="ru-RU" b="1" dirty="0"/>
              <a:t>1 уровень.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 smtClean="0"/>
              <a:t>Прочитайте </a:t>
            </a:r>
            <a:r>
              <a:rPr lang="ru-RU" b="1" dirty="0"/>
              <a:t>предложения. Переставьте их так, чтобы у вас получился связный текст.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Деревья стоят словно в зеленой дымке.</a:t>
            </a:r>
          </a:p>
          <a:p>
            <a:r>
              <a:rPr lang="ru-RU" dirty="0" smtClean="0"/>
              <a:t>Как красиво в лесу весной!</a:t>
            </a:r>
          </a:p>
          <a:p>
            <a:r>
              <a:rPr lang="ru-RU" dirty="0" smtClean="0"/>
              <a:t> А под ними ковер из молодой травы. Весело щебечут птицы.</a:t>
            </a:r>
          </a:p>
          <a:p>
            <a:r>
              <a:rPr lang="ru-RU" dirty="0" smtClean="0"/>
              <a:t> Все рады приходу весны.</a:t>
            </a:r>
          </a:p>
          <a:p>
            <a:r>
              <a:rPr lang="ru-RU" dirty="0" smtClean="0"/>
              <a:t>Оживились и другие обитатели леса.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13338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 красиво в лесу весной!</a:t>
            </a:r>
          </a:p>
          <a:p>
            <a:r>
              <a:rPr lang="ru-RU" sz="2800" dirty="0" smtClean="0"/>
              <a:t>Деревья стоят словно в зеленой дымке.</a:t>
            </a:r>
          </a:p>
          <a:p>
            <a:r>
              <a:rPr lang="ru-RU" sz="2800" dirty="0" smtClean="0"/>
              <a:t>А под ними ковер из молодой травы.</a:t>
            </a:r>
          </a:p>
          <a:p>
            <a:r>
              <a:rPr lang="ru-RU" sz="2800" dirty="0" smtClean="0"/>
              <a:t> Весело щебечут птицы.</a:t>
            </a:r>
          </a:p>
          <a:p>
            <a:r>
              <a:rPr lang="ru-RU" sz="2800" dirty="0" smtClean="0"/>
              <a:t> Оживились и другие обитатели леса. </a:t>
            </a:r>
          </a:p>
          <a:p>
            <a:r>
              <a:rPr lang="ru-RU" sz="2800" dirty="0" smtClean="0"/>
              <a:t>Все рады приходу весны.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200" b="1" dirty="0" smtClean="0"/>
              <a:t>2 уровень.</a:t>
            </a:r>
          </a:p>
          <a:p>
            <a:pPr>
              <a:buNone/>
            </a:pPr>
            <a:r>
              <a:rPr lang="ru-RU" sz="2200" b="1" dirty="0" smtClean="0"/>
              <a:t>Прочитайте </a:t>
            </a:r>
            <a:r>
              <a:rPr lang="ru-RU" sz="2200" b="1" dirty="0"/>
              <a:t>начало текста. Продолжите </a:t>
            </a:r>
            <a:r>
              <a:rPr lang="ru-RU" sz="2200" b="1" dirty="0" smtClean="0"/>
              <a:t>его 2-3 </a:t>
            </a:r>
            <a:r>
              <a:rPr lang="ru-RU" sz="2200" b="1" dirty="0"/>
              <a:t>предложениями</a:t>
            </a:r>
            <a:r>
              <a:rPr lang="ru-RU" sz="2400" b="1" dirty="0"/>
              <a:t>.</a:t>
            </a:r>
            <a:endParaRPr lang="ru-RU" sz="2400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dirty="0"/>
              <a:t>     </a:t>
            </a:r>
            <a:r>
              <a:rPr lang="ru-RU" sz="2800" dirty="0"/>
              <a:t>Волшебно преобразился </a:t>
            </a:r>
            <a:r>
              <a:rPr lang="ru-RU" sz="2800" dirty="0" smtClean="0"/>
              <a:t>лес весной.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9517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2644841" y="1844824"/>
            <a:ext cx="4133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Домашнее задание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690336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990000"/>
                </a:solidFill>
              </a:rPr>
              <a:t>по выбору</a:t>
            </a:r>
            <a:r>
              <a:rPr lang="ru-RU" sz="2800" dirty="0" smtClean="0">
                <a:solidFill>
                  <a:srgbClr val="990000"/>
                </a:solidFill>
              </a:rPr>
              <a:t>: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1. Найти пословицы и поговорки, в которых упоминается лес или деревья.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2. Написать мини – сочинение «Люди не могут жить без леса, потому что….».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24088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688" cy="6888163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748464" cy="1470025"/>
          </a:xfrm>
        </p:spPr>
        <p:txBody>
          <a:bodyPr/>
          <a:lstStyle/>
          <a:p>
            <a:r>
              <a:rPr lang="ru-RU" b="1" dirty="0" smtClean="0"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Слово. Словосочетание. Предложение. Текст.</a:t>
            </a:r>
            <a:endParaRPr lang="ru-RU" b="1" dirty="0">
              <a:ln w="2540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solidFill>
                <a:srgbClr val="0066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1340768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будем грамотно писать слова и сочетания слов;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поработаем с предложениями и с текстами;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узнаем новое об окружающем мире.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AppData\Local\Microsoft\Windows\Temporary Internet Files\Content.IE5\T79I9MOU\MP9004487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01008"/>
            <a:ext cx="822960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96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       </a:t>
            </a:r>
            <a:br>
              <a:rPr lang="ru-RU" sz="96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</a:br>
            <a:r>
              <a:rPr lang="ru-RU" sz="9600" b="1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        </a:t>
            </a:r>
            <a:r>
              <a:rPr lang="ru-RU" sz="96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/>
            </a:r>
            <a:br>
              <a:rPr lang="ru-RU" sz="96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</a:br>
            <a:endParaRPr lang="ru-RU" sz="9600" b="1" dirty="0"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-542442" y="5217763"/>
            <a:ext cx="8426809" cy="785248"/>
          </a:xfrm>
          <a:custGeom>
            <a:avLst/>
            <a:gdLst>
              <a:gd name="connsiteX0" fmla="*/ 1193370 w 2663126"/>
              <a:gd name="connsiteY0" fmla="*/ 253139 h 785248"/>
              <a:gd name="connsiteX1" fmla="*/ 1797804 w 2663126"/>
              <a:gd name="connsiteY1" fmla="*/ 5166 h 785248"/>
              <a:gd name="connsiteX2" fmla="*/ 1441343 w 2663126"/>
              <a:gd name="connsiteY2" fmla="*/ 284135 h 785248"/>
              <a:gd name="connsiteX3" fmla="*/ 1425844 w 2663126"/>
              <a:gd name="connsiteY3" fmla="*/ 237640 h 785248"/>
              <a:gd name="connsiteX4" fmla="*/ 821410 w 2663126"/>
              <a:gd name="connsiteY4" fmla="*/ 346129 h 785248"/>
              <a:gd name="connsiteX5" fmla="*/ 0 w 2663126"/>
              <a:gd name="connsiteY5" fmla="*/ 175647 h 785248"/>
              <a:gd name="connsiteX6" fmla="*/ 0 w 2663126"/>
              <a:gd name="connsiteY6" fmla="*/ 175647 h 785248"/>
              <a:gd name="connsiteX7" fmla="*/ 263472 w 2663126"/>
              <a:gd name="connsiteY7" fmla="*/ 377125 h 785248"/>
              <a:gd name="connsiteX8" fmla="*/ 1193370 w 2663126"/>
              <a:gd name="connsiteY8" fmla="*/ 764583 h 785248"/>
              <a:gd name="connsiteX9" fmla="*/ 1611824 w 2663126"/>
              <a:gd name="connsiteY9" fmla="*/ 501112 h 785248"/>
              <a:gd name="connsiteX10" fmla="*/ 1518834 w 2663126"/>
              <a:gd name="connsiteY10" fmla="*/ 423620 h 785248"/>
              <a:gd name="connsiteX11" fmla="*/ 2619214 w 2663126"/>
              <a:gd name="connsiteY11" fmla="*/ 718088 h 785248"/>
              <a:gd name="connsiteX12" fmla="*/ 1782305 w 2663126"/>
              <a:gd name="connsiteY12" fmla="*/ 330630 h 785248"/>
              <a:gd name="connsiteX13" fmla="*/ 1782305 w 2663126"/>
              <a:gd name="connsiteY13" fmla="*/ 330630 h 78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63126" h="785248">
                <a:moveTo>
                  <a:pt x="1193370" y="253139"/>
                </a:moveTo>
                <a:cubicBezTo>
                  <a:pt x="1474922" y="126569"/>
                  <a:pt x="1756475" y="0"/>
                  <a:pt x="1797804" y="5166"/>
                </a:cubicBezTo>
                <a:cubicBezTo>
                  <a:pt x="1839133" y="10332"/>
                  <a:pt x="1503336" y="245389"/>
                  <a:pt x="1441343" y="284135"/>
                </a:cubicBezTo>
                <a:cubicBezTo>
                  <a:pt x="1379350" y="322881"/>
                  <a:pt x="1529166" y="227308"/>
                  <a:pt x="1425844" y="237640"/>
                </a:cubicBezTo>
                <a:cubicBezTo>
                  <a:pt x="1322522" y="247972"/>
                  <a:pt x="1059051" y="356461"/>
                  <a:pt x="821410" y="346129"/>
                </a:cubicBezTo>
                <a:cubicBezTo>
                  <a:pt x="583769" y="335797"/>
                  <a:pt x="0" y="175647"/>
                  <a:pt x="0" y="175647"/>
                </a:cubicBezTo>
                <a:lnTo>
                  <a:pt x="0" y="175647"/>
                </a:lnTo>
                <a:cubicBezTo>
                  <a:pt x="43912" y="209227"/>
                  <a:pt x="64577" y="278969"/>
                  <a:pt x="263472" y="377125"/>
                </a:cubicBezTo>
                <a:cubicBezTo>
                  <a:pt x="462367" y="475281"/>
                  <a:pt x="968645" y="743919"/>
                  <a:pt x="1193370" y="764583"/>
                </a:cubicBezTo>
                <a:cubicBezTo>
                  <a:pt x="1418095" y="785248"/>
                  <a:pt x="1557580" y="557939"/>
                  <a:pt x="1611824" y="501112"/>
                </a:cubicBezTo>
                <a:cubicBezTo>
                  <a:pt x="1666068" y="444285"/>
                  <a:pt x="1350936" y="387457"/>
                  <a:pt x="1518834" y="423620"/>
                </a:cubicBezTo>
                <a:cubicBezTo>
                  <a:pt x="1686732" y="459783"/>
                  <a:pt x="2575302" y="733586"/>
                  <a:pt x="2619214" y="718088"/>
                </a:cubicBezTo>
                <a:cubicBezTo>
                  <a:pt x="2663126" y="702590"/>
                  <a:pt x="1782305" y="330630"/>
                  <a:pt x="1782305" y="330630"/>
                </a:cubicBezTo>
                <a:lnTo>
                  <a:pt x="1782305" y="33063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30120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6" name="Птицы_-_Пение_птиц_в_весеннем_лесу_-_(mp3poisk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609329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6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1340768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Окунемся в удивительный мир красоты и волшебных звуков.</a:t>
            </a:r>
            <a:endParaRPr lang="ru-RU" sz="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так же: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будем грамотно писать слова и сочетания слов;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поработаем с предложениями и с текстами;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узнаем новое об окружающем мире.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87517"/>
          </a:xfrm>
        </p:spPr>
      </p:pic>
      <p:sp>
        <p:nvSpPr>
          <p:cNvPr id="5" name="Овал 4"/>
          <p:cNvSpPr/>
          <p:nvPr/>
        </p:nvSpPr>
        <p:spPr>
          <a:xfrm>
            <a:off x="1835696" y="2204864"/>
            <a:ext cx="1224136" cy="1130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12160" y="2132856"/>
            <a:ext cx="1224136" cy="1130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95936" y="2132856"/>
            <a:ext cx="1224136" cy="1130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7906612">
            <a:off x="2024052" y="2177197"/>
            <a:ext cx="914400" cy="914400"/>
          </a:xfrm>
          <a:prstGeom prst="arc">
            <a:avLst>
              <a:gd name="adj1" fmla="val 16200000"/>
              <a:gd name="adj2" fmla="val 2126295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55976" y="2924944"/>
            <a:ext cx="50405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18645311">
            <a:off x="6271772" y="2824517"/>
            <a:ext cx="914400" cy="9144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55776" y="2492896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51720" y="2492896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1960" y="2420888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716016" y="2420888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228184" y="2420888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32240" y="2420888"/>
            <a:ext cx="288032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11559" y="3717032"/>
          <a:ext cx="7992888" cy="1219200"/>
        </p:xfrm>
        <a:graphic>
          <a:graphicData uri="http://schemas.openxmlformats.org/drawingml/2006/table">
            <a:tbl>
              <a:tblPr/>
              <a:tblGrid>
                <a:gridCol w="2664296"/>
                <a:gridCol w="2664296"/>
                <a:gridCol w="266429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работал на уроке с желанием, был уверен в себе. Мне было интересно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работал на уроке с желанием, но не очень уверенно, чувствовал какое-то неудобство, волновался</a:t>
                      </a:r>
                      <a:r>
                        <a:rPr lang="ru-RU" sz="16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работал на уроке без желания, боялся отвечать и выполнять работу.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ЖЕЛАЮ УСПЕХА!</a:t>
            </a:r>
            <a:endParaRPr lang="ru-RU" sz="3600" b="1" dirty="0">
              <a:solidFill>
                <a:srgbClr val="990000"/>
              </a:solidFill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1805186" cy="1805186"/>
          </a:xfrm>
          <a:prstGeom prst="rect">
            <a:avLst/>
          </a:prstGeom>
          <a:noFill/>
        </p:spPr>
      </p:pic>
      <p:pic>
        <p:nvPicPr>
          <p:cNvPr id="7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1805186" cy="1805186"/>
          </a:xfrm>
          <a:prstGeom prst="rect">
            <a:avLst/>
          </a:prstGeom>
          <a:noFill/>
        </p:spPr>
      </p:pic>
      <p:pic>
        <p:nvPicPr>
          <p:cNvPr id="8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52736"/>
            <a:ext cx="1805186" cy="1805186"/>
          </a:xfrm>
          <a:prstGeom prst="rect">
            <a:avLst/>
          </a:prstGeom>
          <a:noFill/>
        </p:spPr>
      </p:pic>
      <p:pic>
        <p:nvPicPr>
          <p:cNvPr id="9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052736"/>
            <a:ext cx="1805186" cy="1805186"/>
          </a:xfrm>
          <a:prstGeom prst="rect">
            <a:avLst/>
          </a:prstGeom>
          <a:noFill/>
        </p:spPr>
      </p:pic>
      <p:pic>
        <p:nvPicPr>
          <p:cNvPr id="10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29000"/>
            <a:ext cx="1805186" cy="1805186"/>
          </a:xfrm>
          <a:prstGeom prst="rect">
            <a:avLst/>
          </a:prstGeom>
          <a:noFill/>
        </p:spPr>
      </p:pic>
      <p:pic>
        <p:nvPicPr>
          <p:cNvPr id="11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429000"/>
            <a:ext cx="1805186" cy="1805186"/>
          </a:xfrm>
          <a:prstGeom prst="rect">
            <a:avLst/>
          </a:prstGeom>
          <a:noFill/>
        </p:spPr>
      </p:pic>
      <p:pic>
        <p:nvPicPr>
          <p:cNvPr id="12" name="Picture 2" descr="C:\Users\User\Desktop\20ab3a148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429000"/>
            <a:ext cx="1805186" cy="1805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875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87517"/>
          </a:xfr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1928375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47A0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 со всех сторон открыт.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47A0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47A0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резною крышей крыт.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47A0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47A0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Заходи в зелёный дом,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47A0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47A0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Чудеса увидишь в нём.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rgbClr val="047A0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lang="ru-RU" sz="2800" i="1" dirty="0" smtClean="0">
                <a:solidFill>
                  <a:srgbClr val="66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 лес)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47A0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1340768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будем грамотно писать слова и сочетания слов;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поработаем с предложениями и с текстами;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узнаем новое об окружающем мире.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AppData\Local\Microsoft\Windows\Temporary Internet Files\Content.IE5\T79I9MOU\MP9004487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01008"/>
            <a:ext cx="822960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96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       </a:t>
            </a:r>
            <a:br>
              <a:rPr lang="ru-RU" sz="96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</a:br>
            <a:r>
              <a:rPr lang="ru-RU" sz="96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        Л Е С</a:t>
            </a:r>
            <a:br>
              <a:rPr lang="ru-RU" sz="96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</a:br>
            <a:endParaRPr lang="ru-RU" sz="9600" b="1" dirty="0"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-542442" y="5217763"/>
            <a:ext cx="8426809" cy="785248"/>
          </a:xfrm>
          <a:custGeom>
            <a:avLst/>
            <a:gdLst>
              <a:gd name="connsiteX0" fmla="*/ 1193370 w 2663126"/>
              <a:gd name="connsiteY0" fmla="*/ 253139 h 785248"/>
              <a:gd name="connsiteX1" fmla="*/ 1797804 w 2663126"/>
              <a:gd name="connsiteY1" fmla="*/ 5166 h 785248"/>
              <a:gd name="connsiteX2" fmla="*/ 1441343 w 2663126"/>
              <a:gd name="connsiteY2" fmla="*/ 284135 h 785248"/>
              <a:gd name="connsiteX3" fmla="*/ 1425844 w 2663126"/>
              <a:gd name="connsiteY3" fmla="*/ 237640 h 785248"/>
              <a:gd name="connsiteX4" fmla="*/ 821410 w 2663126"/>
              <a:gd name="connsiteY4" fmla="*/ 346129 h 785248"/>
              <a:gd name="connsiteX5" fmla="*/ 0 w 2663126"/>
              <a:gd name="connsiteY5" fmla="*/ 175647 h 785248"/>
              <a:gd name="connsiteX6" fmla="*/ 0 w 2663126"/>
              <a:gd name="connsiteY6" fmla="*/ 175647 h 785248"/>
              <a:gd name="connsiteX7" fmla="*/ 263472 w 2663126"/>
              <a:gd name="connsiteY7" fmla="*/ 377125 h 785248"/>
              <a:gd name="connsiteX8" fmla="*/ 1193370 w 2663126"/>
              <a:gd name="connsiteY8" fmla="*/ 764583 h 785248"/>
              <a:gd name="connsiteX9" fmla="*/ 1611824 w 2663126"/>
              <a:gd name="connsiteY9" fmla="*/ 501112 h 785248"/>
              <a:gd name="connsiteX10" fmla="*/ 1518834 w 2663126"/>
              <a:gd name="connsiteY10" fmla="*/ 423620 h 785248"/>
              <a:gd name="connsiteX11" fmla="*/ 2619214 w 2663126"/>
              <a:gd name="connsiteY11" fmla="*/ 718088 h 785248"/>
              <a:gd name="connsiteX12" fmla="*/ 1782305 w 2663126"/>
              <a:gd name="connsiteY12" fmla="*/ 330630 h 785248"/>
              <a:gd name="connsiteX13" fmla="*/ 1782305 w 2663126"/>
              <a:gd name="connsiteY13" fmla="*/ 330630 h 78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63126" h="785248">
                <a:moveTo>
                  <a:pt x="1193370" y="253139"/>
                </a:moveTo>
                <a:cubicBezTo>
                  <a:pt x="1474922" y="126569"/>
                  <a:pt x="1756475" y="0"/>
                  <a:pt x="1797804" y="5166"/>
                </a:cubicBezTo>
                <a:cubicBezTo>
                  <a:pt x="1839133" y="10332"/>
                  <a:pt x="1503336" y="245389"/>
                  <a:pt x="1441343" y="284135"/>
                </a:cubicBezTo>
                <a:cubicBezTo>
                  <a:pt x="1379350" y="322881"/>
                  <a:pt x="1529166" y="227308"/>
                  <a:pt x="1425844" y="237640"/>
                </a:cubicBezTo>
                <a:cubicBezTo>
                  <a:pt x="1322522" y="247972"/>
                  <a:pt x="1059051" y="356461"/>
                  <a:pt x="821410" y="346129"/>
                </a:cubicBezTo>
                <a:cubicBezTo>
                  <a:pt x="583769" y="335797"/>
                  <a:pt x="0" y="175647"/>
                  <a:pt x="0" y="175647"/>
                </a:cubicBezTo>
                <a:lnTo>
                  <a:pt x="0" y="175647"/>
                </a:lnTo>
                <a:cubicBezTo>
                  <a:pt x="43912" y="209227"/>
                  <a:pt x="64577" y="278969"/>
                  <a:pt x="263472" y="377125"/>
                </a:cubicBezTo>
                <a:cubicBezTo>
                  <a:pt x="462367" y="475281"/>
                  <a:pt x="968645" y="743919"/>
                  <a:pt x="1193370" y="764583"/>
                </a:cubicBezTo>
                <a:cubicBezTo>
                  <a:pt x="1418095" y="785248"/>
                  <a:pt x="1557580" y="557939"/>
                  <a:pt x="1611824" y="501112"/>
                </a:cubicBezTo>
                <a:cubicBezTo>
                  <a:pt x="1666068" y="444285"/>
                  <a:pt x="1350936" y="387457"/>
                  <a:pt x="1518834" y="423620"/>
                </a:cubicBezTo>
                <a:cubicBezTo>
                  <a:pt x="1686732" y="459783"/>
                  <a:pt x="2575302" y="733586"/>
                  <a:pt x="2619214" y="718088"/>
                </a:cubicBezTo>
                <a:cubicBezTo>
                  <a:pt x="2663126" y="702590"/>
                  <a:pt x="1782305" y="330630"/>
                  <a:pt x="1782305" y="330630"/>
                </a:cubicBezTo>
                <a:lnTo>
                  <a:pt x="1782305" y="33063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30120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л  </a:t>
            </a:r>
            <a:r>
              <a:rPr lang="ru-RU" sz="7200" dirty="0" err="1" smtClean="0">
                <a:solidFill>
                  <a:schemeClr val="bg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л</a:t>
            </a:r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7200" dirty="0" err="1" smtClean="0">
                <a:solidFill>
                  <a:schemeClr val="bg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л</a:t>
            </a:r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7200" dirty="0" err="1" smtClean="0">
                <a:solidFill>
                  <a:schemeClr val="bg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ле</a:t>
            </a:r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7200" dirty="0" err="1" smtClean="0">
                <a:solidFill>
                  <a:schemeClr val="bg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ле</a:t>
            </a:r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7200" dirty="0" err="1" smtClean="0">
                <a:solidFill>
                  <a:schemeClr val="bg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ле</a:t>
            </a:r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лес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24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6" cy="6887517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148478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ОДНОКОРЕННЫЕ</a:t>
            </a:r>
            <a:r>
              <a:rPr lang="ru-RU" sz="3600" b="1" dirty="0" smtClean="0">
                <a:solidFill>
                  <a:srgbClr val="006600"/>
                </a:solidFill>
              </a:rPr>
              <a:t>   </a:t>
            </a:r>
            <a:r>
              <a:rPr lang="ru-RU" sz="3600" b="1" dirty="0" smtClean="0">
                <a:ln w="190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006600"/>
                </a:solidFill>
              </a:rPr>
              <a:t>СЛОВА</a:t>
            </a:r>
            <a:endParaRPr lang="ru-RU" sz="3600" b="1" dirty="0">
              <a:ln w="1905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49289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           </a:t>
            </a:r>
            <a:r>
              <a:rPr lang="ru-RU" sz="4000" b="1" dirty="0" smtClean="0">
                <a:solidFill>
                  <a:srgbClr val="006600"/>
                </a:solidFill>
              </a:rPr>
              <a:t>Лес, лес</a:t>
            </a:r>
            <a:r>
              <a:rPr lang="ru-RU" sz="4000" dirty="0" smtClean="0">
                <a:solidFill>
                  <a:srgbClr val="990000"/>
                </a:solidFill>
              </a:rPr>
              <a:t>а,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ник,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ок,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очек,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ничий,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овик,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оповал, </a:t>
            </a:r>
            <a:r>
              <a:rPr lang="ru-RU" sz="4000" b="1" dirty="0" smtClean="0">
                <a:solidFill>
                  <a:srgbClr val="006600"/>
                </a:solidFill>
              </a:rPr>
              <a:t>лес</a:t>
            </a:r>
            <a:r>
              <a:rPr lang="ru-RU" sz="4000" dirty="0" smtClean="0">
                <a:solidFill>
                  <a:srgbClr val="990000"/>
                </a:solidFill>
              </a:rPr>
              <a:t>ной.</a:t>
            </a:r>
            <a:endParaRPr lang="ru-RU" sz="4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78336576_beryoz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1" y="0"/>
            <a:ext cx="91260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Norway-Spruce-520x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013" y="0"/>
            <a:ext cx="51459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6">
      <a:majorFont>
        <a:latin typeface="Bradley Hand ITC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592</Words>
  <Application>Microsoft Office PowerPoint</Application>
  <PresentationFormat>Экран (4:3)</PresentationFormat>
  <Paragraphs>123</Paragraphs>
  <Slides>32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РУССКИЙ ЯЗЫК</vt:lpstr>
      <vt:lpstr>Слово.  Словосочетание.  Предложение.  Текст.</vt:lpstr>
      <vt:lpstr>Слайд 3</vt:lpstr>
      <vt:lpstr>Слайд 4</vt:lpstr>
      <vt:lpstr>Слайд 5</vt:lpstr>
      <vt:lpstr>                Л Е С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Слово. Словосочетание. Предложение. Текст.</vt:lpstr>
      <vt:lpstr>Слайд 28</vt:lpstr>
      <vt:lpstr>                 </vt:lpstr>
      <vt:lpstr>Слайд 30</vt:lpstr>
      <vt:lpstr>ЖЕЛАЮ УСПЕХА!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97</cp:revision>
  <dcterms:created xsi:type="dcterms:W3CDTF">2013-03-09T15:43:00Z</dcterms:created>
  <dcterms:modified xsi:type="dcterms:W3CDTF">2014-12-20T21:50:39Z</dcterms:modified>
</cp:coreProperties>
</file>