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  <p:sldMasterId id="2147483697" r:id="rId3"/>
    <p:sldMasterId id="2147483709" r:id="rId4"/>
    <p:sldMasterId id="2147483747" r:id="rId5"/>
  </p:sldMasterIdLst>
  <p:sldIdLst>
    <p:sldId id="703" r:id="rId6"/>
    <p:sldId id="710" r:id="rId7"/>
    <p:sldId id="712" r:id="rId8"/>
    <p:sldId id="714" r:id="rId9"/>
    <p:sldId id="715" r:id="rId10"/>
    <p:sldId id="716" r:id="rId11"/>
    <p:sldId id="717" r:id="rId12"/>
    <p:sldId id="721" r:id="rId13"/>
    <p:sldId id="722" r:id="rId14"/>
    <p:sldId id="723" r:id="rId15"/>
    <p:sldId id="724" r:id="rId16"/>
    <p:sldId id="725" r:id="rId17"/>
    <p:sldId id="726" r:id="rId18"/>
    <p:sldId id="718" r:id="rId19"/>
    <p:sldId id="719" r:id="rId20"/>
    <p:sldId id="720" r:id="rId21"/>
    <p:sldId id="727" r:id="rId22"/>
    <p:sldId id="728" r:id="rId23"/>
    <p:sldId id="729" r:id="rId24"/>
    <p:sldId id="730" r:id="rId25"/>
    <p:sldId id="731" r:id="rId26"/>
    <p:sldId id="732" r:id="rId27"/>
    <p:sldId id="733" r:id="rId28"/>
    <p:sldId id="734" r:id="rId29"/>
    <p:sldId id="735" r:id="rId30"/>
    <p:sldId id="736" r:id="rId31"/>
    <p:sldId id="737" r:id="rId32"/>
    <p:sldId id="738" r:id="rId33"/>
    <p:sldId id="739" r:id="rId34"/>
    <p:sldId id="740" r:id="rId35"/>
    <p:sldId id="741" r:id="rId36"/>
    <p:sldId id="742" r:id="rId37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7371"/>
    <a:srgbClr val="B2B2B2"/>
    <a:srgbClr val="A0ECBF"/>
    <a:srgbClr val="FFCC00"/>
    <a:srgbClr val="CC3399"/>
    <a:srgbClr val="009999"/>
    <a:srgbClr val="0066CC"/>
    <a:srgbClr val="7BA6F3"/>
    <a:srgbClr val="C8FB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984" autoAdjust="0"/>
    <p:restoredTop sz="94549" autoAdjust="0"/>
  </p:normalViewPr>
  <p:slideViewPr>
    <p:cSldViewPr>
      <p:cViewPr varScale="1">
        <p:scale>
          <a:sx n="49" d="100"/>
          <a:sy n="49" d="100"/>
        </p:scale>
        <p:origin x="-123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gif"/><Relationship Id="rId4" Type="http://schemas.openxmlformats.org/officeDocument/2006/relationships/image" Target="../media/image8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283C5-885F-41D9-B396-B9CC8E526E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AFE76-7A28-4264-A20F-3B78E20C5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5C925-9383-4029-8A01-E30DE731C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9037A-EECE-445A-8C07-D80B688F91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98276-9A73-4E26-93A7-695E41FCEC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74CF9-FB08-4D0C-AE99-58D4A023EA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11776-6004-45AF-ACA4-1A99A82FA7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B57BE-C048-44BB-9644-635530342C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F76AB-3508-41F4-995A-59F43F4712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3E32D-0B0F-4DDF-8C21-E9400E3FE6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D9959-7A6F-422E-9460-BDBBE632DA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A2181-ED63-4AA5-969F-0E1E0D74F9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B3564-B837-4EF8-BFE8-84250F56DF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B4A30-E51E-47BE-B30D-063B145EBA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A1940-183F-4906-9BB0-BDE27D270F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E994D-BA04-4C1C-8B85-189808FAC7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2599C-AF5E-4440-9512-B3ACB0487B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80323-FDD2-4F0C-9E49-708A4CE6A5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87250-0EEE-4997-9661-6D8BF30625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76DAB-920D-439B-B61A-FECEA70AD4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91742-D053-427D-AAF0-ABB31A5821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18B76-EC5D-4720-9A20-E90A61EDF4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8386B-3DBE-46EB-9FED-4AE76B1C6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07657-1437-4C5F-A4BB-89B5311173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411AF-3D0E-4344-8D7D-407FEEFBAF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86FF9-010D-49B6-AAAC-E3CB2FE86E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FD39B-54E2-4F96-A01A-248D2B960D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07882-37A2-4494-B0A0-64E69B37B3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01824-0A8B-46D4-8DFE-EC060513BA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D9759-1B5C-4915-A226-B51BF50594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8EBF3-2562-4F41-8F6A-B9217F9422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12A87-E096-4166-BAB5-A5A8A05A6B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AD045-4A65-496D-A6F8-6355738889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7763B-D890-4372-A9C4-44A17A561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04F9B-24E9-4C1B-BB90-6AC156C9F1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010F3-87D2-4807-AA0C-9339428B6F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988C4-29FA-4B99-82BC-B90D428A32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DA084-F99C-408D-8025-B946D292EC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274638"/>
            <a:ext cx="20955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274638"/>
            <a:ext cx="61341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415E3-83F6-4F3A-9739-270AF0AE57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Рисунок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8839200" cy="56388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AC283C5-885F-41D9-B396-B9CC8E526E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14400" y="1219200"/>
            <a:ext cx="7315200" cy="4572000"/>
            <a:chOff x="96" y="509"/>
            <a:chExt cx="5328" cy="3567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252" y="509"/>
              <a:ext cx="630" cy="3548"/>
              <a:chOff x="252" y="509"/>
              <a:chExt cx="630" cy="3548"/>
            </a:xfrm>
          </p:grpSpPr>
          <p:sp>
            <p:nvSpPr>
              <p:cNvPr id="5131" name="Line 11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2" name="Line 12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3" name="Line 13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4" name="Line 1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 rot="5400000">
              <a:off x="1162" y="-387"/>
              <a:ext cx="3195" cy="5328"/>
              <a:chOff x="1636" y="772"/>
              <a:chExt cx="3663" cy="4098"/>
            </a:xfrm>
          </p:grpSpPr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>
                <a:off x="1636" y="783"/>
                <a:ext cx="734" cy="4087"/>
                <a:chOff x="1636" y="783"/>
                <a:chExt cx="734" cy="4087"/>
              </a:xfrm>
            </p:grpSpPr>
            <p:sp>
              <p:nvSpPr>
                <p:cNvPr id="5137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636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38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882" y="783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39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124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0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370" y="818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21"/>
              <p:cNvGrpSpPr>
                <a:grpSpLocks/>
              </p:cNvGrpSpPr>
              <p:nvPr/>
            </p:nvGrpSpPr>
            <p:grpSpPr bwMode="auto">
              <a:xfrm>
                <a:off x="2606" y="772"/>
                <a:ext cx="734" cy="4087"/>
                <a:chOff x="1636" y="783"/>
                <a:chExt cx="734" cy="4087"/>
              </a:xfrm>
            </p:grpSpPr>
            <p:sp>
              <p:nvSpPr>
                <p:cNvPr id="5142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636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3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882" y="783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4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124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5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370" y="818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" name="Group 26"/>
              <p:cNvGrpSpPr>
                <a:grpSpLocks/>
              </p:cNvGrpSpPr>
              <p:nvPr/>
            </p:nvGrpSpPr>
            <p:grpSpPr bwMode="auto">
              <a:xfrm>
                <a:off x="3595" y="783"/>
                <a:ext cx="734" cy="4087"/>
                <a:chOff x="1636" y="783"/>
                <a:chExt cx="734" cy="4087"/>
              </a:xfrm>
            </p:grpSpPr>
            <p:sp>
              <p:nvSpPr>
                <p:cNvPr id="5147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636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8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882" y="783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9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124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0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370" y="818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" name="Group 31"/>
              <p:cNvGrpSpPr>
                <a:grpSpLocks/>
              </p:cNvGrpSpPr>
              <p:nvPr/>
            </p:nvGrpSpPr>
            <p:grpSpPr bwMode="auto">
              <a:xfrm>
                <a:off x="4565" y="772"/>
                <a:ext cx="734" cy="4087"/>
                <a:chOff x="1636" y="783"/>
                <a:chExt cx="734" cy="4087"/>
              </a:xfrm>
            </p:grpSpPr>
            <p:sp>
              <p:nvSpPr>
                <p:cNvPr id="5152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636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3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882" y="783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4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124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5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370" y="818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" name="Group 3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5157" name="Line 3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8" name="Line 3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9" name="Line 39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0" name="Line 40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" name="Group 4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5162" name="Line 42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3" name="Line 4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4" name="Line 44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5" name="Line 45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Group 4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5167" name="Line 4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8" name="Line 4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9" name="Line 49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0" name="Line 50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3659" y="528"/>
              <a:ext cx="630" cy="3548"/>
              <a:chOff x="252" y="509"/>
              <a:chExt cx="630" cy="3548"/>
            </a:xfrm>
          </p:grpSpPr>
          <p:sp>
            <p:nvSpPr>
              <p:cNvPr id="5172" name="Line 52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3" name="Line 5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4" name="Line 54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5" name="Line 55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5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5177" name="Line 5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8" name="Line 5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9" name="Line 59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0" name="Line 60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404" name="AutoShape 3260"/>
          <p:cNvSpPr>
            <a:spLocks noChangeArrowheads="1"/>
          </p:cNvSpPr>
          <p:nvPr/>
        </p:nvSpPr>
        <p:spPr bwMode="auto">
          <a:xfrm>
            <a:off x="990600" y="5943600"/>
            <a:ext cx="7010400" cy="304800"/>
          </a:xfrm>
          <a:prstGeom prst="cube">
            <a:avLst>
              <a:gd name="adj" fmla="val 82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9402" name="Picture 3258" descr="ED0018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5867400"/>
            <a:ext cx="609600" cy="266700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405" name="Picture 3261" descr="j02910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903913" y="4987925"/>
            <a:ext cx="457200" cy="19113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406" name="Picture 3262" descr="j030333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295400"/>
            <a:ext cx="419100" cy="762000"/>
          </a:xfrm>
          <a:prstGeom prst="rect">
            <a:avLst/>
          </a:prstGeom>
          <a:noFill/>
        </p:spPr>
      </p:pic>
      <p:sp>
        <p:nvSpPr>
          <p:cNvPr id="9407" name="Rectangle 326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408" name="Rectangle 326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BA2181-ED63-4AA5-969F-0E1E0D74F9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C8386B-3DBE-46EB-9FED-4AE76B1C67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87763B-D890-4372-A9C4-44A17A561F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E007FA-D269-4FE0-9BF5-984C1A6776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007FA-D269-4FE0-9BF5-984C1A677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F1966B-0E64-4B2F-8918-3D5A2C01D0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4476DA-0F2D-4513-A572-7A45FA3B5D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70A005-3778-4E69-94A1-0D08EB9F1A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7F2E15-3477-449F-89A7-B3A2547B5F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FAFE76-7A28-4264-A20F-3B78E20C55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45C925-9383-4029-8A01-E30DE731C9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1966B-0E64-4B2F-8918-3D5A2C01D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476DA-0F2D-4513-A572-7A45FA3B5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0A005-3778-4E69-94A1-0D08EB9F1A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F2E15-3477-449F-89A7-B3A2547B5F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6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FB4A53-7025-48A5-A972-0273781A21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65D9801-3F82-415C-84B4-B9270676789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6FDFF4-1CEB-43C8-9E9B-072EC670A9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9BEAEF-DB37-4800-B307-0B9BC45815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FB4A53-7025-48A5-A972-0273781A21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381000" y="0"/>
            <a:ext cx="76200" cy="6858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8600" y="152400"/>
            <a:ext cx="982663" cy="836613"/>
            <a:chOff x="3552" y="2784"/>
            <a:chExt cx="619" cy="527"/>
          </a:xfrm>
        </p:grpSpPr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586" y="2784"/>
              <a:ext cx="95" cy="123"/>
            </a:xfrm>
            <a:custGeom>
              <a:avLst/>
              <a:gdLst/>
              <a:ahLst/>
              <a:cxnLst>
                <a:cxn ang="0">
                  <a:pos x="92" y="114"/>
                </a:cxn>
                <a:cxn ang="0">
                  <a:pos x="78" y="105"/>
                </a:cxn>
                <a:cxn ang="0">
                  <a:pos x="62" y="85"/>
                </a:cxn>
                <a:cxn ang="0">
                  <a:pos x="46" y="62"/>
                </a:cxn>
                <a:cxn ang="0">
                  <a:pos x="30" y="33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3" y="6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11" y="29"/>
                </a:cxn>
                <a:cxn ang="0">
                  <a:pos x="27" y="60"/>
                </a:cxn>
                <a:cxn ang="0">
                  <a:pos x="43" y="85"/>
                </a:cxn>
                <a:cxn ang="0">
                  <a:pos x="76" y="116"/>
                </a:cxn>
                <a:cxn ang="0">
                  <a:pos x="84" y="123"/>
                </a:cxn>
                <a:cxn ang="0">
                  <a:pos x="95" y="121"/>
                </a:cxn>
                <a:cxn ang="0">
                  <a:pos x="92" y="114"/>
                </a:cxn>
              </a:cxnLst>
              <a:rect l="0" t="0" r="r" b="b"/>
              <a:pathLst>
                <a:path w="95" h="123">
                  <a:moveTo>
                    <a:pt x="92" y="114"/>
                  </a:moveTo>
                  <a:lnTo>
                    <a:pt x="78" y="105"/>
                  </a:lnTo>
                  <a:lnTo>
                    <a:pt x="62" y="85"/>
                  </a:lnTo>
                  <a:lnTo>
                    <a:pt x="46" y="62"/>
                  </a:lnTo>
                  <a:lnTo>
                    <a:pt x="30" y="33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11" y="29"/>
                  </a:lnTo>
                  <a:lnTo>
                    <a:pt x="27" y="60"/>
                  </a:lnTo>
                  <a:lnTo>
                    <a:pt x="43" y="85"/>
                  </a:lnTo>
                  <a:lnTo>
                    <a:pt x="76" y="116"/>
                  </a:lnTo>
                  <a:lnTo>
                    <a:pt x="84" y="123"/>
                  </a:lnTo>
                  <a:lnTo>
                    <a:pt x="95" y="121"/>
                  </a:lnTo>
                  <a:lnTo>
                    <a:pt x="92" y="114"/>
                  </a:lnTo>
                </a:path>
              </a:pathLst>
            </a:custGeom>
            <a:solidFill>
              <a:srgbClr val="AC3D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3552" y="2784"/>
              <a:ext cx="619" cy="527"/>
            </a:xfrm>
            <a:custGeom>
              <a:avLst/>
              <a:gdLst/>
              <a:ahLst/>
              <a:cxnLst>
                <a:cxn ang="0">
                  <a:pos x="78" y="128"/>
                </a:cxn>
                <a:cxn ang="0">
                  <a:pos x="13" y="193"/>
                </a:cxn>
                <a:cxn ang="0">
                  <a:pos x="0" y="229"/>
                </a:cxn>
                <a:cxn ang="0">
                  <a:pos x="16" y="224"/>
                </a:cxn>
                <a:cxn ang="0">
                  <a:pos x="3" y="256"/>
                </a:cxn>
                <a:cxn ang="0">
                  <a:pos x="32" y="372"/>
                </a:cxn>
                <a:cxn ang="0">
                  <a:pos x="70" y="433"/>
                </a:cxn>
                <a:cxn ang="0">
                  <a:pos x="92" y="397"/>
                </a:cxn>
                <a:cxn ang="0">
                  <a:pos x="124" y="388"/>
                </a:cxn>
                <a:cxn ang="0">
                  <a:pos x="151" y="453"/>
                </a:cxn>
                <a:cxn ang="0">
                  <a:pos x="173" y="448"/>
                </a:cxn>
                <a:cxn ang="0">
                  <a:pos x="238" y="527"/>
                </a:cxn>
                <a:cxn ang="0">
                  <a:pos x="249" y="435"/>
                </a:cxn>
                <a:cxn ang="0">
                  <a:pos x="262" y="433"/>
                </a:cxn>
                <a:cxn ang="0">
                  <a:pos x="276" y="381"/>
                </a:cxn>
                <a:cxn ang="0">
                  <a:pos x="324" y="401"/>
                </a:cxn>
                <a:cxn ang="0">
                  <a:pos x="373" y="473"/>
                </a:cxn>
                <a:cxn ang="0">
                  <a:pos x="378" y="457"/>
                </a:cxn>
                <a:cxn ang="0">
                  <a:pos x="408" y="455"/>
                </a:cxn>
                <a:cxn ang="0">
                  <a:pos x="421" y="435"/>
                </a:cxn>
                <a:cxn ang="0">
                  <a:pos x="462" y="430"/>
                </a:cxn>
                <a:cxn ang="0">
                  <a:pos x="505" y="455"/>
                </a:cxn>
                <a:cxn ang="0">
                  <a:pos x="538" y="450"/>
                </a:cxn>
                <a:cxn ang="0">
                  <a:pos x="548" y="441"/>
                </a:cxn>
                <a:cxn ang="0">
                  <a:pos x="519" y="386"/>
                </a:cxn>
                <a:cxn ang="0">
                  <a:pos x="516" y="372"/>
                </a:cxn>
                <a:cxn ang="0">
                  <a:pos x="489" y="325"/>
                </a:cxn>
                <a:cxn ang="0">
                  <a:pos x="508" y="303"/>
                </a:cxn>
                <a:cxn ang="0">
                  <a:pos x="548" y="294"/>
                </a:cxn>
                <a:cxn ang="0">
                  <a:pos x="548" y="282"/>
                </a:cxn>
                <a:cxn ang="0">
                  <a:pos x="513" y="278"/>
                </a:cxn>
                <a:cxn ang="0">
                  <a:pos x="424" y="224"/>
                </a:cxn>
                <a:cxn ang="0">
                  <a:pos x="432" y="211"/>
                </a:cxn>
                <a:cxn ang="0">
                  <a:pos x="457" y="204"/>
                </a:cxn>
                <a:cxn ang="0">
                  <a:pos x="513" y="193"/>
                </a:cxn>
                <a:cxn ang="0">
                  <a:pos x="538" y="202"/>
                </a:cxn>
                <a:cxn ang="0">
                  <a:pos x="532" y="179"/>
                </a:cxn>
                <a:cxn ang="0">
                  <a:pos x="573" y="166"/>
                </a:cxn>
                <a:cxn ang="0">
                  <a:pos x="619" y="128"/>
                </a:cxn>
                <a:cxn ang="0">
                  <a:pos x="562" y="141"/>
                </a:cxn>
                <a:cxn ang="0">
                  <a:pos x="538" y="112"/>
                </a:cxn>
                <a:cxn ang="0">
                  <a:pos x="519" y="110"/>
                </a:cxn>
                <a:cxn ang="0">
                  <a:pos x="492" y="92"/>
                </a:cxn>
                <a:cxn ang="0">
                  <a:pos x="519" y="52"/>
                </a:cxn>
                <a:cxn ang="0">
                  <a:pos x="497" y="54"/>
                </a:cxn>
                <a:cxn ang="0">
                  <a:pos x="424" y="72"/>
                </a:cxn>
                <a:cxn ang="0">
                  <a:pos x="348" y="59"/>
                </a:cxn>
                <a:cxn ang="0">
                  <a:pos x="348" y="43"/>
                </a:cxn>
                <a:cxn ang="0">
                  <a:pos x="386" y="27"/>
                </a:cxn>
                <a:cxn ang="0">
                  <a:pos x="397" y="5"/>
                </a:cxn>
                <a:cxn ang="0">
                  <a:pos x="346" y="9"/>
                </a:cxn>
                <a:cxn ang="0">
                  <a:pos x="284" y="5"/>
                </a:cxn>
                <a:cxn ang="0">
                  <a:pos x="251" y="20"/>
                </a:cxn>
                <a:cxn ang="0">
                  <a:pos x="257" y="7"/>
                </a:cxn>
                <a:cxn ang="0">
                  <a:pos x="240" y="3"/>
                </a:cxn>
                <a:cxn ang="0">
                  <a:pos x="154" y="34"/>
                </a:cxn>
                <a:cxn ang="0">
                  <a:pos x="119" y="83"/>
                </a:cxn>
              </a:cxnLst>
              <a:rect l="0" t="0" r="r" b="b"/>
              <a:pathLst>
                <a:path w="619" h="527">
                  <a:moveTo>
                    <a:pt x="113" y="108"/>
                  </a:moveTo>
                  <a:lnTo>
                    <a:pt x="103" y="112"/>
                  </a:lnTo>
                  <a:lnTo>
                    <a:pt x="78" y="128"/>
                  </a:lnTo>
                  <a:lnTo>
                    <a:pt x="59" y="141"/>
                  </a:lnTo>
                  <a:lnTo>
                    <a:pt x="32" y="166"/>
                  </a:lnTo>
                  <a:lnTo>
                    <a:pt x="13" y="193"/>
                  </a:lnTo>
                  <a:lnTo>
                    <a:pt x="0" y="215"/>
                  </a:lnTo>
                  <a:lnTo>
                    <a:pt x="0" y="224"/>
                  </a:lnTo>
                  <a:lnTo>
                    <a:pt x="0" y="229"/>
                  </a:lnTo>
                  <a:lnTo>
                    <a:pt x="8" y="224"/>
                  </a:lnTo>
                  <a:lnTo>
                    <a:pt x="13" y="224"/>
                  </a:lnTo>
                  <a:lnTo>
                    <a:pt x="16" y="224"/>
                  </a:lnTo>
                  <a:lnTo>
                    <a:pt x="19" y="229"/>
                  </a:lnTo>
                  <a:lnTo>
                    <a:pt x="16" y="233"/>
                  </a:lnTo>
                  <a:lnTo>
                    <a:pt x="3" y="256"/>
                  </a:lnTo>
                  <a:lnTo>
                    <a:pt x="0" y="291"/>
                  </a:lnTo>
                  <a:lnTo>
                    <a:pt x="13" y="336"/>
                  </a:lnTo>
                  <a:lnTo>
                    <a:pt x="32" y="372"/>
                  </a:lnTo>
                  <a:lnTo>
                    <a:pt x="49" y="390"/>
                  </a:lnTo>
                  <a:lnTo>
                    <a:pt x="62" y="408"/>
                  </a:lnTo>
                  <a:lnTo>
                    <a:pt x="70" y="433"/>
                  </a:lnTo>
                  <a:lnTo>
                    <a:pt x="78" y="430"/>
                  </a:lnTo>
                  <a:lnTo>
                    <a:pt x="86" y="410"/>
                  </a:lnTo>
                  <a:lnTo>
                    <a:pt x="92" y="397"/>
                  </a:lnTo>
                  <a:lnTo>
                    <a:pt x="100" y="386"/>
                  </a:lnTo>
                  <a:lnTo>
                    <a:pt x="111" y="381"/>
                  </a:lnTo>
                  <a:lnTo>
                    <a:pt x="124" y="388"/>
                  </a:lnTo>
                  <a:lnTo>
                    <a:pt x="132" y="401"/>
                  </a:lnTo>
                  <a:lnTo>
                    <a:pt x="138" y="433"/>
                  </a:lnTo>
                  <a:lnTo>
                    <a:pt x="151" y="453"/>
                  </a:lnTo>
                  <a:lnTo>
                    <a:pt x="159" y="464"/>
                  </a:lnTo>
                  <a:lnTo>
                    <a:pt x="165" y="459"/>
                  </a:lnTo>
                  <a:lnTo>
                    <a:pt x="173" y="448"/>
                  </a:lnTo>
                  <a:lnTo>
                    <a:pt x="184" y="468"/>
                  </a:lnTo>
                  <a:lnTo>
                    <a:pt x="197" y="489"/>
                  </a:lnTo>
                  <a:lnTo>
                    <a:pt x="238" y="527"/>
                  </a:lnTo>
                  <a:lnTo>
                    <a:pt x="232" y="500"/>
                  </a:lnTo>
                  <a:lnTo>
                    <a:pt x="235" y="473"/>
                  </a:lnTo>
                  <a:lnTo>
                    <a:pt x="249" y="435"/>
                  </a:lnTo>
                  <a:lnTo>
                    <a:pt x="249" y="433"/>
                  </a:lnTo>
                  <a:lnTo>
                    <a:pt x="257" y="435"/>
                  </a:lnTo>
                  <a:lnTo>
                    <a:pt x="262" y="433"/>
                  </a:lnTo>
                  <a:lnTo>
                    <a:pt x="262" y="412"/>
                  </a:lnTo>
                  <a:lnTo>
                    <a:pt x="265" y="397"/>
                  </a:lnTo>
                  <a:lnTo>
                    <a:pt x="276" y="381"/>
                  </a:lnTo>
                  <a:lnTo>
                    <a:pt x="289" y="377"/>
                  </a:lnTo>
                  <a:lnTo>
                    <a:pt x="297" y="377"/>
                  </a:lnTo>
                  <a:lnTo>
                    <a:pt x="324" y="401"/>
                  </a:lnTo>
                  <a:lnTo>
                    <a:pt x="343" y="426"/>
                  </a:lnTo>
                  <a:lnTo>
                    <a:pt x="365" y="459"/>
                  </a:lnTo>
                  <a:lnTo>
                    <a:pt x="373" y="473"/>
                  </a:lnTo>
                  <a:lnTo>
                    <a:pt x="375" y="473"/>
                  </a:lnTo>
                  <a:lnTo>
                    <a:pt x="378" y="468"/>
                  </a:lnTo>
                  <a:lnTo>
                    <a:pt x="378" y="457"/>
                  </a:lnTo>
                  <a:lnTo>
                    <a:pt x="384" y="453"/>
                  </a:lnTo>
                  <a:lnTo>
                    <a:pt x="394" y="450"/>
                  </a:lnTo>
                  <a:lnTo>
                    <a:pt x="408" y="455"/>
                  </a:lnTo>
                  <a:lnTo>
                    <a:pt x="413" y="453"/>
                  </a:lnTo>
                  <a:lnTo>
                    <a:pt x="416" y="450"/>
                  </a:lnTo>
                  <a:lnTo>
                    <a:pt x="421" y="435"/>
                  </a:lnTo>
                  <a:lnTo>
                    <a:pt x="432" y="430"/>
                  </a:lnTo>
                  <a:lnTo>
                    <a:pt x="448" y="428"/>
                  </a:lnTo>
                  <a:lnTo>
                    <a:pt x="462" y="430"/>
                  </a:lnTo>
                  <a:lnTo>
                    <a:pt x="494" y="450"/>
                  </a:lnTo>
                  <a:lnTo>
                    <a:pt x="500" y="455"/>
                  </a:lnTo>
                  <a:lnTo>
                    <a:pt x="505" y="455"/>
                  </a:lnTo>
                  <a:lnTo>
                    <a:pt x="513" y="444"/>
                  </a:lnTo>
                  <a:lnTo>
                    <a:pt x="519" y="444"/>
                  </a:lnTo>
                  <a:lnTo>
                    <a:pt x="538" y="450"/>
                  </a:lnTo>
                  <a:lnTo>
                    <a:pt x="551" y="455"/>
                  </a:lnTo>
                  <a:lnTo>
                    <a:pt x="567" y="464"/>
                  </a:lnTo>
                  <a:lnTo>
                    <a:pt x="548" y="441"/>
                  </a:lnTo>
                  <a:lnTo>
                    <a:pt x="527" y="415"/>
                  </a:lnTo>
                  <a:lnTo>
                    <a:pt x="513" y="392"/>
                  </a:lnTo>
                  <a:lnTo>
                    <a:pt x="519" y="386"/>
                  </a:lnTo>
                  <a:lnTo>
                    <a:pt x="527" y="386"/>
                  </a:lnTo>
                  <a:lnTo>
                    <a:pt x="527" y="381"/>
                  </a:lnTo>
                  <a:lnTo>
                    <a:pt x="516" y="372"/>
                  </a:lnTo>
                  <a:lnTo>
                    <a:pt x="502" y="361"/>
                  </a:lnTo>
                  <a:lnTo>
                    <a:pt x="494" y="345"/>
                  </a:lnTo>
                  <a:lnTo>
                    <a:pt x="489" y="325"/>
                  </a:lnTo>
                  <a:lnTo>
                    <a:pt x="489" y="312"/>
                  </a:lnTo>
                  <a:lnTo>
                    <a:pt x="500" y="305"/>
                  </a:lnTo>
                  <a:lnTo>
                    <a:pt x="508" y="303"/>
                  </a:lnTo>
                  <a:lnTo>
                    <a:pt x="527" y="303"/>
                  </a:lnTo>
                  <a:lnTo>
                    <a:pt x="538" y="298"/>
                  </a:lnTo>
                  <a:lnTo>
                    <a:pt x="548" y="294"/>
                  </a:lnTo>
                  <a:lnTo>
                    <a:pt x="554" y="287"/>
                  </a:lnTo>
                  <a:lnTo>
                    <a:pt x="554" y="282"/>
                  </a:lnTo>
                  <a:lnTo>
                    <a:pt x="548" y="282"/>
                  </a:lnTo>
                  <a:lnTo>
                    <a:pt x="543" y="282"/>
                  </a:lnTo>
                  <a:lnTo>
                    <a:pt x="532" y="282"/>
                  </a:lnTo>
                  <a:lnTo>
                    <a:pt x="513" y="278"/>
                  </a:lnTo>
                  <a:lnTo>
                    <a:pt x="478" y="258"/>
                  </a:lnTo>
                  <a:lnTo>
                    <a:pt x="435" y="231"/>
                  </a:lnTo>
                  <a:lnTo>
                    <a:pt x="424" y="224"/>
                  </a:lnTo>
                  <a:lnTo>
                    <a:pt x="421" y="220"/>
                  </a:lnTo>
                  <a:lnTo>
                    <a:pt x="424" y="215"/>
                  </a:lnTo>
                  <a:lnTo>
                    <a:pt x="432" y="211"/>
                  </a:lnTo>
                  <a:lnTo>
                    <a:pt x="438" y="213"/>
                  </a:lnTo>
                  <a:lnTo>
                    <a:pt x="451" y="209"/>
                  </a:lnTo>
                  <a:lnTo>
                    <a:pt x="457" y="204"/>
                  </a:lnTo>
                  <a:lnTo>
                    <a:pt x="478" y="195"/>
                  </a:lnTo>
                  <a:lnTo>
                    <a:pt x="500" y="195"/>
                  </a:lnTo>
                  <a:lnTo>
                    <a:pt x="513" y="193"/>
                  </a:lnTo>
                  <a:lnTo>
                    <a:pt x="519" y="193"/>
                  </a:lnTo>
                  <a:lnTo>
                    <a:pt x="532" y="200"/>
                  </a:lnTo>
                  <a:lnTo>
                    <a:pt x="538" y="202"/>
                  </a:lnTo>
                  <a:lnTo>
                    <a:pt x="540" y="197"/>
                  </a:lnTo>
                  <a:lnTo>
                    <a:pt x="532" y="182"/>
                  </a:lnTo>
                  <a:lnTo>
                    <a:pt x="532" y="179"/>
                  </a:lnTo>
                  <a:lnTo>
                    <a:pt x="538" y="175"/>
                  </a:lnTo>
                  <a:lnTo>
                    <a:pt x="548" y="173"/>
                  </a:lnTo>
                  <a:lnTo>
                    <a:pt x="573" y="166"/>
                  </a:lnTo>
                  <a:lnTo>
                    <a:pt x="605" y="148"/>
                  </a:lnTo>
                  <a:lnTo>
                    <a:pt x="616" y="137"/>
                  </a:lnTo>
                  <a:lnTo>
                    <a:pt x="619" y="128"/>
                  </a:lnTo>
                  <a:lnTo>
                    <a:pt x="605" y="137"/>
                  </a:lnTo>
                  <a:lnTo>
                    <a:pt x="592" y="139"/>
                  </a:lnTo>
                  <a:lnTo>
                    <a:pt x="562" y="141"/>
                  </a:lnTo>
                  <a:lnTo>
                    <a:pt x="546" y="132"/>
                  </a:lnTo>
                  <a:lnTo>
                    <a:pt x="540" y="128"/>
                  </a:lnTo>
                  <a:lnTo>
                    <a:pt x="538" y="112"/>
                  </a:lnTo>
                  <a:lnTo>
                    <a:pt x="532" y="108"/>
                  </a:lnTo>
                  <a:lnTo>
                    <a:pt x="524" y="110"/>
                  </a:lnTo>
                  <a:lnTo>
                    <a:pt x="519" y="110"/>
                  </a:lnTo>
                  <a:lnTo>
                    <a:pt x="519" y="108"/>
                  </a:lnTo>
                  <a:lnTo>
                    <a:pt x="497" y="97"/>
                  </a:lnTo>
                  <a:lnTo>
                    <a:pt x="492" y="92"/>
                  </a:lnTo>
                  <a:lnTo>
                    <a:pt x="497" y="88"/>
                  </a:lnTo>
                  <a:lnTo>
                    <a:pt x="513" y="65"/>
                  </a:lnTo>
                  <a:lnTo>
                    <a:pt x="519" y="52"/>
                  </a:lnTo>
                  <a:lnTo>
                    <a:pt x="516" y="43"/>
                  </a:lnTo>
                  <a:lnTo>
                    <a:pt x="508" y="47"/>
                  </a:lnTo>
                  <a:lnTo>
                    <a:pt x="497" y="54"/>
                  </a:lnTo>
                  <a:lnTo>
                    <a:pt x="478" y="65"/>
                  </a:lnTo>
                  <a:lnTo>
                    <a:pt x="465" y="67"/>
                  </a:lnTo>
                  <a:lnTo>
                    <a:pt x="424" y="72"/>
                  </a:lnTo>
                  <a:lnTo>
                    <a:pt x="392" y="67"/>
                  </a:lnTo>
                  <a:lnTo>
                    <a:pt x="365" y="63"/>
                  </a:lnTo>
                  <a:lnTo>
                    <a:pt x="348" y="59"/>
                  </a:lnTo>
                  <a:lnTo>
                    <a:pt x="343" y="54"/>
                  </a:lnTo>
                  <a:lnTo>
                    <a:pt x="343" y="50"/>
                  </a:lnTo>
                  <a:lnTo>
                    <a:pt x="348" y="43"/>
                  </a:lnTo>
                  <a:lnTo>
                    <a:pt x="359" y="43"/>
                  </a:lnTo>
                  <a:lnTo>
                    <a:pt x="373" y="36"/>
                  </a:lnTo>
                  <a:lnTo>
                    <a:pt x="386" y="27"/>
                  </a:lnTo>
                  <a:lnTo>
                    <a:pt x="403" y="9"/>
                  </a:lnTo>
                  <a:lnTo>
                    <a:pt x="403" y="5"/>
                  </a:lnTo>
                  <a:lnTo>
                    <a:pt x="397" y="5"/>
                  </a:lnTo>
                  <a:lnTo>
                    <a:pt x="389" y="11"/>
                  </a:lnTo>
                  <a:lnTo>
                    <a:pt x="378" y="14"/>
                  </a:lnTo>
                  <a:lnTo>
                    <a:pt x="346" y="9"/>
                  </a:lnTo>
                  <a:lnTo>
                    <a:pt x="319" y="5"/>
                  </a:lnTo>
                  <a:lnTo>
                    <a:pt x="300" y="3"/>
                  </a:lnTo>
                  <a:lnTo>
                    <a:pt x="284" y="5"/>
                  </a:lnTo>
                  <a:lnTo>
                    <a:pt x="273" y="9"/>
                  </a:lnTo>
                  <a:lnTo>
                    <a:pt x="265" y="14"/>
                  </a:lnTo>
                  <a:lnTo>
                    <a:pt x="251" y="20"/>
                  </a:lnTo>
                  <a:lnTo>
                    <a:pt x="249" y="18"/>
                  </a:lnTo>
                  <a:lnTo>
                    <a:pt x="251" y="14"/>
                  </a:lnTo>
                  <a:lnTo>
                    <a:pt x="257" y="7"/>
                  </a:lnTo>
                  <a:lnTo>
                    <a:pt x="257" y="5"/>
                  </a:lnTo>
                  <a:lnTo>
                    <a:pt x="254" y="0"/>
                  </a:lnTo>
                  <a:lnTo>
                    <a:pt x="240" y="3"/>
                  </a:lnTo>
                  <a:lnTo>
                    <a:pt x="205" y="11"/>
                  </a:lnTo>
                  <a:lnTo>
                    <a:pt x="176" y="25"/>
                  </a:lnTo>
                  <a:lnTo>
                    <a:pt x="154" y="34"/>
                  </a:lnTo>
                  <a:lnTo>
                    <a:pt x="138" y="47"/>
                  </a:lnTo>
                  <a:lnTo>
                    <a:pt x="124" y="65"/>
                  </a:lnTo>
                  <a:lnTo>
                    <a:pt x="119" y="83"/>
                  </a:lnTo>
                  <a:lnTo>
                    <a:pt x="119" y="97"/>
                  </a:lnTo>
                  <a:lnTo>
                    <a:pt x="113" y="108"/>
                  </a:lnTo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AC3D00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3648" y="2880"/>
              <a:ext cx="413" cy="3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31"/>
                </a:cxn>
                <a:cxn ang="0">
                  <a:pos x="103" y="87"/>
                </a:cxn>
                <a:cxn ang="0">
                  <a:pos x="167" y="141"/>
                </a:cxn>
                <a:cxn ang="0">
                  <a:pos x="219" y="179"/>
                </a:cxn>
                <a:cxn ang="0">
                  <a:pos x="248" y="208"/>
                </a:cxn>
                <a:cxn ang="0">
                  <a:pos x="259" y="215"/>
                </a:cxn>
                <a:cxn ang="0">
                  <a:pos x="286" y="237"/>
                </a:cxn>
                <a:cxn ang="0">
                  <a:pos x="313" y="264"/>
                </a:cxn>
                <a:cxn ang="0">
                  <a:pos x="340" y="284"/>
                </a:cxn>
                <a:cxn ang="0">
                  <a:pos x="373" y="309"/>
                </a:cxn>
                <a:cxn ang="0">
                  <a:pos x="413" y="333"/>
                </a:cxn>
              </a:cxnLst>
              <a:rect l="0" t="0" r="r" b="b"/>
              <a:pathLst>
                <a:path w="413" h="333">
                  <a:moveTo>
                    <a:pt x="0" y="0"/>
                  </a:moveTo>
                  <a:lnTo>
                    <a:pt x="35" y="31"/>
                  </a:lnTo>
                  <a:lnTo>
                    <a:pt x="103" y="87"/>
                  </a:lnTo>
                  <a:lnTo>
                    <a:pt x="167" y="141"/>
                  </a:lnTo>
                  <a:lnTo>
                    <a:pt x="219" y="179"/>
                  </a:lnTo>
                  <a:lnTo>
                    <a:pt x="248" y="208"/>
                  </a:lnTo>
                  <a:lnTo>
                    <a:pt x="259" y="215"/>
                  </a:lnTo>
                  <a:lnTo>
                    <a:pt x="286" y="237"/>
                  </a:lnTo>
                  <a:lnTo>
                    <a:pt x="313" y="264"/>
                  </a:lnTo>
                  <a:lnTo>
                    <a:pt x="340" y="284"/>
                  </a:lnTo>
                  <a:lnTo>
                    <a:pt x="373" y="309"/>
                  </a:lnTo>
                  <a:lnTo>
                    <a:pt x="413" y="33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936" y="3120"/>
              <a:ext cx="72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3" y="7"/>
                </a:cxn>
                <a:cxn ang="0">
                  <a:pos x="59" y="11"/>
                </a:cxn>
                <a:cxn ang="0">
                  <a:pos x="72" y="11"/>
                </a:cxn>
              </a:cxnLst>
              <a:rect l="0" t="0" r="r" b="b"/>
              <a:pathLst>
                <a:path w="72" h="11">
                  <a:moveTo>
                    <a:pt x="0" y="0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43" y="7"/>
                  </a:lnTo>
                  <a:lnTo>
                    <a:pt x="59" y="11"/>
                  </a:lnTo>
                  <a:lnTo>
                    <a:pt x="72" y="1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929" y="3120"/>
              <a:ext cx="30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6"/>
                </a:cxn>
                <a:cxn ang="0">
                  <a:pos x="14" y="54"/>
                </a:cxn>
                <a:cxn ang="0">
                  <a:pos x="19" y="87"/>
                </a:cxn>
                <a:cxn ang="0">
                  <a:pos x="30" y="117"/>
                </a:cxn>
              </a:cxnLst>
              <a:rect l="0" t="0" r="r" b="b"/>
              <a:pathLst>
                <a:path w="30" h="117">
                  <a:moveTo>
                    <a:pt x="0" y="0"/>
                  </a:moveTo>
                  <a:lnTo>
                    <a:pt x="6" y="16"/>
                  </a:lnTo>
                  <a:lnTo>
                    <a:pt x="14" y="54"/>
                  </a:lnTo>
                  <a:lnTo>
                    <a:pt x="19" y="87"/>
                  </a:lnTo>
                  <a:lnTo>
                    <a:pt x="30" y="11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840" y="3038"/>
              <a:ext cx="38" cy="92"/>
            </a:xfrm>
            <a:custGeom>
              <a:avLst/>
              <a:gdLst/>
              <a:ahLst/>
              <a:cxnLst>
                <a:cxn ang="0">
                  <a:pos x="38" y="92"/>
                </a:cxn>
                <a:cxn ang="0">
                  <a:pos x="21" y="63"/>
                </a:cxn>
                <a:cxn ang="0">
                  <a:pos x="11" y="42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8" h="92">
                  <a:moveTo>
                    <a:pt x="38" y="92"/>
                  </a:moveTo>
                  <a:lnTo>
                    <a:pt x="21" y="63"/>
                  </a:lnTo>
                  <a:lnTo>
                    <a:pt x="11" y="42"/>
                  </a:lnTo>
                  <a:lnTo>
                    <a:pt x="0" y="2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744" y="2976"/>
              <a:ext cx="71" cy="1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22"/>
                </a:cxn>
                <a:cxn ang="0">
                  <a:pos x="28" y="60"/>
                </a:cxn>
                <a:cxn ang="0">
                  <a:pos x="44" y="94"/>
                </a:cxn>
                <a:cxn ang="0">
                  <a:pos x="60" y="123"/>
                </a:cxn>
                <a:cxn ang="0">
                  <a:pos x="71" y="143"/>
                </a:cxn>
              </a:cxnLst>
              <a:rect l="0" t="0" r="r" b="b"/>
              <a:pathLst>
                <a:path w="71" h="143">
                  <a:moveTo>
                    <a:pt x="0" y="0"/>
                  </a:moveTo>
                  <a:lnTo>
                    <a:pt x="17" y="22"/>
                  </a:lnTo>
                  <a:lnTo>
                    <a:pt x="28" y="60"/>
                  </a:lnTo>
                  <a:lnTo>
                    <a:pt x="44" y="94"/>
                  </a:lnTo>
                  <a:lnTo>
                    <a:pt x="60" y="123"/>
                  </a:lnTo>
                  <a:lnTo>
                    <a:pt x="71" y="14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3840" y="3024"/>
              <a:ext cx="205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14"/>
                </a:cxn>
                <a:cxn ang="0">
                  <a:pos x="100" y="29"/>
                </a:cxn>
                <a:cxn ang="0">
                  <a:pos x="140" y="34"/>
                </a:cxn>
                <a:cxn ang="0">
                  <a:pos x="186" y="36"/>
                </a:cxn>
                <a:cxn ang="0">
                  <a:pos x="205" y="36"/>
                </a:cxn>
              </a:cxnLst>
              <a:rect l="0" t="0" r="r" b="b"/>
              <a:pathLst>
                <a:path w="205" h="36">
                  <a:moveTo>
                    <a:pt x="0" y="0"/>
                  </a:moveTo>
                  <a:lnTo>
                    <a:pt x="40" y="14"/>
                  </a:lnTo>
                  <a:lnTo>
                    <a:pt x="100" y="29"/>
                  </a:lnTo>
                  <a:lnTo>
                    <a:pt x="140" y="34"/>
                  </a:lnTo>
                  <a:lnTo>
                    <a:pt x="186" y="36"/>
                  </a:lnTo>
                  <a:lnTo>
                    <a:pt x="205" y="36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744" y="2976"/>
              <a:ext cx="198" cy="53"/>
            </a:xfrm>
            <a:custGeom>
              <a:avLst/>
              <a:gdLst/>
              <a:ahLst/>
              <a:cxnLst>
                <a:cxn ang="0">
                  <a:pos x="198" y="53"/>
                </a:cxn>
                <a:cxn ang="0">
                  <a:pos x="141" y="44"/>
                </a:cxn>
                <a:cxn ang="0">
                  <a:pos x="92" y="31"/>
                </a:cxn>
                <a:cxn ang="0">
                  <a:pos x="35" y="11"/>
                </a:cxn>
                <a:cxn ang="0">
                  <a:pos x="0" y="0"/>
                </a:cxn>
              </a:cxnLst>
              <a:rect l="0" t="0" r="r" b="b"/>
              <a:pathLst>
                <a:path w="198" h="53">
                  <a:moveTo>
                    <a:pt x="198" y="53"/>
                  </a:moveTo>
                  <a:lnTo>
                    <a:pt x="141" y="44"/>
                  </a:lnTo>
                  <a:lnTo>
                    <a:pt x="92" y="31"/>
                  </a:lnTo>
                  <a:lnTo>
                    <a:pt x="35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840" y="2976"/>
              <a:ext cx="27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4" y="7"/>
                </a:cxn>
                <a:cxn ang="0">
                  <a:pos x="27" y="0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14" y="7"/>
                  </a:lnTo>
                  <a:lnTo>
                    <a:pt x="27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675" y="2880"/>
              <a:ext cx="47" cy="378"/>
            </a:xfrm>
            <a:custGeom>
              <a:avLst/>
              <a:gdLst/>
              <a:ahLst/>
              <a:cxnLst>
                <a:cxn ang="0">
                  <a:pos x="87" y="378"/>
                </a:cxn>
                <a:cxn ang="0">
                  <a:pos x="70" y="304"/>
                </a:cxn>
                <a:cxn ang="0">
                  <a:pos x="57" y="237"/>
                </a:cxn>
                <a:cxn ang="0">
                  <a:pos x="35" y="172"/>
                </a:cxn>
                <a:cxn ang="0">
                  <a:pos x="22" y="118"/>
                </a:cxn>
                <a:cxn ang="0">
                  <a:pos x="11" y="78"/>
                </a:cxn>
                <a:cxn ang="0">
                  <a:pos x="0" y="36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87" h="378">
                  <a:moveTo>
                    <a:pt x="87" y="378"/>
                  </a:moveTo>
                  <a:lnTo>
                    <a:pt x="70" y="304"/>
                  </a:lnTo>
                  <a:lnTo>
                    <a:pt x="57" y="237"/>
                  </a:lnTo>
                  <a:lnTo>
                    <a:pt x="35" y="172"/>
                  </a:lnTo>
                  <a:lnTo>
                    <a:pt x="22" y="118"/>
                  </a:lnTo>
                  <a:lnTo>
                    <a:pt x="11" y="78"/>
                  </a:lnTo>
                  <a:lnTo>
                    <a:pt x="0" y="36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3675" y="2976"/>
              <a:ext cx="119" cy="163"/>
            </a:xfrm>
            <a:custGeom>
              <a:avLst/>
              <a:gdLst/>
              <a:ahLst/>
              <a:cxnLst>
                <a:cxn ang="0">
                  <a:pos x="119" y="163"/>
                </a:cxn>
                <a:cxn ang="0">
                  <a:pos x="89" y="127"/>
                </a:cxn>
                <a:cxn ang="0">
                  <a:pos x="54" y="85"/>
                </a:cxn>
                <a:cxn ang="0">
                  <a:pos x="27" y="40"/>
                </a:cxn>
                <a:cxn ang="0">
                  <a:pos x="5" y="9"/>
                </a:cxn>
                <a:cxn ang="0">
                  <a:pos x="0" y="0"/>
                </a:cxn>
              </a:cxnLst>
              <a:rect l="0" t="0" r="r" b="b"/>
              <a:pathLst>
                <a:path w="119" h="163">
                  <a:moveTo>
                    <a:pt x="119" y="163"/>
                  </a:moveTo>
                  <a:lnTo>
                    <a:pt x="89" y="127"/>
                  </a:lnTo>
                  <a:lnTo>
                    <a:pt x="54" y="85"/>
                  </a:lnTo>
                  <a:lnTo>
                    <a:pt x="27" y="40"/>
                  </a:lnTo>
                  <a:lnTo>
                    <a:pt x="5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648" y="2976"/>
              <a:ext cx="21" cy="83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5" y="56"/>
                </a:cxn>
                <a:cxn ang="0">
                  <a:pos x="13" y="32"/>
                </a:cxn>
                <a:cxn ang="0">
                  <a:pos x="21" y="14"/>
                </a:cxn>
                <a:cxn ang="0">
                  <a:pos x="21" y="5"/>
                </a:cxn>
                <a:cxn ang="0">
                  <a:pos x="21" y="0"/>
                </a:cxn>
              </a:cxnLst>
              <a:rect l="0" t="0" r="r" b="b"/>
              <a:pathLst>
                <a:path w="21" h="83">
                  <a:moveTo>
                    <a:pt x="0" y="83"/>
                  </a:moveTo>
                  <a:lnTo>
                    <a:pt x="5" y="56"/>
                  </a:lnTo>
                  <a:lnTo>
                    <a:pt x="13" y="32"/>
                  </a:lnTo>
                  <a:lnTo>
                    <a:pt x="21" y="14"/>
                  </a:lnTo>
                  <a:lnTo>
                    <a:pt x="21" y="5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3696" y="3120"/>
              <a:ext cx="71" cy="106"/>
            </a:xfrm>
            <a:custGeom>
              <a:avLst/>
              <a:gdLst/>
              <a:ahLst/>
              <a:cxnLst>
                <a:cxn ang="0">
                  <a:pos x="71" y="106"/>
                </a:cxn>
                <a:cxn ang="0">
                  <a:pos x="49" y="81"/>
                </a:cxn>
                <a:cxn ang="0">
                  <a:pos x="27" y="41"/>
                </a:cxn>
                <a:cxn ang="0">
                  <a:pos x="16" y="20"/>
                </a:cxn>
                <a:cxn ang="0">
                  <a:pos x="8" y="12"/>
                </a:cxn>
                <a:cxn ang="0">
                  <a:pos x="0" y="0"/>
                </a:cxn>
              </a:cxnLst>
              <a:rect l="0" t="0" r="r" b="b"/>
              <a:pathLst>
                <a:path w="71" h="106">
                  <a:moveTo>
                    <a:pt x="71" y="106"/>
                  </a:moveTo>
                  <a:lnTo>
                    <a:pt x="49" y="81"/>
                  </a:lnTo>
                  <a:lnTo>
                    <a:pt x="27" y="41"/>
                  </a:lnTo>
                  <a:lnTo>
                    <a:pt x="16" y="20"/>
                  </a:lnTo>
                  <a:lnTo>
                    <a:pt x="8" y="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648" y="3072"/>
              <a:ext cx="30" cy="8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5" y="11"/>
                </a:cxn>
                <a:cxn ang="0">
                  <a:pos x="8" y="33"/>
                </a:cxn>
                <a:cxn ang="0">
                  <a:pos x="0" y="54"/>
                </a:cxn>
                <a:cxn ang="0">
                  <a:pos x="0" y="74"/>
                </a:cxn>
                <a:cxn ang="0">
                  <a:pos x="0" y="83"/>
                </a:cxn>
              </a:cxnLst>
              <a:rect l="0" t="0" r="r" b="b"/>
              <a:pathLst>
                <a:path w="30" h="83">
                  <a:moveTo>
                    <a:pt x="30" y="0"/>
                  </a:moveTo>
                  <a:lnTo>
                    <a:pt x="25" y="11"/>
                  </a:lnTo>
                  <a:lnTo>
                    <a:pt x="8" y="33"/>
                  </a:lnTo>
                  <a:lnTo>
                    <a:pt x="0" y="54"/>
                  </a:lnTo>
                  <a:lnTo>
                    <a:pt x="0" y="74"/>
                  </a:lnTo>
                  <a:lnTo>
                    <a:pt x="0" y="8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600" y="2894"/>
              <a:ext cx="79" cy="253"/>
            </a:xfrm>
            <a:custGeom>
              <a:avLst/>
              <a:gdLst/>
              <a:ahLst/>
              <a:cxnLst>
                <a:cxn ang="0">
                  <a:pos x="14" y="253"/>
                </a:cxn>
                <a:cxn ang="0">
                  <a:pos x="3" y="199"/>
                </a:cxn>
                <a:cxn ang="0">
                  <a:pos x="0" y="177"/>
                </a:cxn>
                <a:cxn ang="0">
                  <a:pos x="0" y="148"/>
                </a:cxn>
                <a:cxn ang="0">
                  <a:pos x="3" y="121"/>
                </a:cxn>
                <a:cxn ang="0">
                  <a:pos x="11" y="98"/>
                </a:cxn>
                <a:cxn ang="0">
                  <a:pos x="22" y="83"/>
                </a:cxn>
                <a:cxn ang="0">
                  <a:pos x="38" y="67"/>
                </a:cxn>
                <a:cxn ang="0">
                  <a:pos x="54" y="47"/>
                </a:cxn>
                <a:cxn ang="0">
                  <a:pos x="70" y="18"/>
                </a:cxn>
                <a:cxn ang="0">
                  <a:pos x="79" y="0"/>
                </a:cxn>
              </a:cxnLst>
              <a:rect l="0" t="0" r="r" b="b"/>
              <a:pathLst>
                <a:path w="79" h="253">
                  <a:moveTo>
                    <a:pt x="14" y="253"/>
                  </a:moveTo>
                  <a:lnTo>
                    <a:pt x="3" y="199"/>
                  </a:lnTo>
                  <a:lnTo>
                    <a:pt x="0" y="177"/>
                  </a:lnTo>
                  <a:lnTo>
                    <a:pt x="0" y="148"/>
                  </a:lnTo>
                  <a:lnTo>
                    <a:pt x="3" y="121"/>
                  </a:lnTo>
                  <a:lnTo>
                    <a:pt x="11" y="98"/>
                  </a:lnTo>
                  <a:lnTo>
                    <a:pt x="22" y="83"/>
                  </a:lnTo>
                  <a:lnTo>
                    <a:pt x="38" y="67"/>
                  </a:lnTo>
                  <a:lnTo>
                    <a:pt x="54" y="47"/>
                  </a:lnTo>
                  <a:lnTo>
                    <a:pt x="70" y="18"/>
                  </a:lnTo>
                  <a:lnTo>
                    <a:pt x="79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600" y="2976"/>
              <a:ext cx="46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4" y="14"/>
                </a:cxn>
                <a:cxn ang="0">
                  <a:pos x="40" y="5"/>
                </a:cxn>
                <a:cxn ang="0">
                  <a:pos x="46" y="0"/>
                </a:cxn>
              </a:cxnLst>
              <a:rect l="0" t="0" r="r" b="b"/>
              <a:pathLst>
                <a:path w="46" h="23">
                  <a:moveTo>
                    <a:pt x="0" y="23"/>
                  </a:moveTo>
                  <a:lnTo>
                    <a:pt x="24" y="14"/>
                  </a:lnTo>
                  <a:lnTo>
                    <a:pt x="40" y="5"/>
                  </a:lnTo>
                  <a:lnTo>
                    <a:pt x="46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3696" y="2784"/>
              <a:ext cx="248" cy="99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10" y="92"/>
                </a:cxn>
                <a:cxn ang="0">
                  <a:pos x="27" y="79"/>
                </a:cxn>
                <a:cxn ang="0">
                  <a:pos x="54" y="65"/>
                </a:cxn>
                <a:cxn ang="0">
                  <a:pos x="78" y="52"/>
                </a:cxn>
                <a:cxn ang="0">
                  <a:pos x="127" y="32"/>
                </a:cxn>
                <a:cxn ang="0">
                  <a:pos x="156" y="23"/>
                </a:cxn>
                <a:cxn ang="0">
                  <a:pos x="194" y="14"/>
                </a:cxn>
                <a:cxn ang="0">
                  <a:pos x="224" y="9"/>
                </a:cxn>
                <a:cxn ang="0">
                  <a:pos x="240" y="5"/>
                </a:cxn>
                <a:cxn ang="0">
                  <a:pos x="248" y="0"/>
                </a:cxn>
              </a:cxnLst>
              <a:rect l="0" t="0" r="r" b="b"/>
              <a:pathLst>
                <a:path w="248" h="99">
                  <a:moveTo>
                    <a:pt x="0" y="99"/>
                  </a:moveTo>
                  <a:lnTo>
                    <a:pt x="10" y="92"/>
                  </a:lnTo>
                  <a:lnTo>
                    <a:pt x="27" y="79"/>
                  </a:lnTo>
                  <a:lnTo>
                    <a:pt x="54" y="65"/>
                  </a:lnTo>
                  <a:lnTo>
                    <a:pt x="78" y="52"/>
                  </a:lnTo>
                  <a:lnTo>
                    <a:pt x="127" y="32"/>
                  </a:lnTo>
                  <a:lnTo>
                    <a:pt x="156" y="23"/>
                  </a:lnTo>
                  <a:lnTo>
                    <a:pt x="194" y="14"/>
                  </a:lnTo>
                  <a:lnTo>
                    <a:pt x="224" y="9"/>
                  </a:lnTo>
                  <a:lnTo>
                    <a:pt x="240" y="5"/>
                  </a:lnTo>
                  <a:lnTo>
                    <a:pt x="248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3744" y="2784"/>
              <a:ext cx="62" cy="77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46" y="5"/>
                </a:cxn>
                <a:cxn ang="0">
                  <a:pos x="35" y="14"/>
                </a:cxn>
                <a:cxn ang="0">
                  <a:pos x="22" y="32"/>
                </a:cxn>
                <a:cxn ang="0">
                  <a:pos x="11" y="52"/>
                </a:cxn>
                <a:cxn ang="0">
                  <a:pos x="6" y="63"/>
                </a:cxn>
                <a:cxn ang="0">
                  <a:pos x="0" y="77"/>
                </a:cxn>
              </a:cxnLst>
              <a:rect l="0" t="0" r="r" b="b"/>
              <a:pathLst>
                <a:path w="62" h="77">
                  <a:moveTo>
                    <a:pt x="62" y="0"/>
                  </a:moveTo>
                  <a:lnTo>
                    <a:pt x="46" y="5"/>
                  </a:lnTo>
                  <a:lnTo>
                    <a:pt x="35" y="14"/>
                  </a:lnTo>
                  <a:lnTo>
                    <a:pt x="22" y="32"/>
                  </a:lnTo>
                  <a:lnTo>
                    <a:pt x="11" y="52"/>
                  </a:lnTo>
                  <a:lnTo>
                    <a:pt x="6" y="63"/>
                  </a:lnTo>
                  <a:lnTo>
                    <a:pt x="0" y="7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3676" y="2897"/>
              <a:ext cx="446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"/>
                </a:cxn>
                <a:cxn ang="0">
                  <a:pos x="90" y="2"/>
                </a:cxn>
                <a:cxn ang="0">
                  <a:pos x="146" y="7"/>
                </a:cxn>
                <a:cxn ang="0">
                  <a:pos x="184" y="16"/>
                </a:cxn>
                <a:cxn ang="0">
                  <a:pos x="206" y="20"/>
                </a:cxn>
                <a:cxn ang="0">
                  <a:pos x="252" y="25"/>
                </a:cxn>
                <a:cxn ang="0">
                  <a:pos x="306" y="32"/>
                </a:cxn>
                <a:cxn ang="0">
                  <a:pos x="335" y="38"/>
                </a:cxn>
                <a:cxn ang="0">
                  <a:pos x="357" y="38"/>
                </a:cxn>
                <a:cxn ang="0">
                  <a:pos x="400" y="34"/>
                </a:cxn>
                <a:cxn ang="0">
                  <a:pos x="427" y="34"/>
                </a:cxn>
                <a:cxn ang="0">
                  <a:pos x="446" y="29"/>
                </a:cxn>
              </a:cxnLst>
              <a:rect l="0" t="0" r="r" b="b"/>
              <a:pathLst>
                <a:path w="446" h="38">
                  <a:moveTo>
                    <a:pt x="0" y="0"/>
                  </a:moveTo>
                  <a:lnTo>
                    <a:pt x="22" y="2"/>
                  </a:lnTo>
                  <a:lnTo>
                    <a:pt x="90" y="2"/>
                  </a:lnTo>
                  <a:lnTo>
                    <a:pt x="146" y="7"/>
                  </a:lnTo>
                  <a:lnTo>
                    <a:pt x="184" y="16"/>
                  </a:lnTo>
                  <a:lnTo>
                    <a:pt x="206" y="20"/>
                  </a:lnTo>
                  <a:lnTo>
                    <a:pt x="252" y="25"/>
                  </a:lnTo>
                  <a:lnTo>
                    <a:pt x="306" y="32"/>
                  </a:lnTo>
                  <a:lnTo>
                    <a:pt x="335" y="38"/>
                  </a:lnTo>
                  <a:lnTo>
                    <a:pt x="357" y="38"/>
                  </a:lnTo>
                  <a:lnTo>
                    <a:pt x="400" y="34"/>
                  </a:lnTo>
                  <a:lnTo>
                    <a:pt x="427" y="34"/>
                  </a:lnTo>
                  <a:lnTo>
                    <a:pt x="446" y="29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3888" y="2928"/>
              <a:ext cx="70" cy="36"/>
            </a:xfrm>
            <a:custGeom>
              <a:avLst/>
              <a:gdLst/>
              <a:ahLst/>
              <a:cxnLst>
                <a:cxn ang="0">
                  <a:pos x="70" y="36"/>
                </a:cxn>
                <a:cxn ang="0">
                  <a:pos x="45" y="18"/>
                </a:cxn>
                <a:cxn ang="0">
                  <a:pos x="21" y="9"/>
                </a:cxn>
                <a:cxn ang="0">
                  <a:pos x="0" y="0"/>
                </a:cxn>
              </a:cxnLst>
              <a:rect l="0" t="0" r="r" b="b"/>
              <a:pathLst>
                <a:path w="70" h="36">
                  <a:moveTo>
                    <a:pt x="70" y="36"/>
                  </a:moveTo>
                  <a:lnTo>
                    <a:pt x="45" y="18"/>
                  </a:lnTo>
                  <a:lnTo>
                    <a:pt x="21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950" y="2832"/>
              <a:ext cx="111" cy="81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98" y="14"/>
                </a:cxn>
                <a:cxn ang="0">
                  <a:pos x="60" y="32"/>
                </a:cxn>
                <a:cxn ang="0">
                  <a:pos x="30" y="50"/>
                </a:cxn>
                <a:cxn ang="0">
                  <a:pos x="14" y="65"/>
                </a:cxn>
                <a:cxn ang="0">
                  <a:pos x="8" y="72"/>
                </a:cxn>
                <a:cxn ang="0">
                  <a:pos x="0" y="81"/>
                </a:cxn>
              </a:cxnLst>
              <a:rect l="0" t="0" r="r" b="b"/>
              <a:pathLst>
                <a:path w="111" h="81">
                  <a:moveTo>
                    <a:pt x="111" y="0"/>
                  </a:moveTo>
                  <a:lnTo>
                    <a:pt x="98" y="14"/>
                  </a:lnTo>
                  <a:lnTo>
                    <a:pt x="60" y="32"/>
                  </a:lnTo>
                  <a:lnTo>
                    <a:pt x="30" y="50"/>
                  </a:lnTo>
                  <a:lnTo>
                    <a:pt x="14" y="65"/>
                  </a:lnTo>
                  <a:lnTo>
                    <a:pt x="8" y="72"/>
                  </a:lnTo>
                  <a:lnTo>
                    <a:pt x="0" y="8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779" y="2914"/>
              <a:ext cx="109" cy="62"/>
            </a:xfrm>
            <a:custGeom>
              <a:avLst/>
              <a:gdLst/>
              <a:ahLst/>
              <a:cxnLst>
                <a:cxn ang="0">
                  <a:pos x="76" y="69"/>
                </a:cxn>
                <a:cxn ang="0">
                  <a:pos x="59" y="47"/>
                </a:cxn>
                <a:cxn ang="0">
                  <a:pos x="40" y="27"/>
                </a:cxn>
                <a:cxn ang="0">
                  <a:pos x="24" y="15"/>
                </a:cxn>
                <a:cxn ang="0">
                  <a:pos x="11" y="4"/>
                </a:cxn>
                <a:cxn ang="0">
                  <a:pos x="0" y="0"/>
                </a:cxn>
              </a:cxnLst>
              <a:rect l="0" t="0" r="r" b="b"/>
              <a:pathLst>
                <a:path w="76" h="69">
                  <a:moveTo>
                    <a:pt x="76" y="69"/>
                  </a:moveTo>
                  <a:lnTo>
                    <a:pt x="59" y="47"/>
                  </a:lnTo>
                  <a:lnTo>
                    <a:pt x="40" y="27"/>
                  </a:lnTo>
                  <a:lnTo>
                    <a:pt x="24" y="15"/>
                  </a:lnTo>
                  <a:lnTo>
                    <a:pt x="11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060" name="Picture 36" descr="ED00184_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172200"/>
            <a:ext cx="1219200" cy="5334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2700338"/>
          </a:xfrm>
          <a:prstGeom prst="rect">
            <a:avLst/>
          </a:prstGeom>
        </p:spPr>
        <p:txBody>
          <a:bodyPr/>
          <a:lstStyle/>
          <a:p>
            <a:r>
              <a:rPr lang="en-US" sz="9600" b="1" dirty="0" smtClean="0">
                <a:latin typeface="Andalus" pitchFamily="18" charset="-78"/>
                <a:cs typeface="Andalus" pitchFamily="18" charset="-78"/>
              </a:rPr>
              <a:t>Prepositions</a:t>
            </a:r>
            <a:endParaRPr lang="ru-RU" sz="9600" b="1" dirty="0">
              <a:cs typeface="Andalus" pitchFamily="18" charset="-78"/>
            </a:endParaRPr>
          </a:p>
        </p:txBody>
      </p:sp>
      <p:sp>
        <p:nvSpPr>
          <p:cNvPr id="5122" name="AutoShape 2" descr="Выпуск &quot;Английский язык. Курс молодого бойца. - Использование предлога in&quot; рассылки &quot;Английский язык. Курс молодого бойца&quot; от 2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все правила употребления английских предлог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все правила употребления английских предлого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2" name="Picture 12" descr="все правила употребления английских предлог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42910" y="1143000"/>
            <a:ext cx="7158065" cy="4286250"/>
          </a:xfrm>
          <a:prstGeom prst="rect">
            <a:avLst/>
          </a:prstGeom>
        </p:spPr>
        <p:txBody>
          <a:bodyPr/>
          <a:lstStyle/>
          <a:p>
            <a:r>
              <a:rPr lang="ru-RU" sz="4000" b="1" dirty="0" err="1" smtClean="0">
                <a:solidFill>
                  <a:srgbClr val="137371"/>
                </a:solidFill>
              </a:rPr>
              <a:t>about</a:t>
            </a:r>
            <a:r>
              <a:rPr lang="ru-RU" sz="4000" dirty="0" smtClean="0">
                <a:solidFill>
                  <a:srgbClr val="137371"/>
                </a:solidFill>
              </a:rPr>
              <a:t/>
            </a:r>
            <a:br>
              <a:rPr lang="ru-RU" sz="4000" dirty="0" smtClean="0">
                <a:solidFill>
                  <a:srgbClr val="137371"/>
                </a:solidFill>
              </a:rPr>
            </a:br>
            <a:endParaRPr lang="ru-RU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около</a:t>
            </a:r>
          </a:p>
          <a:p>
            <a:r>
              <a:rPr lang="en-US" sz="2000" b="1" dirty="0" smtClean="0">
                <a:solidFill>
                  <a:srgbClr val="137371"/>
                </a:solidFill>
              </a:rPr>
              <a:t>Walter returns home at </a:t>
            </a:r>
            <a:r>
              <a:rPr lang="en-US" sz="2000" b="1" u="sng" dirty="0" smtClean="0">
                <a:solidFill>
                  <a:srgbClr val="137371"/>
                </a:solidFill>
              </a:rPr>
              <a:t>about </a:t>
            </a:r>
            <a:r>
              <a:rPr lang="en-US" sz="2000" b="1" dirty="0" smtClean="0">
                <a:solidFill>
                  <a:srgbClr val="137371"/>
                </a:solidFill>
              </a:rPr>
              <a:t>seven o'clock in the evening.</a:t>
            </a:r>
            <a:endParaRPr lang="ru-RU" sz="2000" b="1" dirty="0" smtClean="0">
              <a:solidFill>
                <a:srgbClr val="137371"/>
              </a:solidFill>
            </a:endParaRPr>
          </a:p>
          <a:p>
            <a:pPr>
              <a:buNone/>
            </a:pPr>
            <a:endParaRPr lang="en-US" sz="2000" b="1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предложный падеж в русском языке (о ком?, о чем?)</a:t>
            </a:r>
          </a:p>
          <a:p>
            <a:r>
              <a:rPr lang="ru-RU" sz="2000" b="1" dirty="0" smtClean="0">
                <a:solidFill>
                  <a:srgbClr val="137371"/>
                </a:solidFill>
              </a:rPr>
              <a:t>о</a:t>
            </a:r>
          </a:p>
          <a:p>
            <a:r>
              <a:rPr lang="en-US" sz="2000" b="1" dirty="0" smtClean="0">
                <a:solidFill>
                  <a:srgbClr val="137371"/>
                </a:solidFill>
              </a:rPr>
              <a:t>We are talking </a:t>
            </a:r>
            <a:r>
              <a:rPr lang="en-US" sz="2000" b="1" u="sng" dirty="0" smtClean="0">
                <a:solidFill>
                  <a:srgbClr val="137371"/>
                </a:solidFill>
              </a:rPr>
              <a:t>about</a:t>
            </a:r>
            <a:r>
              <a:rPr lang="en-US" sz="2000" b="1" dirty="0" smtClean="0">
                <a:solidFill>
                  <a:srgbClr val="137371"/>
                </a:solidFill>
              </a:rPr>
              <a:t> a new movie.</a:t>
            </a:r>
            <a:endParaRPr lang="ru-RU" sz="2000" b="1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Мы беседуем о новом фильме.</a:t>
            </a:r>
            <a:endParaRPr lang="ru-RU" sz="2000" b="1" dirty="0">
              <a:solidFill>
                <a:srgbClr val="137371"/>
              </a:solidFill>
            </a:endParaRPr>
          </a:p>
        </p:txBody>
      </p:sp>
      <p:pic>
        <p:nvPicPr>
          <p:cNvPr id="16386" name="Picture 2" descr="E:\Download\i-3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286256"/>
            <a:ext cx="3000396" cy="20002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857232"/>
            <a:ext cx="7872442" cy="742968"/>
          </a:xfrm>
          <a:prstGeom prst="rect">
            <a:avLst/>
          </a:prstGeom>
        </p:spPr>
        <p:txBody>
          <a:bodyPr/>
          <a:lstStyle/>
          <a:p>
            <a:r>
              <a:rPr lang="ru-RU" sz="4000" b="1" dirty="0" err="1" smtClean="0">
                <a:solidFill>
                  <a:srgbClr val="137371"/>
                </a:solidFill>
              </a:rPr>
              <a:t>for</a:t>
            </a:r>
            <a:r>
              <a:rPr lang="ru-RU" dirty="0" smtClean="0">
                <a:solidFill>
                  <a:srgbClr val="137371"/>
                </a:solidFill>
              </a:rPr>
              <a:t/>
            </a:r>
            <a:br>
              <a:rPr lang="ru-RU" dirty="0" smtClean="0">
                <a:solidFill>
                  <a:srgbClr val="137371"/>
                </a:solidFill>
              </a:rPr>
            </a:br>
            <a:endParaRPr lang="ru-RU" sz="1800" dirty="0" smtClean="0">
              <a:solidFill>
                <a:srgbClr val="137371"/>
              </a:solidFill>
            </a:endParaRPr>
          </a:p>
          <a:p>
            <a:r>
              <a:rPr lang="ru-RU" sz="1800" b="1" dirty="0" smtClean="0">
                <a:solidFill>
                  <a:srgbClr val="137371"/>
                </a:solidFill>
              </a:rPr>
              <a:t>в течение</a:t>
            </a:r>
          </a:p>
          <a:p>
            <a:r>
              <a:rPr lang="en-US" sz="1800" b="1" dirty="0" smtClean="0">
                <a:solidFill>
                  <a:srgbClr val="137371"/>
                </a:solidFill>
              </a:rPr>
              <a:t>Nicole </a:t>
            </a:r>
            <a:r>
              <a:rPr lang="ru-RU" sz="1800" b="1" dirty="0" smtClean="0">
                <a:solidFill>
                  <a:srgbClr val="137371"/>
                </a:solidFill>
              </a:rPr>
              <a:t> </a:t>
            </a:r>
            <a:r>
              <a:rPr lang="en-US" sz="1800" b="1" dirty="0" smtClean="0">
                <a:solidFill>
                  <a:srgbClr val="137371"/>
                </a:solidFill>
              </a:rPr>
              <a:t>has been learning Spanish </a:t>
            </a:r>
            <a:r>
              <a:rPr lang="en-US" sz="1800" b="1" u="sng" dirty="0" smtClean="0">
                <a:solidFill>
                  <a:srgbClr val="137371"/>
                </a:solidFill>
              </a:rPr>
              <a:t>for</a:t>
            </a:r>
            <a:r>
              <a:rPr lang="en-US" sz="1800" b="1" dirty="0" smtClean="0">
                <a:solidFill>
                  <a:srgbClr val="137371"/>
                </a:solidFill>
              </a:rPr>
              <a:t> two years.</a:t>
            </a:r>
            <a:endParaRPr lang="ru-RU" sz="1800" b="1" dirty="0" smtClean="0">
              <a:solidFill>
                <a:srgbClr val="137371"/>
              </a:solidFill>
            </a:endParaRPr>
          </a:p>
          <a:p>
            <a:r>
              <a:rPr lang="ru-RU" sz="1800" b="1" dirty="0" smtClean="0">
                <a:solidFill>
                  <a:srgbClr val="137371"/>
                </a:solidFill>
              </a:rPr>
              <a:t>Николь учит испанский язык </a:t>
            </a:r>
            <a:r>
              <a:rPr lang="ru-RU" sz="1800" b="1" u="sng" dirty="0" smtClean="0">
                <a:solidFill>
                  <a:srgbClr val="137371"/>
                </a:solidFill>
              </a:rPr>
              <a:t>в течение</a:t>
            </a:r>
            <a:r>
              <a:rPr lang="ru-RU" sz="1800" b="1" dirty="0" smtClean="0">
                <a:solidFill>
                  <a:srgbClr val="137371"/>
                </a:solidFill>
              </a:rPr>
              <a:t> </a:t>
            </a:r>
            <a:r>
              <a:rPr lang="ru-RU" sz="1800" b="1" dirty="0" smtClean="0">
                <a:solidFill>
                  <a:srgbClr val="137371"/>
                </a:solidFill>
              </a:rPr>
              <a:t>двух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137371"/>
                </a:solidFill>
              </a:rPr>
              <a:t> </a:t>
            </a:r>
            <a:r>
              <a:rPr lang="ru-RU" sz="1800" b="1" dirty="0" smtClean="0">
                <a:solidFill>
                  <a:srgbClr val="137371"/>
                </a:solidFill>
              </a:rPr>
              <a:t>     </a:t>
            </a:r>
            <a:r>
              <a:rPr lang="ru-RU" sz="1800" b="1" dirty="0" smtClean="0">
                <a:solidFill>
                  <a:srgbClr val="137371"/>
                </a:solidFill>
              </a:rPr>
              <a:t> </a:t>
            </a:r>
            <a:r>
              <a:rPr lang="ru-RU" sz="1800" b="1" dirty="0" smtClean="0">
                <a:solidFill>
                  <a:srgbClr val="137371"/>
                </a:solidFill>
              </a:rPr>
              <a:t>лет.</a:t>
            </a:r>
          </a:p>
          <a:p>
            <a:pPr>
              <a:buNone/>
            </a:pPr>
            <a:endParaRPr lang="ru-RU" sz="1800" b="1" dirty="0" smtClean="0">
              <a:solidFill>
                <a:srgbClr val="137371"/>
              </a:solidFill>
            </a:endParaRPr>
          </a:p>
          <a:p>
            <a:r>
              <a:rPr lang="ru-RU" sz="1800" b="1" dirty="0" smtClean="0">
                <a:solidFill>
                  <a:srgbClr val="137371"/>
                </a:solidFill>
              </a:rPr>
              <a:t>в; на</a:t>
            </a:r>
          </a:p>
          <a:p>
            <a:r>
              <a:rPr lang="en-US" sz="1800" b="1" dirty="0" smtClean="0">
                <a:solidFill>
                  <a:srgbClr val="137371"/>
                </a:solidFill>
              </a:rPr>
              <a:t>The train left</a:t>
            </a:r>
            <a:r>
              <a:rPr lang="ru-RU" sz="1800" b="1" dirty="0" smtClean="0">
                <a:solidFill>
                  <a:srgbClr val="137371"/>
                </a:solidFill>
              </a:rPr>
              <a:t> </a:t>
            </a:r>
            <a:r>
              <a:rPr lang="en-US" sz="1800" b="1" u="sng" dirty="0" smtClean="0">
                <a:solidFill>
                  <a:srgbClr val="137371"/>
                </a:solidFill>
              </a:rPr>
              <a:t>for</a:t>
            </a:r>
            <a:r>
              <a:rPr lang="en-US" sz="1800" b="1" dirty="0" smtClean="0">
                <a:solidFill>
                  <a:srgbClr val="137371"/>
                </a:solidFill>
              </a:rPr>
              <a:t> London one hour ago.</a:t>
            </a:r>
            <a:endParaRPr lang="ru-RU" sz="1800" b="1" dirty="0" smtClean="0">
              <a:solidFill>
                <a:srgbClr val="137371"/>
              </a:solidFill>
            </a:endParaRPr>
          </a:p>
          <a:p>
            <a:r>
              <a:rPr lang="ru-RU" sz="1800" b="1" dirty="0" smtClean="0">
                <a:solidFill>
                  <a:srgbClr val="137371"/>
                </a:solidFill>
              </a:rPr>
              <a:t>Поезд уехал </a:t>
            </a:r>
            <a:r>
              <a:rPr lang="ru-RU" sz="1800" b="1" u="sng" dirty="0" smtClean="0">
                <a:solidFill>
                  <a:srgbClr val="137371"/>
                </a:solidFill>
              </a:rPr>
              <a:t>в </a:t>
            </a:r>
            <a:r>
              <a:rPr lang="ru-RU" sz="1800" b="1" dirty="0" smtClean="0">
                <a:solidFill>
                  <a:srgbClr val="137371"/>
                </a:solidFill>
              </a:rPr>
              <a:t>Лондон час назад.</a:t>
            </a:r>
          </a:p>
          <a:p>
            <a:r>
              <a:rPr lang="en-US" sz="1800" b="1" dirty="0" smtClean="0">
                <a:solidFill>
                  <a:srgbClr val="137371"/>
                </a:solidFill>
              </a:rPr>
              <a:t>My son has gone </a:t>
            </a:r>
            <a:r>
              <a:rPr lang="en-US" sz="1800" b="1" u="sng" dirty="0" smtClean="0">
                <a:solidFill>
                  <a:srgbClr val="137371"/>
                </a:solidFill>
              </a:rPr>
              <a:t>for</a:t>
            </a:r>
            <a:r>
              <a:rPr lang="en-US" sz="1800" b="1" dirty="0" smtClean="0">
                <a:solidFill>
                  <a:srgbClr val="137371"/>
                </a:solidFill>
              </a:rPr>
              <a:t> a walk.</a:t>
            </a:r>
            <a:endParaRPr lang="ru-RU" sz="1800" b="1" dirty="0" smtClean="0">
              <a:solidFill>
                <a:srgbClr val="137371"/>
              </a:solidFill>
            </a:endParaRPr>
          </a:p>
          <a:p>
            <a:r>
              <a:rPr lang="ru-RU" sz="1800" b="1" dirty="0" smtClean="0">
                <a:solidFill>
                  <a:srgbClr val="137371"/>
                </a:solidFill>
              </a:rPr>
              <a:t>Мой сын ушёл </a:t>
            </a:r>
            <a:r>
              <a:rPr lang="ru-RU" sz="1800" b="1" u="sng" dirty="0" smtClean="0">
                <a:solidFill>
                  <a:srgbClr val="137371"/>
                </a:solidFill>
              </a:rPr>
              <a:t>на </a:t>
            </a:r>
            <a:r>
              <a:rPr lang="ru-RU" sz="1800" b="1" dirty="0" smtClean="0">
                <a:solidFill>
                  <a:srgbClr val="137371"/>
                </a:solidFill>
              </a:rPr>
              <a:t>прогулку/(</a:t>
            </a:r>
            <a:r>
              <a:rPr lang="ru-RU" sz="1800" b="1" u="sng" dirty="0" smtClean="0">
                <a:solidFill>
                  <a:srgbClr val="137371"/>
                </a:solidFill>
              </a:rPr>
              <a:t>куда?</a:t>
            </a:r>
            <a:r>
              <a:rPr lang="ru-RU" sz="1800" b="1" dirty="0" smtClean="0">
                <a:solidFill>
                  <a:srgbClr val="137371"/>
                </a:solidFill>
              </a:rPr>
              <a:t>) гулять.</a:t>
            </a:r>
          </a:p>
          <a:p>
            <a:endParaRPr lang="ru-RU" sz="1800" b="1" dirty="0" smtClean="0">
              <a:solidFill>
                <a:srgbClr val="137371"/>
              </a:solidFill>
            </a:endParaRPr>
          </a:p>
          <a:p>
            <a:r>
              <a:rPr lang="ru-RU" sz="1800" b="1" dirty="0" smtClean="0">
                <a:solidFill>
                  <a:srgbClr val="137371"/>
                </a:solidFill>
              </a:rPr>
              <a:t>дательный падеж в русском языке (кому?, чему?)</a:t>
            </a:r>
          </a:p>
          <a:p>
            <a:r>
              <a:rPr lang="ru-RU" sz="1800" b="1" dirty="0" smtClean="0">
                <a:solidFill>
                  <a:srgbClr val="137371"/>
                </a:solidFill>
              </a:rPr>
              <a:t>для</a:t>
            </a:r>
          </a:p>
          <a:p>
            <a:r>
              <a:rPr lang="en-US" sz="1800" b="1" dirty="0" smtClean="0">
                <a:solidFill>
                  <a:srgbClr val="137371"/>
                </a:solidFill>
              </a:rPr>
              <a:t>I have bought a gift </a:t>
            </a:r>
            <a:r>
              <a:rPr lang="en-US" sz="1800" b="1" u="sng" dirty="0" smtClean="0">
                <a:solidFill>
                  <a:srgbClr val="137371"/>
                </a:solidFill>
              </a:rPr>
              <a:t>for</a:t>
            </a:r>
            <a:r>
              <a:rPr lang="en-US" sz="1800" b="1" dirty="0" smtClean="0">
                <a:solidFill>
                  <a:srgbClr val="137371"/>
                </a:solidFill>
              </a:rPr>
              <a:t> my girl</a:t>
            </a:r>
            <a:r>
              <a:rPr lang="ru-RU" sz="1800" b="1" dirty="0" smtClean="0">
                <a:solidFill>
                  <a:srgbClr val="137371"/>
                </a:solidFill>
              </a:rPr>
              <a:t>-</a:t>
            </a:r>
            <a:r>
              <a:rPr lang="en-US" sz="1800" b="1" dirty="0" smtClean="0">
                <a:solidFill>
                  <a:srgbClr val="137371"/>
                </a:solidFill>
              </a:rPr>
              <a:t>friend.</a:t>
            </a:r>
            <a:endParaRPr lang="ru-RU" sz="1800" b="1" dirty="0" smtClean="0">
              <a:solidFill>
                <a:srgbClr val="137371"/>
              </a:solidFill>
            </a:endParaRPr>
          </a:p>
          <a:p>
            <a:r>
              <a:rPr lang="ru-RU" sz="1800" b="1" dirty="0" smtClean="0">
                <a:solidFill>
                  <a:srgbClr val="137371"/>
                </a:solidFill>
              </a:rPr>
              <a:t>Я купил подарок </a:t>
            </a:r>
            <a:r>
              <a:rPr lang="ru-RU" sz="1800" b="1" u="sng" dirty="0" smtClean="0">
                <a:solidFill>
                  <a:srgbClr val="137371"/>
                </a:solidFill>
              </a:rPr>
              <a:t>для</a:t>
            </a:r>
            <a:r>
              <a:rPr lang="ru-RU" sz="1800" b="1" dirty="0" smtClean="0">
                <a:solidFill>
                  <a:srgbClr val="137371"/>
                </a:solidFill>
              </a:rPr>
              <a:t> своей девушки/(</a:t>
            </a:r>
            <a:r>
              <a:rPr lang="ru-RU" sz="1800" b="1" u="sng" dirty="0" smtClean="0">
                <a:solidFill>
                  <a:srgbClr val="137371"/>
                </a:solidFill>
              </a:rPr>
              <a:t>кому?</a:t>
            </a:r>
            <a:r>
              <a:rPr lang="ru-RU" sz="1800" b="1" dirty="0" smtClean="0">
                <a:solidFill>
                  <a:srgbClr val="137371"/>
                </a:solidFill>
              </a:rPr>
              <a:t> ) своей девушке</a:t>
            </a:r>
            <a:r>
              <a:rPr lang="ru-RU" sz="1800" dirty="0" smtClean="0">
                <a:solidFill>
                  <a:srgbClr val="137371"/>
                </a:solidFill>
              </a:rPr>
              <a:t>.</a:t>
            </a:r>
          </a:p>
          <a:p>
            <a:endParaRPr lang="ru-RU" dirty="0">
              <a:solidFill>
                <a:srgbClr val="137371"/>
              </a:solidFill>
            </a:endParaRPr>
          </a:p>
        </p:txBody>
      </p:sp>
      <p:pic>
        <p:nvPicPr>
          <p:cNvPr id="15362" name="Picture 2" descr="E:\Download\i-2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4601" y="714356"/>
            <a:ext cx="2719399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363" name="Picture 3" descr="E:\Download\i-1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28604"/>
            <a:ext cx="2238375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857232"/>
            <a:ext cx="7658128" cy="742968"/>
          </a:xfrm>
          <a:prstGeom prst="rect">
            <a:avLst/>
          </a:prstGeom>
        </p:spPr>
        <p:txBody>
          <a:bodyPr/>
          <a:lstStyle/>
          <a:p>
            <a:r>
              <a:rPr lang="ru-RU" sz="4000" b="1" dirty="0" err="1" smtClean="0">
                <a:solidFill>
                  <a:srgbClr val="137371"/>
                </a:solidFill>
              </a:rPr>
              <a:t>of</a:t>
            </a:r>
            <a:endParaRPr lang="ru-RU" dirty="0" smtClean="0">
              <a:solidFill>
                <a:srgbClr val="137371"/>
              </a:solidFill>
            </a:endParaRPr>
          </a:p>
          <a:p>
            <a:endParaRPr lang="ru-RU" sz="2000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родительный падеж в русском языке (кого?, чего?)</a:t>
            </a:r>
          </a:p>
          <a:p>
            <a:r>
              <a:rPr lang="en-US" sz="2000" b="1" dirty="0" smtClean="0">
                <a:solidFill>
                  <a:srgbClr val="137371"/>
                </a:solidFill>
              </a:rPr>
              <a:t>Malcolm was invited for a meeting </a:t>
            </a:r>
            <a:r>
              <a:rPr lang="en-US" sz="2000" b="1" u="sng" dirty="0" smtClean="0">
                <a:solidFill>
                  <a:srgbClr val="137371"/>
                </a:solidFill>
              </a:rPr>
              <a:t>of</a:t>
            </a:r>
            <a:r>
              <a:rPr lang="en-US" sz="2000" b="1" dirty="0" smtClean="0">
                <a:solidFill>
                  <a:srgbClr val="137371"/>
                </a:solidFill>
              </a:rPr>
              <a:t> ex classmates.</a:t>
            </a:r>
            <a:endParaRPr lang="ru-RU" sz="2000" b="1" dirty="0" smtClean="0">
              <a:solidFill>
                <a:srgbClr val="137371"/>
              </a:solidFill>
            </a:endParaRPr>
          </a:p>
          <a:p>
            <a:r>
              <a:rPr lang="ru-RU" sz="2000" b="1" dirty="0" err="1" smtClean="0">
                <a:solidFill>
                  <a:srgbClr val="137371"/>
                </a:solidFill>
              </a:rPr>
              <a:t>Малькольма</a:t>
            </a:r>
            <a:r>
              <a:rPr lang="ru-RU" sz="2000" b="1" dirty="0" smtClean="0">
                <a:solidFill>
                  <a:srgbClr val="137371"/>
                </a:solidFill>
              </a:rPr>
              <a:t> пригласили на встречу (</a:t>
            </a:r>
            <a:r>
              <a:rPr lang="ru-RU" sz="2000" b="1" u="sng" dirty="0" smtClean="0">
                <a:solidFill>
                  <a:srgbClr val="137371"/>
                </a:solidFill>
              </a:rPr>
              <a:t>кого?</a:t>
            </a:r>
            <a:r>
              <a:rPr lang="ru-RU" sz="2000" b="1" dirty="0" smtClean="0">
                <a:solidFill>
                  <a:srgbClr val="137371"/>
                </a:solidFill>
              </a:rPr>
              <a:t>) бывших одноклассников.</a:t>
            </a:r>
          </a:p>
          <a:p>
            <a:endParaRPr lang="ru-RU" sz="2000" b="1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предложный падеж в русском языке (о ком?, о чем?)</a:t>
            </a:r>
          </a:p>
          <a:p>
            <a:r>
              <a:rPr lang="ru-RU" sz="2000" b="1" dirty="0" err="1" smtClean="0">
                <a:solidFill>
                  <a:srgbClr val="137371"/>
                </a:solidFill>
              </a:rPr>
              <a:t>o</a:t>
            </a:r>
            <a:endParaRPr lang="ru-RU" sz="2000" b="1" dirty="0" smtClean="0">
              <a:solidFill>
                <a:srgbClr val="137371"/>
              </a:solidFill>
            </a:endParaRPr>
          </a:p>
          <a:p>
            <a:r>
              <a:rPr lang="en-US" sz="2000" b="1" dirty="0" smtClean="0">
                <a:solidFill>
                  <a:srgbClr val="137371"/>
                </a:solidFill>
              </a:rPr>
              <a:t>We are talking</a:t>
            </a:r>
            <a:r>
              <a:rPr lang="ru-RU" sz="2000" b="1" dirty="0" smtClean="0">
                <a:solidFill>
                  <a:srgbClr val="137371"/>
                </a:solidFill>
              </a:rPr>
              <a:t> </a:t>
            </a:r>
            <a:r>
              <a:rPr lang="en-US" sz="2000" b="1" u="sng" dirty="0" smtClean="0">
                <a:solidFill>
                  <a:srgbClr val="137371"/>
                </a:solidFill>
              </a:rPr>
              <a:t>of</a:t>
            </a:r>
            <a:r>
              <a:rPr lang="en-US" sz="2000" b="1" dirty="0" smtClean="0">
                <a:solidFill>
                  <a:srgbClr val="137371"/>
                </a:solidFill>
              </a:rPr>
              <a:t> a new movie.</a:t>
            </a:r>
            <a:endParaRPr lang="ru-RU" sz="2000" b="1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Мы разговариваем </a:t>
            </a:r>
            <a:r>
              <a:rPr lang="ru-RU" sz="2000" b="1" u="sng" dirty="0" smtClean="0">
                <a:solidFill>
                  <a:srgbClr val="137371"/>
                </a:solidFill>
              </a:rPr>
              <a:t>о </a:t>
            </a:r>
            <a:r>
              <a:rPr lang="ru-RU" sz="2000" b="1" dirty="0" smtClean="0">
                <a:solidFill>
                  <a:srgbClr val="137371"/>
                </a:solidFill>
              </a:rPr>
              <a:t>новом фильме.</a:t>
            </a:r>
          </a:p>
          <a:p>
            <a:endParaRPr lang="ru-RU" dirty="0">
              <a:solidFill>
                <a:srgbClr val="137371"/>
              </a:solidFill>
            </a:endParaRPr>
          </a:p>
        </p:txBody>
      </p:sp>
      <p:pic>
        <p:nvPicPr>
          <p:cNvPr id="14339" name="Picture 3" descr="E:\Download\i-2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4143356"/>
            <a:ext cx="2071702" cy="2428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14414" y="214313"/>
            <a:ext cx="7015186" cy="1385887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137371"/>
                </a:solidFill>
              </a:rPr>
              <a:t>W</a:t>
            </a:r>
            <a:r>
              <a:rPr lang="ru-RU" sz="4000" b="1" dirty="0" err="1" smtClean="0">
                <a:solidFill>
                  <a:srgbClr val="137371"/>
                </a:solidFill>
              </a:rPr>
              <a:t>ith</a:t>
            </a:r>
            <a:endParaRPr lang="ru-RU" dirty="0" smtClean="0">
              <a:solidFill>
                <a:srgbClr val="137371"/>
              </a:solidFill>
            </a:endParaRPr>
          </a:p>
          <a:p>
            <a:r>
              <a:rPr lang="ru-RU" sz="1800" b="1" dirty="0" smtClean="0">
                <a:solidFill>
                  <a:srgbClr val="137371"/>
                </a:solidFill>
              </a:rPr>
              <a:t>творительный падеж в русском языке (с кем?, с чем?)</a:t>
            </a:r>
          </a:p>
          <a:p>
            <a:r>
              <a:rPr lang="ru-RU" sz="1800" b="1" dirty="0" smtClean="0">
                <a:solidFill>
                  <a:srgbClr val="137371"/>
                </a:solidFill>
              </a:rPr>
              <a:t>с/со; вместе с/со</a:t>
            </a:r>
          </a:p>
          <a:p>
            <a:r>
              <a:rPr lang="en-US" sz="1800" b="1" dirty="0" smtClean="0">
                <a:solidFill>
                  <a:srgbClr val="137371"/>
                </a:solidFill>
              </a:rPr>
              <a:t>My husband is flying to Spain</a:t>
            </a:r>
            <a:r>
              <a:rPr lang="ru-RU" sz="1800" b="1" dirty="0" smtClean="0">
                <a:solidFill>
                  <a:srgbClr val="137371"/>
                </a:solidFill>
              </a:rPr>
              <a:t> </a:t>
            </a:r>
            <a:r>
              <a:rPr lang="en-US" sz="1800" b="1" u="sng" dirty="0" smtClean="0">
                <a:solidFill>
                  <a:srgbClr val="137371"/>
                </a:solidFill>
              </a:rPr>
              <a:t>with</a:t>
            </a:r>
            <a:r>
              <a:rPr lang="en-US" sz="1800" b="1" dirty="0" smtClean="0">
                <a:solidFill>
                  <a:srgbClr val="137371"/>
                </a:solidFill>
              </a:rPr>
              <a:t> his colleagues next week.</a:t>
            </a:r>
            <a:endParaRPr lang="ru-RU" sz="1800" b="1" dirty="0" smtClean="0">
              <a:solidFill>
                <a:srgbClr val="137371"/>
              </a:solidFill>
            </a:endParaRPr>
          </a:p>
          <a:p>
            <a:r>
              <a:rPr lang="ru-RU" sz="1800" b="1" dirty="0" smtClean="0">
                <a:solidFill>
                  <a:srgbClr val="137371"/>
                </a:solidFill>
              </a:rPr>
              <a:t>Мой муж летит в Испанию со/вместе со своими коллегами на следующей неделе.</a:t>
            </a:r>
          </a:p>
          <a:p>
            <a:endParaRPr lang="ru-RU" sz="1800" b="1" dirty="0" smtClean="0">
              <a:solidFill>
                <a:srgbClr val="137371"/>
              </a:solidFill>
            </a:endParaRPr>
          </a:p>
          <a:p>
            <a:r>
              <a:rPr lang="ru-RU" sz="1800" b="1" dirty="0" smtClean="0">
                <a:solidFill>
                  <a:srgbClr val="137371"/>
                </a:solidFill>
              </a:rPr>
              <a:t>Действие происходит с помощью/при помощи чего-либо.</a:t>
            </a:r>
          </a:p>
          <a:p>
            <a:r>
              <a:rPr lang="en-US" sz="1800" b="1" dirty="0" smtClean="0">
                <a:solidFill>
                  <a:srgbClr val="137371"/>
                </a:solidFill>
              </a:rPr>
              <a:t>I moved the cabinet </a:t>
            </a:r>
            <a:r>
              <a:rPr lang="en-US" sz="1800" b="1" u="sng" dirty="0" smtClean="0">
                <a:solidFill>
                  <a:srgbClr val="137371"/>
                </a:solidFill>
              </a:rPr>
              <a:t>with</a:t>
            </a:r>
            <a:r>
              <a:rPr lang="ru-RU" sz="1800" b="1" u="sng" dirty="0" smtClean="0">
                <a:solidFill>
                  <a:srgbClr val="137371"/>
                </a:solidFill>
              </a:rPr>
              <a:t> </a:t>
            </a:r>
            <a:r>
              <a:rPr lang="en-US" sz="1800" b="1" dirty="0" smtClean="0">
                <a:solidFill>
                  <a:srgbClr val="137371"/>
                </a:solidFill>
              </a:rPr>
              <a:t>my hands.</a:t>
            </a:r>
            <a:endParaRPr lang="ru-RU" sz="1800" b="1" dirty="0" smtClean="0">
              <a:solidFill>
                <a:srgbClr val="137371"/>
              </a:solidFill>
            </a:endParaRPr>
          </a:p>
          <a:p>
            <a:r>
              <a:rPr lang="en-US" sz="1800" b="1" dirty="0" smtClean="0">
                <a:solidFill>
                  <a:srgbClr val="137371"/>
                </a:solidFill>
              </a:rPr>
              <a:t> </a:t>
            </a:r>
            <a:r>
              <a:rPr lang="ru-RU" sz="1800" b="1" dirty="0" smtClean="0">
                <a:solidFill>
                  <a:srgbClr val="137371"/>
                </a:solidFill>
              </a:rPr>
              <a:t>Я передвинул шкаф (</a:t>
            </a:r>
            <a:r>
              <a:rPr lang="ru-RU" sz="1800" b="1" u="sng" dirty="0" smtClean="0">
                <a:solidFill>
                  <a:srgbClr val="137371"/>
                </a:solidFill>
              </a:rPr>
              <a:t>чем?</a:t>
            </a:r>
            <a:r>
              <a:rPr lang="ru-RU" sz="1800" b="1" dirty="0" smtClean="0">
                <a:solidFill>
                  <a:srgbClr val="137371"/>
                </a:solidFill>
              </a:rPr>
              <a:t>/</a:t>
            </a:r>
            <a:r>
              <a:rPr lang="ru-RU" sz="1800" b="1" u="sng" dirty="0" smtClean="0">
                <a:solidFill>
                  <a:srgbClr val="137371"/>
                </a:solidFill>
              </a:rPr>
              <a:t>как?</a:t>
            </a:r>
            <a:r>
              <a:rPr lang="ru-RU" sz="1800" b="1" dirty="0" smtClean="0">
                <a:solidFill>
                  <a:srgbClr val="137371"/>
                </a:solidFill>
              </a:rPr>
              <a:t>) руками.</a:t>
            </a:r>
          </a:p>
          <a:p>
            <a:endParaRPr lang="ru-RU" sz="1800" b="1" dirty="0" smtClean="0">
              <a:solidFill>
                <a:srgbClr val="137371"/>
              </a:solidFill>
            </a:endParaRPr>
          </a:p>
          <a:p>
            <a:endParaRPr lang="ru-RU" sz="1800" b="1" dirty="0" smtClean="0">
              <a:solidFill>
                <a:srgbClr val="137371"/>
              </a:solidFill>
            </a:endParaRPr>
          </a:p>
          <a:p>
            <a:r>
              <a:rPr lang="ru-RU" sz="1800" b="1" dirty="0" smtClean="0">
                <a:solidFill>
                  <a:srgbClr val="137371"/>
                </a:solidFill>
              </a:rPr>
              <a:t>от, со</a:t>
            </a:r>
          </a:p>
          <a:p>
            <a:r>
              <a:rPr lang="en-US" sz="1800" b="1" dirty="0" smtClean="0">
                <a:solidFill>
                  <a:srgbClr val="137371"/>
                </a:solidFill>
              </a:rPr>
              <a:t>She has turned pale </a:t>
            </a:r>
            <a:r>
              <a:rPr lang="en-US" sz="1800" b="1" u="sng" dirty="0" smtClean="0">
                <a:solidFill>
                  <a:srgbClr val="137371"/>
                </a:solidFill>
              </a:rPr>
              <a:t>with</a:t>
            </a:r>
            <a:r>
              <a:rPr lang="en-US" sz="1800" b="1" dirty="0" smtClean="0">
                <a:solidFill>
                  <a:srgbClr val="137371"/>
                </a:solidFill>
              </a:rPr>
              <a:t> fear.</a:t>
            </a:r>
            <a:endParaRPr lang="ru-RU" sz="1800" b="1" dirty="0" smtClean="0">
              <a:solidFill>
                <a:srgbClr val="137371"/>
              </a:solidFill>
            </a:endParaRPr>
          </a:p>
          <a:p>
            <a:r>
              <a:rPr lang="ru-RU" sz="1800" b="1" dirty="0" smtClean="0">
                <a:solidFill>
                  <a:srgbClr val="137371"/>
                </a:solidFill>
              </a:rPr>
              <a:t>Она побледнела </a:t>
            </a:r>
            <a:r>
              <a:rPr lang="ru-RU" sz="1800" b="1" u="sng" dirty="0" smtClean="0">
                <a:solidFill>
                  <a:srgbClr val="137371"/>
                </a:solidFill>
              </a:rPr>
              <a:t>от</a:t>
            </a:r>
            <a:r>
              <a:rPr lang="ru-RU" sz="1800" b="1" dirty="0" smtClean="0">
                <a:solidFill>
                  <a:srgbClr val="137371"/>
                </a:solidFill>
              </a:rPr>
              <a:t>/</a:t>
            </a:r>
            <a:r>
              <a:rPr lang="ru-RU" sz="1800" b="1" u="sng" dirty="0" smtClean="0">
                <a:solidFill>
                  <a:srgbClr val="137371"/>
                </a:solidFill>
              </a:rPr>
              <a:t>со</a:t>
            </a:r>
            <a:r>
              <a:rPr lang="ru-RU" sz="1800" b="1" dirty="0" smtClean="0">
                <a:solidFill>
                  <a:srgbClr val="137371"/>
                </a:solidFill>
              </a:rPr>
              <a:t> страха.</a:t>
            </a:r>
          </a:p>
          <a:p>
            <a:r>
              <a:rPr lang="en-US" sz="1800" b="1" dirty="0" smtClean="0">
                <a:solidFill>
                  <a:srgbClr val="137371"/>
                </a:solidFill>
              </a:rPr>
              <a:t>The teacher widely opened his eyes </a:t>
            </a:r>
            <a:r>
              <a:rPr lang="en-US" sz="1800" b="1" u="sng" dirty="0" smtClean="0">
                <a:solidFill>
                  <a:srgbClr val="137371"/>
                </a:solidFill>
              </a:rPr>
              <a:t>with</a:t>
            </a:r>
            <a:r>
              <a:rPr lang="ru-RU" sz="1800" b="1" u="sng" dirty="0" smtClean="0">
                <a:solidFill>
                  <a:srgbClr val="137371"/>
                </a:solidFill>
              </a:rPr>
              <a:t> </a:t>
            </a:r>
            <a:r>
              <a:rPr lang="en-US" sz="1800" b="1" dirty="0" smtClean="0">
                <a:solidFill>
                  <a:srgbClr val="137371"/>
                </a:solidFill>
              </a:rPr>
              <a:t>amazement.</a:t>
            </a:r>
            <a:endParaRPr lang="ru-RU" sz="1800" b="1" dirty="0" smtClean="0">
              <a:solidFill>
                <a:srgbClr val="137371"/>
              </a:solidFill>
            </a:endParaRPr>
          </a:p>
          <a:p>
            <a:r>
              <a:rPr lang="ru-RU" sz="1800" b="1" dirty="0" smtClean="0">
                <a:solidFill>
                  <a:srgbClr val="137371"/>
                </a:solidFill>
              </a:rPr>
              <a:t>Учитель широко открыл глаза </a:t>
            </a:r>
            <a:r>
              <a:rPr lang="ru-RU" sz="1800" b="1" u="sng" dirty="0" smtClean="0">
                <a:solidFill>
                  <a:srgbClr val="137371"/>
                </a:solidFill>
              </a:rPr>
              <a:t>от </a:t>
            </a:r>
            <a:r>
              <a:rPr lang="ru-RU" sz="1800" b="1" dirty="0" smtClean="0">
                <a:solidFill>
                  <a:srgbClr val="137371"/>
                </a:solidFill>
              </a:rPr>
              <a:t>удивления.</a:t>
            </a:r>
          </a:p>
          <a:p>
            <a:endParaRPr lang="ru-RU" b="1" dirty="0"/>
          </a:p>
        </p:txBody>
      </p:sp>
      <p:pic>
        <p:nvPicPr>
          <p:cNvPr id="13314" name="Picture 2" descr="E:\Download\i-1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357694"/>
            <a:ext cx="224790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1214414" y="214313"/>
            <a:ext cx="7015186" cy="1385887"/>
          </a:xfrm>
          <a:prstGeom prst="rect">
            <a:avLst/>
          </a:prstGeom>
        </p:spPr>
        <p:txBody>
          <a:bodyPr/>
          <a:lstStyle/>
          <a:p>
            <a:r>
              <a:rPr lang="ru-RU" sz="4000" b="1" dirty="0" err="1" smtClean="0">
                <a:solidFill>
                  <a:srgbClr val="137371"/>
                </a:solidFill>
              </a:rPr>
              <a:t>by</a:t>
            </a:r>
            <a:endParaRPr lang="ru-RU" dirty="0" smtClean="0">
              <a:solidFill>
                <a:srgbClr val="137371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у/рядом (с)/возле/около</a:t>
            </a:r>
          </a:p>
          <a:p>
            <a:r>
              <a:rPr lang="en-US" sz="2000" b="1" dirty="0" smtClean="0">
                <a:solidFill>
                  <a:srgbClr val="137371"/>
                </a:solidFill>
              </a:rPr>
              <a:t>Joseph stood for a while </a:t>
            </a:r>
            <a:r>
              <a:rPr lang="en-US" sz="2000" b="1" u="sng" dirty="0" smtClean="0">
                <a:solidFill>
                  <a:srgbClr val="137371"/>
                </a:solidFill>
              </a:rPr>
              <a:t>by</a:t>
            </a:r>
            <a:r>
              <a:rPr lang="ru-RU" sz="2000" b="1" u="sng" dirty="0" smtClean="0">
                <a:solidFill>
                  <a:srgbClr val="137371"/>
                </a:solidFill>
              </a:rPr>
              <a:t> </a:t>
            </a:r>
            <a:r>
              <a:rPr lang="en-US" sz="2000" b="1" dirty="0" smtClean="0">
                <a:solidFill>
                  <a:srgbClr val="137371"/>
                </a:solidFill>
              </a:rPr>
              <a:t>the door and knocked.</a:t>
            </a:r>
            <a:endParaRPr lang="ru-RU" sz="2000" b="1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Джозеф постоял некоторое</a:t>
            </a:r>
            <a:br>
              <a:rPr lang="ru-RU" sz="2000" b="1" dirty="0" smtClean="0">
                <a:solidFill>
                  <a:srgbClr val="137371"/>
                </a:solidFill>
              </a:rPr>
            </a:br>
            <a:r>
              <a:rPr lang="ru-RU" sz="2000" b="1" dirty="0" smtClean="0">
                <a:solidFill>
                  <a:srgbClr val="137371"/>
                </a:solidFill>
              </a:rPr>
              <a:t>время </a:t>
            </a:r>
            <a:r>
              <a:rPr lang="ru-RU" sz="2000" b="1" u="sng" dirty="0" smtClean="0">
                <a:solidFill>
                  <a:srgbClr val="137371"/>
                </a:solidFill>
              </a:rPr>
              <a:t>возле</a:t>
            </a:r>
            <a:r>
              <a:rPr lang="ru-RU" sz="2000" b="1" dirty="0" smtClean="0">
                <a:solidFill>
                  <a:srgbClr val="137371"/>
                </a:solidFill>
              </a:rPr>
              <a:t>/</a:t>
            </a:r>
            <a:r>
              <a:rPr lang="ru-RU" sz="2000" b="1" u="sng" dirty="0" smtClean="0">
                <a:solidFill>
                  <a:srgbClr val="137371"/>
                </a:solidFill>
              </a:rPr>
              <a:t>у</a:t>
            </a:r>
            <a:r>
              <a:rPr lang="ru-RU" sz="2000" b="1" dirty="0" smtClean="0">
                <a:solidFill>
                  <a:srgbClr val="137371"/>
                </a:solidFill>
              </a:rPr>
              <a:t>/</a:t>
            </a:r>
            <a:r>
              <a:rPr lang="ru-RU" sz="2000" b="1" u="sng" dirty="0" smtClean="0">
                <a:solidFill>
                  <a:srgbClr val="137371"/>
                </a:solidFill>
              </a:rPr>
              <a:t>около</a:t>
            </a:r>
            <a:r>
              <a:rPr lang="ru-RU" sz="2000" b="1" dirty="0" smtClean="0">
                <a:solidFill>
                  <a:srgbClr val="137371"/>
                </a:solidFill>
              </a:rPr>
              <a:t> двери и постучал.</a:t>
            </a:r>
          </a:p>
          <a:p>
            <a:endParaRPr lang="ru-RU" sz="2000" b="1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творительный падеж в русском языке (кем?, чем?)</a:t>
            </a:r>
          </a:p>
          <a:p>
            <a:r>
              <a:rPr lang="en-US" sz="2000" b="1" dirty="0" smtClean="0">
                <a:solidFill>
                  <a:srgbClr val="137371"/>
                </a:solidFill>
              </a:rPr>
              <a:t>Recently I have read a book </a:t>
            </a:r>
            <a:r>
              <a:rPr lang="en-US" sz="2000" b="1" u="sng" dirty="0" smtClean="0">
                <a:solidFill>
                  <a:srgbClr val="137371"/>
                </a:solidFill>
              </a:rPr>
              <a:t>that</a:t>
            </a:r>
            <a:r>
              <a:rPr lang="en-US" sz="2000" b="1" dirty="0" smtClean="0">
                <a:solidFill>
                  <a:srgbClr val="137371"/>
                </a:solidFill>
              </a:rPr>
              <a:t> is was written by a very famous writer.</a:t>
            </a:r>
            <a:endParaRPr lang="ru-RU" sz="2000" b="1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Недавно я прочёл книгу, написанную очень известным писателем.</a:t>
            </a:r>
          </a:p>
          <a:p>
            <a:r>
              <a:rPr lang="en-US" sz="2000" b="1" dirty="0" smtClean="0">
                <a:solidFill>
                  <a:srgbClr val="137371"/>
                </a:solidFill>
              </a:rPr>
              <a:t>Her mother prefers travelling </a:t>
            </a:r>
            <a:r>
              <a:rPr lang="en-US" sz="2000" b="1" u="sng" dirty="0" smtClean="0">
                <a:solidFill>
                  <a:srgbClr val="137371"/>
                </a:solidFill>
              </a:rPr>
              <a:t>by</a:t>
            </a:r>
            <a:r>
              <a:rPr lang="ru-RU" sz="2000" b="1" u="sng" dirty="0" smtClean="0">
                <a:solidFill>
                  <a:srgbClr val="137371"/>
                </a:solidFill>
              </a:rPr>
              <a:t> </a:t>
            </a:r>
            <a:r>
              <a:rPr lang="en-US" sz="2000" b="1" dirty="0" smtClean="0">
                <a:solidFill>
                  <a:srgbClr val="137371"/>
                </a:solidFill>
              </a:rPr>
              <a:t>car.</a:t>
            </a:r>
            <a:endParaRPr lang="ru-RU" sz="2000" b="1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Её мать предпочитает </a:t>
            </a:r>
            <a:r>
              <a:rPr lang="ru-RU" sz="2000" b="1" dirty="0" err="1" smtClean="0">
                <a:solidFill>
                  <a:srgbClr val="137371"/>
                </a:solidFill>
              </a:rPr>
              <a:t>путешествовать</a:t>
            </a:r>
            <a:r>
              <a:rPr lang="ru-RU" sz="2000" b="1" u="sng" dirty="0" err="1" smtClean="0">
                <a:solidFill>
                  <a:srgbClr val="137371"/>
                </a:solidFill>
              </a:rPr>
              <a:t>на</a:t>
            </a:r>
            <a:r>
              <a:rPr lang="ru-RU" sz="2000" b="1" u="sng" dirty="0" smtClean="0">
                <a:solidFill>
                  <a:srgbClr val="137371"/>
                </a:solidFill>
              </a:rPr>
              <a:t> </a:t>
            </a:r>
            <a:r>
              <a:rPr lang="ru-RU" sz="2000" b="1" dirty="0" smtClean="0">
                <a:solidFill>
                  <a:srgbClr val="137371"/>
                </a:solidFill>
              </a:rPr>
              <a:t>автомобиле/(</a:t>
            </a:r>
            <a:r>
              <a:rPr lang="ru-RU" sz="2000" b="1" u="sng" dirty="0" smtClean="0">
                <a:solidFill>
                  <a:srgbClr val="137371"/>
                </a:solidFill>
              </a:rPr>
              <a:t>как?</a:t>
            </a:r>
            <a:r>
              <a:rPr lang="ru-RU" sz="2000" b="1" dirty="0" smtClean="0">
                <a:solidFill>
                  <a:srgbClr val="137371"/>
                </a:solidFill>
              </a:rPr>
              <a:t>) автомобилем.</a:t>
            </a:r>
          </a:p>
          <a:p>
            <a:endParaRPr lang="ru-RU" b="1" dirty="0"/>
          </a:p>
        </p:txBody>
      </p:sp>
      <p:pic>
        <p:nvPicPr>
          <p:cNvPr id="12291" name="Picture 3" descr="E:\Download\i-2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4929198"/>
            <a:ext cx="150495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1214414" y="214313"/>
            <a:ext cx="7015186" cy="1385887"/>
          </a:xfrm>
          <a:prstGeom prst="rect">
            <a:avLst/>
          </a:prstGeom>
        </p:spPr>
        <p:txBody>
          <a:bodyPr/>
          <a:lstStyle/>
          <a:p>
            <a:r>
              <a:rPr lang="ru-RU" sz="4000" b="1" dirty="0" err="1" smtClean="0">
                <a:solidFill>
                  <a:srgbClr val="137371"/>
                </a:solidFill>
              </a:rPr>
              <a:t>after</a:t>
            </a:r>
            <a:r>
              <a:rPr lang="ru-RU" dirty="0" smtClean="0">
                <a:solidFill>
                  <a:srgbClr val="137371"/>
                </a:solidFill>
              </a:rPr>
              <a:t/>
            </a:r>
            <a:br>
              <a:rPr lang="ru-RU" dirty="0" smtClean="0">
                <a:solidFill>
                  <a:srgbClr val="137371"/>
                </a:solidFill>
              </a:rPr>
            </a:br>
            <a:endParaRPr lang="ru-RU" sz="2000" dirty="0" smtClean="0">
              <a:solidFill>
                <a:srgbClr val="137371"/>
              </a:solidFill>
            </a:endParaRPr>
          </a:p>
          <a:p>
            <a:r>
              <a:rPr lang="ru-RU" sz="2000" dirty="0" smtClean="0">
                <a:solidFill>
                  <a:srgbClr val="137371"/>
                </a:solidFill>
              </a:rPr>
              <a:t>после</a:t>
            </a:r>
          </a:p>
          <a:p>
            <a:r>
              <a:rPr lang="ru-RU" sz="2000" dirty="0" err="1" smtClean="0">
                <a:solidFill>
                  <a:srgbClr val="137371"/>
                </a:solidFill>
              </a:rPr>
              <a:t>Isabel</a:t>
            </a:r>
            <a:r>
              <a:rPr lang="ru-RU" sz="2000" dirty="0" smtClean="0">
                <a:solidFill>
                  <a:srgbClr val="137371"/>
                </a:solidFill>
              </a:rPr>
              <a:t> </a:t>
            </a:r>
            <a:r>
              <a:rPr lang="ru-RU" sz="2000" dirty="0" err="1" smtClean="0">
                <a:solidFill>
                  <a:srgbClr val="137371"/>
                </a:solidFill>
              </a:rPr>
              <a:t>usually</a:t>
            </a:r>
            <a:r>
              <a:rPr lang="ru-RU" sz="2000" dirty="0" smtClean="0">
                <a:solidFill>
                  <a:srgbClr val="137371"/>
                </a:solidFill>
              </a:rPr>
              <a:t> </a:t>
            </a:r>
            <a:r>
              <a:rPr lang="ru-RU" sz="2000" dirty="0" err="1" smtClean="0">
                <a:solidFill>
                  <a:srgbClr val="137371"/>
                </a:solidFill>
              </a:rPr>
              <a:t>walks</a:t>
            </a:r>
            <a:r>
              <a:rPr lang="ru-RU" sz="2000" dirty="0" smtClean="0">
                <a:solidFill>
                  <a:srgbClr val="137371"/>
                </a:solidFill>
              </a:rPr>
              <a:t> </a:t>
            </a:r>
            <a:r>
              <a:rPr lang="ru-RU" sz="2000" u="sng" dirty="0" err="1" smtClean="0">
                <a:solidFill>
                  <a:srgbClr val="137371"/>
                </a:solidFill>
              </a:rPr>
              <a:t>after</a:t>
            </a:r>
            <a:r>
              <a:rPr lang="ru-RU" sz="2000" u="sng" dirty="0" smtClean="0">
                <a:solidFill>
                  <a:srgbClr val="137371"/>
                </a:solidFill>
              </a:rPr>
              <a:t> </a:t>
            </a:r>
            <a:r>
              <a:rPr lang="ru-RU" sz="2000" dirty="0" err="1" smtClean="0">
                <a:solidFill>
                  <a:srgbClr val="137371"/>
                </a:solidFill>
              </a:rPr>
              <a:t>breakfast</a:t>
            </a:r>
            <a:r>
              <a:rPr lang="ru-RU" sz="2000" dirty="0" smtClean="0">
                <a:solidFill>
                  <a:srgbClr val="137371"/>
                </a:solidFill>
              </a:rPr>
              <a:t>.</a:t>
            </a:r>
          </a:p>
          <a:p>
            <a:r>
              <a:rPr lang="ru-RU" sz="2000" dirty="0" smtClean="0">
                <a:solidFill>
                  <a:srgbClr val="137371"/>
                </a:solidFill>
              </a:rPr>
              <a:t>Изабелла обычно гуляет </a:t>
            </a:r>
            <a:r>
              <a:rPr lang="ru-RU" sz="2000" u="sng" dirty="0" smtClean="0">
                <a:solidFill>
                  <a:srgbClr val="137371"/>
                </a:solidFill>
              </a:rPr>
              <a:t>после </a:t>
            </a:r>
            <a:r>
              <a:rPr lang="ru-RU" sz="2000" dirty="0" smtClean="0">
                <a:solidFill>
                  <a:srgbClr val="137371"/>
                </a:solidFill>
              </a:rPr>
              <a:t>завтрака.</a:t>
            </a:r>
          </a:p>
          <a:p>
            <a:endParaRPr lang="ru-RU" dirty="0">
              <a:solidFill>
                <a:srgbClr val="137371"/>
              </a:solidFill>
            </a:endParaRPr>
          </a:p>
        </p:txBody>
      </p:sp>
      <p:pic>
        <p:nvPicPr>
          <p:cNvPr id="22530" name="Picture 2" descr="Before and After Katy Funny Pictu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000372"/>
            <a:ext cx="5143536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500034" y="928670"/>
            <a:ext cx="7729566" cy="671530"/>
          </a:xfrm>
          <a:prstGeom prst="rect">
            <a:avLst/>
          </a:prstGeom>
        </p:spPr>
        <p:txBody>
          <a:bodyPr/>
          <a:lstStyle/>
          <a:p>
            <a:r>
              <a:rPr lang="ru-RU" sz="4000" b="1" dirty="0" err="1" smtClean="0">
                <a:solidFill>
                  <a:srgbClr val="137371"/>
                </a:solidFill>
              </a:rPr>
              <a:t>since</a:t>
            </a:r>
            <a:r>
              <a:rPr lang="ru-RU" dirty="0" smtClean="0">
                <a:solidFill>
                  <a:srgbClr val="137371"/>
                </a:solidFill>
              </a:rPr>
              <a:t/>
            </a:r>
            <a:br>
              <a:rPr lang="ru-RU" dirty="0" smtClean="0">
                <a:solidFill>
                  <a:srgbClr val="137371"/>
                </a:solidFill>
              </a:rPr>
            </a:br>
            <a:endParaRPr lang="ru-RU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С ( каких либо пор)</a:t>
            </a:r>
          </a:p>
          <a:p>
            <a:r>
              <a:rPr lang="en-US" sz="2000" b="1" dirty="0" smtClean="0">
                <a:solidFill>
                  <a:srgbClr val="137371"/>
                </a:solidFill>
              </a:rPr>
              <a:t>Daniel has been learning Chinese </a:t>
            </a:r>
            <a:r>
              <a:rPr lang="en-US" sz="2000" b="1" u="sng" dirty="0" smtClean="0">
                <a:solidFill>
                  <a:srgbClr val="137371"/>
                </a:solidFill>
              </a:rPr>
              <a:t>since</a:t>
            </a:r>
            <a:r>
              <a:rPr lang="ru-RU" sz="2000" b="1" u="sng" dirty="0" smtClean="0">
                <a:solidFill>
                  <a:srgbClr val="137371"/>
                </a:solidFill>
              </a:rPr>
              <a:t> </a:t>
            </a:r>
            <a:r>
              <a:rPr lang="en-US" sz="2000" b="1" dirty="0" smtClean="0">
                <a:solidFill>
                  <a:srgbClr val="137371"/>
                </a:solidFill>
              </a:rPr>
              <a:t>he graduated school.</a:t>
            </a:r>
            <a:endParaRPr lang="ru-RU" sz="2000" b="1" dirty="0" smtClean="0">
              <a:solidFill>
                <a:srgbClr val="137371"/>
              </a:solidFill>
            </a:endParaRPr>
          </a:p>
          <a:p>
            <a:r>
              <a:rPr lang="ru-RU" sz="2000" b="1" dirty="0" err="1" smtClean="0">
                <a:solidFill>
                  <a:srgbClr val="137371"/>
                </a:solidFill>
              </a:rPr>
              <a:t>Дэниел</a:t>
            </a:r>
            <a:r>
              <a:rPr lang="ru-RU" sz="2000" b="1" dirty="0" smtClean="0">
                <a:solidFill>
                  <a:srgbClr val="137371"/>
                </a:solidFill>
              </a:rPr>
              <a:t> учит китайский язык </a:t>
            </a:r>
            <a:r>
              <a:rPr lang="ru-RU" sz="2000" b="1" u="sng" dirty="0" smtClean="0">
                <a:solidFill>
                  <a:srgbClr val="137371"/>
                </a:solidFill>
              </a:rPr>
              <a:t>с </a:t>
            </a:r>
            <a:r>
              <a:rPr lang="ru-RU" sz="2000" b="1" dirty="0" smtClean="0">
                <a:solidFill>
                  <a:srgbClr val="137371"/>
                </a:solidFill>
              </a:rPr>
              <a:t>окончания школы.</a:t>
            </a:r>
          </a:p>
          <a:p>
            <a:endParaRPr lang="ru-RU" dirty="0">
              <a:solidFill>
                <a:srgbClr val="137371"/>
              </a:solidFill>
            </a:endParaRPr>
          </a:p>
        </p:txBody>
      </p:sp>
      <p:pic>
        <p:nvPicPr>
          <p:cNvPr id="11266" name="Picture 2" descr="E:\Download\i-1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714752"/>
            <a:ext cx="3943371" cy="28575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1000108"/>
            <a:ext cx="7729566" cy="1928826"/>
          </a:xfrm>
          <a:prstGeom prst="rect">
            <a:avLst/>
          </a:prstGeom>
        </p:spPr>
        <p:txBody>
          <a:bodyPr/>
          <a:lstStyle/>
          <a:p>
            <a:r>
              <a:rPr lang="ru-RU" sz="4000" b="1" dirty="0" err="1" smtClean="0">
                <a:solidFill>
                  <a:srgbClr val="137371"/>
                </a:solidFill>
              </a:rPr>
              <a:t>during</a:t>
            </a:r>
            <a:endParaRPr lang="ru-RU" dirty="0" smtClean="0">
              <a:solidFill>
                <a:srgbClr val="137371"/>
              </a:solidFill>
            </a:endParaRPr>
          </a:p>
          <a:p>
            <a:endParaRPr lang="ru-RU" sz="2000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в продолжение, в течение.</a:t>
            </a:r>
            <a:br>
              <a:rPr lang="ru-RU" sz="2000" b="1" dirty="0" smtClean="0">
                <a:solidFill>
                  <a:srgbClr val="137371"/>
                </a:solidFill>
              </a:rPr>
            </a:br>
            <a:endParaRPr lang="ru-RU" sz="2000" b="1" dirty="0" smtClean="0">
              <a:solidFill>
                <a:srgbClr val="137371"/>
              </a:solidFill>
            </a:endParaRPr>
          </a:p>
          <a:p>
            <a:r>
              <a:rPr lang="en-US" sz="2000" b="1" dirty="0" smtClean="0">
                <a:solidFill>
                  <a:srgbClr val="137371"/>
                </a:solidFill>
              </a:rPr>
              <a:t>Mark was sleeping</a:t>
            </a:r>
            <a:r>
              <a:rPr lang="ru-RU" sz="2000" b="1" dirty="0" smtClean="0">
                <a:solidFill>
                  <a:srgbClr val="137371"/>
                </a:solidFill>
              </a:rPr>
              <a:t> </a:t>
            </a:r>
            <a:r>
              <a:rPr lang="en-US" sz="2000" b="1" u="sng" dirty="0" smtClean="0">
                <a:solidFill>
                  <a:srgbClr val="137371"/>
                </a:solidFill>
              </a:rPr>
              <a:t>during</a:t>
            </a:r>
            <a:r>
              <a:rPr lang="en-US" sz="2000" b="1" dirty="0" smtClean="0">
                <a:solidFill>
                  <a:srgbClr val="137371"/>
                </a:solidFill>
              </a:rPr>
              <a:t> the film.</a:t>
            </a:r>
            <a:endParaRPr lang="ru-RU" sz="2000" b="1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Марк спал </a:t>
            </a:r>
            <a:r>
              <a:rPr lang="ru-RU" sz="2000" b="1" u="sng" dirty="0" smtClean="0">
                <a:solidFill>
                  <a:srgbClr val="137371"/>
                </a:solidFill>
              </a:rPr>
              <a:t>в течение</a:t>
            </a:r>
            <a:r>
              <a:rPr lang="ru-RU" sz="2000" b="1" dirty="0" smtClean="0">
                <a:solidFill>
                  <a:srgbClr val="137371"/>
                </a:solidFill>
              </a:rPr>
              <a:t> фильма.</a:t>
            </a:r>
          </a:p>
          <a:p>
            <a:endParaRPr lang="ru-RU" dirty="0">
              <a:solidFill>
                <a:srgbClr val="137371"/>
              </a:solidFill>
            </a:endParaRPr>
          </a:p>
        </p:txBody>
      </p:sp>
      <p:pic>
        <p:nvPicPr>
          <p:cNvPr id="10242" name="Picture 2" descr="E:\Download\i-1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786190"/>
            <a:ext cx="3943361" cy="2571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857232"/>
            <a:ext cx="7658128" cy="742968"/>
          </a:xfrm>
          <a:prstGeom prst="rect">
            <a:avLst/>
          </a:prstGeom>
        </p:spPr>
        <p:txBody>
          <a:bodyPr/>
          <a:lstStyle/>
          <a:p>
            <a:r>
              <a:rPr lang="ru-RU" sz="4000" b="1" dirty="0" err="1" smtClean="0">
                <a:solidFill>
                  <a:srgbClr val="137371"/>
                </a:solidFill>
              </a:rPr>
              <a:t>between</a:t>
            </a:r>
            <a:r>
              <a:rPr lang="ru-RU" dirty="0" smtClean="0">
                <a:solidFill>
                  <a:srgbClr val="137371"/>
                </a:solidFill>
              </a:rPr>
              <a:t/>
            </a:r>
            <a:br>
              <a:rPr lang="ru-RU" dirty="0" smtClean="0">
                <a:solidFill>
                  <a:srgbClr val="137371"/>
                </a:solidFill>
              </a:rPr>
            </a:br>
            <a:endParaRPr lang="ru-RU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между</a:t>
            </a:r>
          </a:p>
          <a:p>
            <a:r>
              <a:rPr lang="en-US" sz="2000" b="1" dirty="0" smtClean="0">
                <a:solidFill>
                  <a:srgbClr val="137371"/>
                </a:solidFill>
              </a:rPr>
              <a:t>My house is</a:t>
            </a:r>
            <a:r>
              <a:rPr lang="ru-RU" sz="2000" b="1" dirty="0" smtClean="0">
                <a:solidFill>
                  <a:srgbClr val="137371"/>
                </a:solidFill>
              </a:rPr>
              <a:t> </a:t>
            </a:r>
            <a:r>
              <a:rPr lang="en-US" sz="2000" b="1" u="sng" dirty="0" smtClean="0">
                <a:solidFill>
                  <a:srgbClr val="137371"/>
                </a:solidFill>
              </a:rPr>
              <a:t>between</a:t>
            </a:r>
            <a:r>
              <a:rPr lang="en-US" sz="2000" b="1" dirty="0" smtClean="0">
                <a:solidFill>
                  <a:srgbClr val="137371"/>
                </a:solidFill>
              </a:rPr>
              <a:t> the grocer and the parking.</a:t>
            </a:r>
            <a:endParaRPr lang="ru-RU" sz="2000" b="1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Мой дом расположен между</a:t>
            </a:r>
            <a:br>
              <a:rPr lang="ru-RU" sz="2000" b="1" dirty="0" smtClean="0">
                <a:solidFill>
                  <a:srgbClr val="137371"/>
                </a:solidFill>
              </a:rPr>
            </a:br>
            <a:r>
              <a:rPr lang="ru-RU" sz="2000" b="1" dirty="0" smtClean="0">
                <a:solidFill>
                  <a:srgbClr val="137371"/>
                </a:solidFill>
              </a:rPr>
              <a:t>продуктовым магазином и парковкой.</a:t>
            </a:r>
          </a:p>
          <a:p>
            <a:endParaRPr lang="ru-RU" sz="2000" dirty="0"/>
          </a:p>
        </p:txBody>
      </p:sp>
      <p:pic>
        <p:nvPicPr>
          <p:cNvPr id="9218" name="Picture 2" descr="E:\Download\i-3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571876"/>
            <a:ext cx="2571760" cy="30003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928670"/>
            <a:ext cx="7658128" cy="671530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137371"/>
                </a:solidFill>
              </a:rPr>
              <a:t>near</a:t>
            </a:r>
            <a:br>
              <a:rPr lang="en-US" sz="4000" b="1" dirty="0" smtClean="0">
                <a:solidFill>
                  <a:srgbClr val="137371"/>
                </a:solidFill>
              </a:rPr>
            </a:br>
            <a:r>
              <a:rPr lang="en-US" sz="4000" b="1" dirty="0" smtClean="0">
                <a:solidFill>
                  <a:srgbClr val="137371"/>
                </a:solidFill>
              </a:rPr>
              <a:t>/</a:t>
            </a:r>
            <a:br>
              <a:rPr lang="en-US" sz="4000" b="1" dirty="0" smtClean="0">
                <a:solidFill>
                  <a:srgbClr val="137371"/>
                </a:solidFill>
              </a:rPr>
            </a:br>
            <a:r>
              <a:rPr lang="en-US" sz="4000" b="1" dirty="0" smtClean="0">
                <a:solidFill>
                  <a:srgbClr val="137371"/>
                </a:solidFill>
              </a:rPr>
              <a:t>near</a:t>
            </a:r>
            <a:r>
              <a:rPr lang="ru-RU" sz="4000" b="1" dirty="0" smtClean="0">
                <a:solidFill>
                  <a:srgbClr val="137371"/>
                </a:solidFill>
              </a:rPr>
              <a:t> </a:t>
            </a:r>
            <a:r>
              <a:rPr lang="en-US" sz="4000" b="1" dirty="0" smtClean="0">
                <a:solidFill>
                  <a:srgbClr val="137371"/>
                </a:solidFill>
              </a:rPr>
              <a:t>by</a:t>
            </a:r>
            <a:r>
              <a:rPr lang="en-US" dirty="0" smtClean="0">
                <a:solidFill>
                  <a:srgbClr val="137371"/>
                </a:solidFill>
              </a:rPr>
              <a:t/>
            </a:r>
            <a:br>
              <a:rPr lang="en-US" dirty="0" smtClean="0">
                <a:solidFill>
                  <a:srgbClr val="137371"/>
                </a:solidFill>
              </a:rPr>
            </a:br>
            <a:endParaRPr lang="ru-RU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около, близ, у</a:t>
            </a:r>
          </a:p>
          <a:p>
            <a:r>
              <a:rPr lang="en-US" sz="2000" b="1" dirty="0" smtClean="0">
                <a:solidFill>
                  <a:srgbClr val="137371"/>
                </a:solidFill>
              </a:rPr>
              <a:t>My house is</a:t>
            </a:r>
            <a:r>
              <a:rPr lang="ru-RU" sz="2000" b="1" dirty="0" smtClean="0">
                <a:solidFill>
                  <a:srgbClr val="137371"/>
                </a:solidFill>
              </a:rPr>
              <a:t> </a:t>
            </a:r>
            <a:r>
              <a:rPr lang="en-US" sz="2000" b="1" u="sng" dirty="0" smtClean="0">
                <a:solidFill>
                  <a:srgbClr val="137371"/>
                </a:solidFill>
              </a:rPr>
              <a:t>near</a:t>
            </a:r>
            <a:r>
              <a:rPr lang="ru-RU" sz="2000" b="1" u="sng" dirty="0" smtClean="0">
                <a:solidFill>
                  <a:srgbClr val="137371"/>
                </a:solidFill>
              </a:rPr>
              <a:t> </a:t>
            </a:r>
            <a:r>
              <a:rPr lang="en-US" sz="2000" b="1" u="sng" dirty="0" smtClean="0">
                <a:solidFill>
                  <a:srgbClr val="137371"/>
                </a:solidFill>
              </a:rPr>
              <a:t>by</a:t>
            </a:r>
            <a:r>
              <a:rPr lang="en-US" sz="2000" b="1" dirty="0" smtClean="0">
                <a:solidFill>
                  <a:srgbClr val="137371"/>
                </a:solidFill>
              </a:rPr>
              <a:t> the parking.</a:t>
            </a:r>
            <a:endParaRPr lang="ru-RU" sz="2000" b="1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Мой дом находится</a:t>
            </a:r>
            <a:br>
              <a:rPr lang="ru-RU" sz="2000" b="1" dirty="0" smtClean="0">
                <a:solidFill>
                  <a:srgbClr val="137371"/>
                </a:solidFill>
              </a:rPr>
            </a:br>
            <a:r>
              <a:rPr lang="ru-RU" sz="2000" b="1" u="sng" dirty="0" smtClean="0">
                <a:solidFill>
                  <a:srgbClr val="137371"/>
                </a:solidFill>
              </a:rPr>
              <a:t>около</a:t>
            </a:r>
            <a:r>
              <a:rPr lang="ru-RU" sz="2000" b="1" dirty="0" smtClean="0">
                <a:solidFill>
                  <a:srgbClr val="137371"/>
                </a:solidFill>
              </a:rPr>
              <a:t>/</a:t>
            </a:r>
            <a:r>
              <a:rPr lang="ru-RU" sz="2000" b="1" u="sng" dirty="0" smtClean="0">
                <a:solidFill>
                  <a:srgbClr val="137371"/>
                </a:solidFill>
              </a:rPr>
              <a:t>у</a:t>
            </a:r>
            <a:r>
              <a:rPr lang="ru-RU" sz="2000" b="1" dirty="0" smtClean="0">
                <a:solidFill>
                  <a:srgbClr val="137371"/>
                </a:solidFill>
              </a:rPr>
              <a:t> /</a:t>
            </a:r>
            <a:r>
              <a:rPr lang="ru-RU" sz="2000" b="1" u="sng" dirty="0" smtClean="0">
                <a:solidFill>
                  <a:srgbClr val="137371"/>
                </a:solidFill>
              </a:rPr>
              <a:t>близ </a:t>
            </a:r>
            <a:r>
              <a:rPr lang="ru-RU" sz="2000" b="1" dirty="0" smtClean="0">
                <a:solidFill>
                  <a:srgbClr val="137371"/>
                </a:solidFill>
              </a:rPr>
              <a:t>парковки.</a:t>
            </a:r>
          </a:p>
          <a:p>
            <a:endParaRPr lang="ru-RU" dirty="0">
              <a:solidFill>
                <a:srgbClr val="137371"/>
              </a:solidFill>
            </a:endParaRPr>
          </a:p>
        </p:txBody>
      </p:sp>
      <p:pic>
        <p:nvPicPr>
          <p:cNvPr id="8194" name="Picture 2" descr="E:\Download\i-1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500042"/>
            <a:ext cx="4643470" cy="28575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642910" y="1000108"/>
            <a:ext cx="6943753" cy="1500205"/>
          </a:xfrm>
          <a:prstGeom prst="rect">
            <a:avLst/>
          </a:prstGeom>
        </p:spPr>
        <p:txBody>
          <a:bodyPr/>
          <a:lstStyle/>
          <a:p>
            <a:r>
              <a:rPr lang="ru-RU" sz="4000" b="1" dirty="0" err="1" smtClean="0">
                <a:solidFill>
                  <a:srgbClr val="137371"/>
                </a:solidFill>
              </a:rPr>
              <a:t>at</a:t>
            </a:r>
            <a:r>
              <a:rPr lang="ru-RU" dirty="0" smtClean="0">
                <a:solidFill>
                  <a:srgbClr val="137371"/>
                </a:solidFill>
              </a:rPr>
              <a:t/>
            </a:r>
            <a:br>
              <a:rPr lang="ru-RU" dirty="0" smtClean="0">
                <a:solidFill>
                  <a:srgbClr val="137371"/>
                </a:solidFill>
              </a:rPr>
            </a:br>
            <a:endParaRPr lang="en-US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в (</a:t>
            </a:r>
            <a:r>
              <a:rPr lang="en-US" sz="2000" b="1" dirty="0" smtClean="0">
                <a:solidFill>
                  <a:srgbClr val="137371"/>
                </a:solidFill>
              </a:rPr>
              <a:t> </a:t>
            </a:r>
            <a:r>
              <a:rPr lang="ru-RU" sz="2000" b="1" dirty="0" smtClean="0">
                <a:solidFill>
                  <a:srgbClr val="137371"/>
                </a:solidFill>
              </a:rPr>
              <a:t>в часах и минутах)</a:t>
            </a:r>
          </a:p>
          <a:p>
            <a:r>
              <a:rPr lang="ru-RU" sz="2000" b="1" dirty="0" err="1" smtClean="0">
                <a:solidFill>
                  <a:srgbClr val="137371"/>
                </a:solidFill>
              </a:rPr>
              <a:t>He</a:t>
            </a:r>
            <a:r>
              <a:rPr lang="ru-RU" sz="2000" b="1" dirty="0" smtClean="0">
                <a:solidFill>
                  <a:srgbClr val="137371"/>
                </a:solidFill>
              </a:rPr>
              <a:t> </a:t>
            </a:r>
            <a:r>
              <a:rPr lang="ru-RU" sz="2000" b="1" dirty="0" err="1" smtClean="0">
                <a:solidFill>
                  <a:srgbClr val="137371"/>
                </a:solidFill>
              </a:rPr>
              <a:t>came</a:t>
            </a:r>
            <a:r>
              <a:rPr lang="ru-RU" sz="2000" b="1" dirty="0" smtClean="0">
                <a:solidFill>
                  <a:srgbClr val="137371"/>
                </a:solidFill>
              </a:rPr>
              <a:t> </a:t>
            </a:r>
            <a:r>
              <a:rPr lang="en-US" sz="2000" b="1" dirty="0" smtClean="0">
                <a:solidFill>
                  <a:srgbClr val="137371"/>
                </a:solidFill>
              </a:rPr>
              <a:t> </a:t>
            </a:r>
            <a:r>
              <a:rPr lang="ru-RU" sz="2000" b="1" u="sng" dirty="0" err="1" smtClean="0">
                <a:solidFill>
                  <a:srgbClr val="137371"/>
                </a:solidFill>
              </a:rPr>
              <a:t>at</a:t>
            </a:r>
            <a:r>
              <a:rPr lang="ru-RU" sz="2000" b="1" dirty="0" smtClean="0">
                <a:solidFill>
                  <a:srgbClr val="137371"/>
                </a:solidFill>
              </a:rPr>
              <a:t> </a:t>
            </a:r>
            <a:r>
              <a:rPr lang="en-US" sz="2000" b="1" dirty="0" smtClean="0">
                <a:solidFill>
                  <a:srgbClr val="137371"/>
                </a:solidFill>
              </a:rPr>
              <a:t> </a:t>
            </a:r>
            <a:r>
              <a:rPr lang="ru-RU" sz="2000" b="1" dirty="0" smtClean="0">
                <a:solidFill>
                  <a:srgbClr val="137371"/>
                </a:solidFill>
              </a:rPr>
              <a:t>5 </a:t>
            </a:r>
            <a:r>
              <a:rPr lang="ru-RU" sz="2000" b="1" dirty="0" err="1" smtClean="0">
                <a:solidFill>
                  <a:srgbClr val="137371"/>
                </a:solidFill>
              </a:rPr>
              <a:t>o'clock</a:t>
            </a:r>
            <a:r>
              <a:rPr lang="ru-RU" sz="2000" b="1" dirty="0" smtClean="0">
                <a:solidFill>
                  <a:srgbClr val="137371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rgbClr val="137371"/>
                </a:solidFill>
              </a:rPr>
              <a:t>Он пришёл </a:t>
            </a:r>
            <a:r>
              <a:rPr lang="ru-RU" sz="2000" b="1" u="sng" dirty="0" smtClean="0">
                <a:solidFill>
                  <a:srgbClr val="137371"/>
                </a:solidFill>
              </a:rPr>
              <a:t>в</a:t>
            </a:r>
            <a:r>
              <a:rPr lang="ru-RU" sz="2000" b="1" dirty="0" smtClean="0">
                <a:solidFill>
                  <a:srgbClr val="137371"/>
                </a:solidFill>
              </a:rPr>
              <a:t> пять часов.</a:t>
            </a:r>
          </a:p>
          <a:p>
            <a:endParaRPr lang="en-US" sz="2000" b="1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на, у, около</a:t>
            </a:r>
          </a:p>
          <a:p>
            <a:r>
              <a:rPr lang="en-US" sz="2000" b="1" dirty="0" smtClean="0">
                <a:solidFill>
                  <a:srgbClr val="137371"/>
                </a:solidFill>
              </a:rPr>
              <a:t>You can buy the cabbage </a:t>
            </a:r>
            <a:r>
              <a:rPr lang="en-US" sz="2000" b="1" u="sng" dirty="0" smtClean="0">
                <a:solidFill>
                  <a:srgbClr val="137371"/>
                </a:solidFill>
              </a:rPr>
              <a:t>at  </a:t>
            </a:r>
            <a:r>
              <a:rPr lang="en-US" sz="2000" b="1" dirty="0" smtClean="0">
                <a:solidFill>
                  <a:srgbClr val="137371"/>
                </a:solidFill>
              </a:rPr>
              <a:t>the market.</a:t>
            </a:r>
            <a:endParaRPr lang="ru-RU" sz="2000" b="1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Ты можешь купить капусту</a:t>
            </a:r>
            <a:r>
              <a:rPr lang="en-US" sz="2000" b="1" dirty="0" smtClean="0">
                <a:solidFill>
                  <a:srgbClr val="137371"/>
                </a:solidFill>
              </a:rPr>
              <a:t> </a:t>
            </a:r>
            <a:r>
              <a:rPr lang="ru-RU" sz="2000" b="1" u="sng" dirty="0" smtClean="0">
                <a:solidFill>
                  <a:srgbClr val="137371"/>
                </a:solidFill>
              </a:rPr>
              <a:t>на </a:t>
            </a:r>
            <a:r>
              <a:rPr lang="ru-RU" sz="2000" b="1" dirty="0" smtClean="0">
                <a:solidFill>
                  <a:srgbClr val="137371"/>
                </a:solidFill>
              </a:rPr>
              <a:t>рынке.</a:t>
            </a:r>
          </a:p>
          <a:p>
            <a:r>
              <a:rPr lang="ru-RU" sz="2000" b="1" dirty="0" err="1" smtClean="0">
                <a:solidFill>
                  <a:srgbClr val="137371"/>
                </a:solidFill>
              </a:rPr>
              <a:t>Let's</a:t>
            </a:r>
            <a:r>
              <a:rPr lang="ru-RU" sz="2000" b="1" dirty="0" smtClean="0">
                <a:solidFill>
                  <a:srgbClr val="137371"/>
                </a:solidFill>
              </a:rPr>
              <a:t> </a:t>
            </a:r>
            <a:r>
              <a:rPr lang="en-US" sz="2000" b="1" dirty="0" smtClean="0">
                <a:solidFill>
                  <a:srgbClr val="137371"/>
                </a:solidFill>
              </a:rPr>
              <a:t> </a:t>
            </a:r>
            <a:r>
              <a:rPr lang="ru-RU" sz="2000" b="1" dirty="0" err="1" smtClean="0">
                <a:solidFill>
                  <a:srgbClr val="137371"/>
                </a:solidFill>
              </a:rPr>
              <a:t>meet</a:t>
            </a:r>
            <a:r>
              <a:rPr lang="ru-RU" sz="2000" b="1" dirty="0" smtClean="0">
                <a:solidFill>
                  <a:srgbClr val="137371"/>
                </a:solidFill>
              </a:rPr>
              <a:t> </a:t>
            </a:r>
            <a:r>
              <a:rPr lang="en-US" sz="2000" b="1" dirty="0" smtClean="0">
                <a:solidFill>
                  <a:srgbClr val="137371"/>
                </a:solidFill>
              </a:rPr>
              <a:t> </a:t>
            </a:r>
            <a:r>
              <a:rPr lang="ru-RU" sz="2000" b="1" u="sng" dirty="0" err="1" smtClean="0">
                <a:solidFill>
                  <a:srgbClr val="137371"/>
                </a:solidFill>
              </a:rPr>
              <a:t>at</a:t>
            </a:r>
            <a:r>
              <a:rPr lang="en-US" sz="2000" b="1" u="sng" dirty="0" smtClean="0">
                <a:solidFill>
                  <a:srgbClr val="137371"/>
                </a:solidFill>
              </a:rPr>
              <a:t>  </a:t>
            </a:r>
            <a:r>
              <a:rPr lang="ru-RU" sz="2000" b="1" dirty="0" err="1" smtClean="0">
                <a:solidFill>
                  <a:srgbClr val="137371"/>
                </a:solidFill>
              </a:rPr>
              <a:t>the</a:t>
            </a:r>
            <a:r>
              <a:rPr lang="en-US" sz="2000" b="1" dirty="0" smtClean="0">
                <a:solidFill>
                  <a:srgbClr val="137371"/>
                </a:solidFill>
              </a:rPr>
              <a:t> </a:t>
            </a:r>
            <a:r>
              <a:rPr lang="ru-RU" sz="2000" b="1" dirty="0" smtClean="0">
                <a:solidFill>
                  <a:srgbClr val="137371"/>
                </a:solidFill>
              </a:rPr>
              <a:t> </a:t>
            </a:r>
            <a:r>
              <a:rPr lang="ru-RU" sz="2000" b="1" dirty="0" err="1" smtClean="0">
                <a:solidFill>
                  <a:srgbClr val="137371"/>
                </a:solidFill>
              </a:rPr>
              <a:t>car</a:t>
            </a:r>
            <a:r>
              <a:rPr lang="ru-RU" sz="2000" b="1" dirty="0" smtClean="0">
                <a:solidFill>
                  <a:srgbClr val="137371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rgbClr val="137371"/>
                </a:solidFill>
              </a:rPr>
              <a:t>Давай </a:t>
            </a:r>
            <a:r>
              <a:rPr lang="ru-RU" sz="2000" b="1" dirty="0" err="1" smtClean="0">
                <a:solidFill>
                  <a:srgbClr val="137371"/>
                </a:solidFill>
              </a:rPr>
              <a:t>встретимся</a:t>
            </a:r>
            <a:r>
              <a:rPr lang="ru-RU" sz="2000" b="1" u="sng" dirty="0" err="1" smtClean="0">
                <a:solidFill>
                  <a:srgbClr val="137371"/>
                </a:solidFill>
              </a:rPr>
              <a:t>у</a:t>
            </a:r>
            <a:r>
              <a:rPr lang="ru-RU" sz="2000" b="1" dirty="0" smtClean="0">
                <a:solidFill>
                  <a:srgbClr val="137371"/>
                </a:solidFill>
              </a:rPr>
              <a:t>/</a:t>
            </a:r>
            <a:r>
              <a:rPr lang="ru-RU" sz="2000" b="1" u="sng" dirty="0" smtClean="0">
                <a:solidFill>
                  <a:srgbClr val="137371"/>
                </a:solidFill>
              </a:rPr>
              <a:t>около</a:t>
            </a:r>
            <a:endParaRPr lang="en-US" sz="2000" b="1" u="sng" dirty="0" smtClean="0">
              <a:solidFill>
                <a:srgbClr val="137371"/>
              </a:solidFill>
            </a:endParaRPr>
          </a:p>
          <a:p>
            <a:pPr>
              <a:buNone/>
            </a:pPr>
            <a:r>
              <a:rPr lang="en-US" sz="2000" b="1" u="sng" dirty="0" smtClean="0">
                <a:solidFill>
                  <a:srgbClr val="137371"/>
                </a:solidFill>
              </a:rPr>
              <a:t>   </a:t>
            </a:r>
            <a:r>
              <a:rPr lang="ru-RU" sz="2000" b="1" dirty="0" smtClean="0">
                <a:solidFill>
                  <a:srgbClr val="137371"/>
                </a:solidFill>
              </a:rPr>
              <a:t>машины.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137371"/>
                </a:solidFill>
              </a:rPr>
              <a:t> </a:t>
            </a:r>
            <a:endParaRPr lang="ru-RU" sz="2000" b="1" dirty="0">
              <a:solidFill>
                <a:srgbClr val="137371"/>
              </a:solidFill>
            </a:endParaRPr>
          </a:p>
        </p:txBody>
      </p:sp>
      <p:pic>
        <p:nvPicPr>
          <p:cNvPr id="31746" name="Picture 2" descr="Эффективное принятие важных решений или Как подружиться со своей интуицией / События на TimePad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500042"/>
            <a:ext cx="3143272" cy="2214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1748" name="AutoShape 4" descr="Шаблоны для Photoshop - Девушка у машины. &quot; GZweb.ru - Всё для Photoshop и разработки сайт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Шаблоны для Photoshop - Девушка у машины. &quot; GZweb.ru - Всё для Photoshop и разработки сайт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4" name="Picture 10" descr="Изучаем предлоги - Babyblog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500438"/>
            <a:ext cx="2357454" cy="22860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857232"/>
            <a:ext cx="7658128" cy="742968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137371"/>
                </a:solidFill>
              </a:rPr>
              <a:t>in front of</a:t>
            </a:r>
            <a:endParaRPr lang="ru-RU" sz="4000" dirty="0" smtClean="0">
              <a:solidFill>
                <a:srgbClr val="137371"/>
              </a:solidFill>
            </a:endParaRPr>
          </a:p>
          <a:p>
            <a:endParaRPr lang="ru-RU" sz="4000" b="1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перед, напротив, спереди</a:t>
            </a:r>
          </a:p>
          <a:p>
            <a:r>
              <a:rPr lang="en-US" sz="2000" b="1" dirty="0" smtClean="0">
                <a:solidFill>
                  <a:srgbClr val="137371"/>
                </a:solidFill>
              </a:rPr>
              <a:t>A school bus stopped </a:t>
            </a:r>
            <a:r>
              <a:rPr lang="en-US" sz="2000" b="1" u="sng" dirty="0" smtClean="0">
                <a:solidFill>
                  <a:srgbClr val="137371"/>
                </a:solidFill>
              </a:rPr>
              <a:t>in front of</a:t>
            </a:r>
            <a:r>
              <a:rPr lang="en-US" sz="2000" b="1" dirty="0" smtClean="0">
                <a:solidFill>
                  <a:srgbClr val="137371"/>
                </a:solidFill>
              </a:rPr>
              <a:t> my house.</a:t>
            </a:r>
            <a:endParaRPr lang="ru-RU" sz="2000" b="1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Школьный автобус остановился </a:t>
            </a:r>
            <a:r>
              <a:rPr lang="ru-RU" sz="2000" b="1" u="sng" dirty="0" smtClean="0">
                <a:solidFill>
                  <a:srgbClr val="137371"/>
                </a:solidFill>
              </a:rPr>
              <a:t>напротив</a:t>
            </a:r>
            <a:r>
              <a:rPr lang="ru-RU" sz="2000" b="1" dirty="0" smtClean="0">
                <a:solidFill>
                  <a:srgbClr val="137371"/>
                </a:solidFill>
              </a:rPr>
              <a:t> моего дома/</a:t>
            </a:r>
            <a:r>
              <a:rPr lang="ru-RU" sz="2000" b="1" u="sng" dirty="0" smtClean="0">
                <a:solidFill>
                  <a:srgbClr val="137371"/>
                </a:solidFill>
              </a:rPr>
              <a:t>перед</a:t>
            </a:r>
            <a:r>
              <a:rPr lang="ru-RU" sz="2000" b="1" dirty="0" smtClean="0">
                <a:solidFill>
                  <a:srgbClr val="137371"/>
                </a:solidFill>
              </a:rPr>
              <a:t> моим домом.</a:t>
            </a:r>
          </a:p>
          <a:p>
            <a:endParaRPr lang="ru-RU" sz="2000" dirty="0"/>
          </a:p>
        </p:txBody>
      </p:sp>
      <p:pic>
        <p:nvPicPr>
          <p:cNvPr id="7170" name="Picture 2" descr="E:\Download\i-1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786190"/>
            <a:ext cx="4572032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928669"/>
            <a:ext cx="7729566" cy="142893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137371"/>
                </a:solidFill>
              </a:rPr>
              <a:t>B</a:t>
            </a:r>
            <a:r>
              <a:rPr lang="ru-RU" sz="4000" b="1" dirty="0" err="1" smtClean="0">
                <a:solidFill>
                  <a:srgbClr val="137371"/>
                </a:solidFill>
              </a:rPr>
              <a:t>ehind</a:t>
            </a:r>
            <a:endParaRPr lang="en-US" sz="4000" dirty="0" smtClean="0">
              <a:solidFill>
                <a:srgbClr val="137371"/>
              </a:solidFill>
            </a:endParaRPr>
          </a:p>
          <a:p>
            <a:endParaRPr lang="en-US" sz="4000" b="1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за, позади, сзади, после</a:t>
            </a:r>
          </a:p>
          <a:p>
            <a:r>
              <a:rPr lang="ru-RU" sz="2000" b="1" dirty="0" err="1" smtClean="0">
                <a:solidFill>
                  <a:srgbClr val="137371"/>
                </a:solidFill>
              </a:rPr>
              <a:t>He</a:t>
            </a:r>
            <a:r>
              <a:rPr lang="ru-RU" sz="2000" b="1" dirty="0" smtClean="0">
                <a:solidFill>
                  <a:srgbClr val="137371"/>
                </a:solidFill>
              </a:rPr>
              <a:t> </a:t>
            </a:r>
            <a:r>
              <a:rPr lang="ru-RU" sz="2000" b="1" dirty="0" err="1" smtClean="0">
                <a:solidFill>
                  <a:srgbClr val="137371"/>
                </a:solidFill>
              </a:rPr>
              <a:t>is</a:t>
            </a:r>
            <a:r>
              <a:rPr lang="ru-RU" sz="2000" b="1" dirty="0" smtClean="0">
                <a:solidFill>
                  <a:srgbClr val="137371"/>
                </a:solidFill>
              </a:rPr>
              <a:t> </a:t>
            </a:r>
            <a:r>
              <a:rPr lang="ru-RU" sz="2000" b="1" u="sng" dirty="0" err="1" smtClean="0">
                <a:solidFill>
                  <a:srgbClr val="137371"/>
                </a:solidFill>
              </a:rPr>
              <a:t>behind</a:t>
            </a:r>
            <a:r>
              <a:rPr lang="ru-RU" sz="2000" b="1" u="sng" dirty="0" smtClean="0">
                <a:solidFill>
                  <a:srgbClr val="137371"/>
                </a:solidFill>
              </a:rPr>
              <a:t> </a:t>
            </a:r>
            <a:r>
              <a:rPr lang="ru-RU" sz="2000" b="1" dirty="0" err="1" smtClean="0">
                <a:solidFill>
                  <a:srgbClr val="137371"/>
                </a:solidFill>
              </a:rPr>
              <a:t>the</a:t>
            </a:r>
            <a:r>
              <a:rPr lang="ru-RU" sz="2000" b="1" dirty="0" smtClean="0">
                <a:solidFill>
                  <a:srgbClr val="137371"/>
                </a:solidFill>
              </a:rPr>
              <a:t> </a:t>
            </a:r>
            <a:r>
              <a:rPr lang="ru-RU" sz="2000" b="1" dirty="0" err="1" smtClean="0">
                <a:solidFill>
                  <a:srgbClr val="137371"/>
                </a:solidFill>
              </a:rPr>
              <a:t>door</a:t>
            </a:r>
            <a:r>
              <a:rPr lang="ru-RU" sz="2000" b="1" dirty="0" smtClean="0">
                <a:solidFill>
                  <a:srgbClr val="137371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rgbClr val="137371"/>
                </a:solidFill>
              </a:rPr>
              <a:t>Он </a:t>
            </a:r>
            <a:r>
              <a:rPr lang="ru-RU" sz="2000" b="1" u="sng" dirty="0" smtClean="0">
                <a:solidFill>
                  <a:srgbClr val="137371"/>
                </a:solidFill>
              </a:rPr>
              <a:t>за</a:t>
            </a:r>
            <a:r>
              <a:rPr lang="ru-RU" sz="2000" b="1" dirty="0" smtClean="0">
                <a:solidFill>
                  <a:srgbClr val="137371"/>
                </a:solidFill>
              </a:rPr>
              <a:t> дверью</a:t>
            </a:r>
          </a:p>
          <a:p>
            <a:r>
              <a:rPr lang="ru-RU" sz="2000" b="1" dirty="0" err="1" smtClean="0">
                <a:solidFill>
                  <a:srgbClr val="137371"/>
                </a:solidFill>
              </a:rPr>
              <a:t>Sharon</a:t>
            </a:r>
            <a:r>
              <a:rPr lang="ru-RU" sz="2000" b="1" dirty="0" smtClean="0">
                <a:solidFill>
                  <a:srgbClr val="137371"/>
                </a:solidFill>
              </a:rPr>
              <a:t> </a:t>
            </a:r>
            <a:r>
              <a:rPr lang="ru-RU" sz="2000" b="1" dirty="0" err="1" smtClean="0">
                <a:solidFill>
                  <a:srgbClr val="137371"/>
                </a:solidFill>
              </a:rPr>
              <a:t>is</a:t>
            </a:r>
            <a:r>
              <a:rPr lang="ru-RU" sz="2000" b="1" dirty="0" smtClean="0">
                <a:solidFill>
                  <a:srgbClr val="137371"/>
                </a:solidFill>
              </a:rPr>
              <a:t> </a:t>
            </a:r>
            <a:r>
              <a:rPr lang="ru-RU" sz="2000" b="1" dirty="0" err="1" smtClean="0">
                <a:solidFill>
                  <a:srgbClr val="137371"/>
                </a:solidFill>
              </a:rPr>
              <a:t>walking</a:t>
            </a:r>
            <a:r>
              <a:rPr lang="ru-RU" sz="2000" b="1" dirty="0" smtClean="0">
                <a:solidFill>
                  <a:srgbClr val="137371"/>
                </a:solidFill>
              </a:rPr>
              <a:t> </a:t>
            </a:r>
            <a:r>
              <a:rPr lang="ru-RU" sz="2000" b="1" u="sng" dirty="0" err="1" smtClean="0">
                <a:solidFill>
                  <a:srgbClr val="137371"/>
                </a:solidFill>
              </a:rPr>
              <a:t>behind</a:t>
            </a:r>
            <a:r>
              <a:rPr lang="ru-RU" sz="2000" b="1" dirty="0" smtClean="0">
                <a:solidFill>
                  <a:srgbClr val="137371"/>
                </a:solidFill>
              </a:rPr>
              <a:t> </a:t>
            </a:r>
            <a:r>
              <a:rPr lang="ru-RU" sz="2000" b="1" dirty="0" err="1" smtClean="0">
                <a:solidFill>
                  <a:srgbClr val="137371"/>
                </a:solidFill>
              </a:rPr>
              <a:t>us</a:t>
            </a:r>
            <a:r>
              <a:rPr lang="ru-RU" sz="2000" b="1" dirty="0" smtClean="0">
                <a:solidFill>
                  <a:srgbClr val="137371"/>
                </a:solidFill>
              </a:rPr>
              <a:t>.</a:t>
            </a:r>
          </a:p>
          <a:p>
            <a:r>
              <a:rPr lang="ru-RU" sz="2000" b="1" dirty="0" err="1" smtClean="0">
                <a:solidFill>
                  <a:srgbClr val="137371"/>
                </a:solidFill>
              </a:rPr>
              <a:t>Шэрон</a:t>
            </a:r>
            <a:r>
              <a:rPr lang="ru-RU" sz="2000" b="1" dirty="0" smtClean="0">
                <a:solidFill>
                  <a:srgbClr val="137371"/>
                </a:solidFill>
              </a:rPr>
              <a:t> идёт </a:t>
            </a:r>
            <a:r>
              <a:rPr lang="ru-RU" sz="2000" b="1" u="sng" dirty="0" smtClean="0">
                <a:solidFill>
                  <a:srgbClr val="137371"/>
                </a:solidFill>
              </a:rPr>
              <a:t>позади</a:t>
            </a:r>
            <a:r>
              <a:rPr lang="ru-RU" sz="2000" b="1" dirty="0" smtClean="0">
                <a:solidFill>
                  <a:srgbClr val="137371"/>
                </a:solidFill>
              </a:rPr>
              <a:t>/</a:t>
            </a:r>
            <a:r>
              <a:rPr lang="ru-RU" sz="2000" b="1" u="sng" dirty="0" smtClean="0">
                <a:solidFill>
                  <a:srgbClr val="137371"/>
                </a:solidFill>
              </a:rPr>
              <a:t>сзади</a:t>
            </a:r>
            <a:r>
              <a:rPr lang="ru-RU" sz="2000" b="1" dirty="0" smtClean="0">
                <a:solidFill>
                  <a:srgbClr val="137371"/>
                </a:solidFill>
              </a:rPr>
              <a:t> нас.</a:t>
            </a:r>
          </a:p>
          <a:p>
            <a:r>
              <a:rPr lang="en-US" sz="2000" b="1" dirty="0" smtClean="0">
                <a:solidFill>
                  <a:srgbClr val="137371"/>
                </a:solidFill>
              </a:rPr>
              <a:t>I am </a:t>
            </a:r>
            <a:r>
              <a:rPr lang="en-US" sz="2000" b="1" u="sng" dirty="0" smtClean="0">
                <a:solidFill>
                  <a:srgbClr val="137371"/>
                </a:solidFill>
              </a:rPr>
              <a:t>behind</a:t>
            </a:r>
            <a:r>
              <a:rPr lang="ru-RU" sz="2000" b="1" u="sng" dirty="0" smtClean="0">
                <a:solidFill>
                  <a:srgbClr val="137371"/>
                </a:solidFill>
              </a:rPr>
              <a:t> </a:t>
            </a:r>
            <a:r>
              <a:rPr lang="en-US" sz="2000" b="1" dirty="0" smtClean="0">
                <a:solidFill>
                  <a:srgbClr val="137371"/>
                </a:solidFill>
              </a:rPr>
              <a:t>the woman in this queue.</a:t>
            </a:r>
            <a:endParaRPr lang="ru-RU" sz="2000" b="1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Я стою </a:t>
            </a:r>
            <a:r>
              <a:rPr lang="ru-RU" sz="2000" b="1" u="sng" dirty="0" smtClean="0">
                <a:solidFill>
                  <a:srgbClr val="137371"/>
                </a:solidFill>
              </a:rPr>
              <a:t>за </a:t>
            </a:r>
            <a:r>
              <a:rPr lang="ru-RU" sz="2000" b="1" dirty="0" smtClean="0">
                <a:solidFill>
                  <a:srgbClr val="137371"/>
                </a:solidFill>
              </a:rPr>
              <a:t>женщиной/</a:t>
            </a:r>
            <a:r>
              <a:rPr lang="ru-RU" sz="2000" b="1" u="sng" dirty="0" smtClean="0">
                <a:solidFill>
                  <a:srgbClr val="137371"/>
                </a:solidFill>
              </a:rPr>
              <a:t>сзади </a:t>
            </a:r>
            <a:r>
              <a:rPr lang="ru-RU" sz="2000" b="1" dirty="0" smtClean="0">
                <a:solidFill>
                  <a:srgbClr val="137371"/>
                </a:solidFill>
              </a:rPr>
              <a:t>женщины в этой очереди.</a:t>
            </a:r>
          </a:p>
          <a:p>
            <a:endParaRPr lang="ru-RU" b="1" dirty="0"/>
          </a:p>
        </p:txBody>
      </p:sp>
      <p:pic>
        <p:nvPicPr>
          <p:cNvPr id="46082" name="Picture 2" descr="Изучаем предлоги - Babyblog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14290"/>
            <a:ext cx="3416293" cy="28591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928670"/>
            <a:ext cx="7729566" cy="671530"/>
          </a:xfrm>
          <a:prstGeom prst="rect">
            <a:avLst/>
          </a:prstGeom>
        </p:spPr>
        <p:txBody>
          <a:bodyPr/>
          <a:lstStyle/>
          <a:p>
            <a:r>
              <a:rPr lang="ru-RU" sz="4000" b="1" dirty="0" err="1" smtClean="0">
                <a:solidFill>
                  <a:srgbClr val="137371"/>
                </a:solidFill>
              </a:rPr>
              <a:t>across</a:t>
            </a:r>
            <a:r>
              <a:rPr lang="ru-RU" sz="4000" dirty="0" smtClean="0">
                <a:solidFill>
                  <a:srgbClr val="137371"/>
                </a:solidFill>
              </a:rPr>
              <a:t/>
            </a:r>
            <a:br>
              <a:rPr lang="ru-RU" sz="4000" dirty="0" smtClean="0">
                <a:solidFill>
                  <a:srgbClr val="137371"/>
                </a:solidFill>
              </a:rPr>
            </a:br>
            <a:endParaRPr lang="ru-RU" sz="4000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через</a:t>
            </a:r>
          </a:p>
          <a:p>
            <a:r>
              <a:rPr lang="en-US" sz="2000" b="1" dirty="0" smtClean="0">
                <a:solidFill>
                  <a:srgbClr val="137371"/>
                </a:solidFill>
              </a:rPr>
              <a:t>Why is your dog looking</a:t>
            </a:r>
            <a:r>
              <a:rPr lang="ru-RU" sz="2000" b="1" dirty="0" smtClean="0">
                <a:solidFill>
                  <a:srgbClr val="137371"/>
                </a:solidFill>
              </a:rPr>
              <a:t> </a:t>
            </a:r>
            <a:r>
              <a:rPr lang="en-US" sz="2000" b="1" u="sng" dirty="0" smtClean="0">
                <a:solidFill>
                  <a:srgbClr val="137371"/>
                </a:solidFill>
              </a:rPr>
              <a:t>across</a:t>
            </a:r>
            <a:r>
              <a:rPr lang="en-US" sz="2000" b="1" dirty="0" smtClean="0">
                <a:solidFill>
                  <a:srgbClr val="137371"/>
                </a:solidFill>
              </a:rPr>
              <a:t> the road so wary?</a:t>
            </a:r>
            <a:endParaRPr lang="ru-RU" sz="2000" b="1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Почему твоя собака смотрит </a:t>
            </a:r>
            <a:r>
              <a:rPr lang="ru-RU" sz="2000" b="1" u="sng" dirty="0" smtClean="0">
                <a:solidFill>
                  <a:srgbClr val="137371"/>
                </a:solidFill>
              </a:rPr>
              <a:t>через</a:t>
            </a:r>
            <a:r>
              <a:rPr lang="ru-RU" sz="2000" b="1" dirty="0" smtClean="0">
                <a:solidFill>
                  <a:srgbClr val="137371"/>
                </a:solidFill>
              </a:rPr>
              <a:t> дорогу так настороженно?</a:t>
            </a:r>
          </a:p>
          <a:p>
            <a:endParaRPr lang="ru-RU" dirty="0">
              <a:solidFill>
                <a:srgbClr val="137371"/>
              </a:solidFill>
            </a:endParaRPr>
          </a:p>
        </p:txBody>
      </p:sp>
      <p:pic>
        <p:nvPicPr>
          <p:cNvPr id="45060" name="Picture 4" descr="http://062012.imgbb.ru/7/5/4/754e546c46c9fca771081c7c5a388d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571876"/>
            <a:ext cx="3500462" cy="30717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857232"/>
            <a:ext cx="7658128" cy="742968"/>
          </a:xfrm>
          <a:prstGeom prst="rect">
            <a:avLst/>
          </a:prstGeom>
        </p:spPr>
        <p:txBody>
          <a:bodyPr/>
          <a:lstStyle/>
          <a:p>
            <a:r>
              <a:rPr lang="ru-RU" sz="4000" b="1" dirty="0" err="1" smtClean="0">
                <a:solidFill>
                  <a:srgbClr val="137371"/>
                </a:solidFill>
              </a:rPr>
              <a:t>above</a:t>
            </a:r>
            <a:r>
              <a:rPr lang="ru-RU" sz="4000" dirty="0" smtClean="0">
                <a:solidFill>
                  <a:srgbClr val="137371"/>
                </a:solidFill>
              </a:rPr>
              <a:t/>
            </a:r>
            <a:br>
              <a:rPr lang="ru-RU" sz="4000" dirty="0" smtClean="0">
                <a:solidFill>
                  <a:srgbClr val="137371"/>
                </a:solidFill>
              </a:rPr>
            </a:br>
            <a:endParaRPr lang="ru-RU" sz="4000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над, выше</a:t>
            </a:r>
          </a:p>
          <a:p>
            <a:r>
              <a:rPr lang="en-US" sz="2000" b="1" dirty="0" smtClean="0">
                <a:solidFill>
                  <a:srgbClr val="137371"/>
                </a:solidFill>
              </a:rPr>
              <a:t>There thousands of dragon</a:t>
            </a:r>
            <a:r>
              <a:rPr lang="ru-RU" sz="2000" b="1" dirty="0" smtClean="0">
                <a:solidFill>
                  <a:srgbClr val="137371"/>
                </a:solidFill>
              </a:rPr>
              <a:t> </a:t>
            </a:r>
            <a:r>
              <a:rPr lang="en-US" sz="2000" b="1" dirty="0" smtClean="0">
                <a:solidFill>
                  <a:srgbClr val="137371"/>
                </a:solidFill>
              </a:rPr>
              <a:t>flies</a:t>
            </a:r>
            <a:r>
              <a:rPr lang="ru-RU" sz="2000" b="1" dirty="0" smtClean="0">
                <a:solidFill>
                  <a:srgbClr val="137371"/>
                </a:solidFill>
              </a:rPr>
              <a:t> </a:t>
            </a:r>
            <a:r>
              <a:rPr lang="en-US" sz="2000" b="1" u="sng" dirty="0" smtClean="0">
                <a:solidFill>
                  <a:srgbClr val="137371"/>
                </a:solidFill>
              </a:rPr>
              <a:t>above</a:t>
            </a:r>
            <a:r>
              <a:rPr lang="en-US" sz="2000" b="1" dirty="0" smtClean="0">
                <a:solidFill>
                  <a:srgbClr val="137371"/>
                </a:solidFill>
              </a:rPr>
              <a:t> our heads.</a:t>
            </a:r>
            <a:endParaRPr lang="ru-RU" sz="2000" b="1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Над нашими головами летают </a:t>
            </a:r>
            <a:r>
              <a:rPr lang="ru-RU" sz="2000" b="1" u="sng" dirty="0" smtClean="0">
                <a:solidFill>
                  <a:srgbClr val="137371"/>
                </a:solidFill>
              </a:rPr>
              <a:t>тысячи</a:t>
            </a:r>
            <a:r>
              <a:rPr lang="ru-RU" sz="2000" b="1" dirty="0" smtClean="0">
                <a:solidFill>
                  <a:srgbClr val="137371"/>
                </a:solidFill>
              </a:rPr>
              <a:t> стрекоз.</a:t>
            </a:r>
          </a:p>
          <a:p>
            <a:r>
              <a:rPr lang="en-US" sz="2000" b="1" dirty="0" smtClean="0">
                <a:solidFill>
                  <a:srgbClr val="137371"/>
                </a:solidFill>
              </a:rPr>
              <a:t>Neighbors</a:t>
            </a:r>
            <a:r>
              <a:rPr lang="ru-RU" sz="2000" b="1" dirty="0" smtClean="0">
                <a:solidFill>
                  <a:srgbClr val="137371"/>
                </a:solidFill>
              </a:rPr>
              <a:t> </a:t>
            </a:r>
            <a:r>
              <a:rPr lang="en-US" sz="2000" b="1" u="sng" dirty="0" smtClean="0">
                <a:solidFill>
                  <a:srgbClr val="137371"/>
                </a:solidFill>
              </a:rPr>
              <a:t>above</a:t>
            </a:r>
            <a:r>
              <a:rPr lang="en-US" sz="2000" b="1" dirty="0" smtClean="0">
                <a:solidFill>
                  <a:srgbClr val="137371"/>
                </a:solidFill>
              </a:rPr>
              <a:t> us are Portuguese migrants.</a:t>
            </a:r>
            <a:endParaRPr lang="ru-RU" sz="2000" b="1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Соседи </a:t>
            </a:r>
            <a:r>
              <a:rPr lang="ru-RU" sz="2000" b="1" u="sng" dirty="0" smtClean="0">
                <a:solidFill>
                  <a:srgbClr val="137371"/>
                </a:solidFill>
              </a:rPr>
              <a:t>над</a:t>
            </a:r>
            <a:r>
              <a:rPr lang="ru-RU" sz="2000" b="1" dirty="0" smtClean="0">
                <a:solidFill>
                  <a:srgbClr val="137371"/>
                </a:solidFill>
              </a:rPr>
              <a:t> нами - мигранты из Португалии</a:t>
            </a:r>
            <a:r>
              <a:rPr lang="ru-RU" b="1" dirty="0" smtClean="0">
                <a:solidFill>
                  <a:srgbClr val="13737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6146" name="Picture 2" descr="E:\Download\i-1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286256"/>
            <a:ext cx="3357586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785794"/>
            <a:ext cx="7801004" cy="814406"/>
          </a:xfrm>
          <a:prstGeom prst="rect">
            <a:avLst/>
          </a:prstGeom>
        </p:spPr>
        <p:txBody>
          <a:bodyPr/>
          <a:lstStyle/>
          <a:p>
            <a:r>
              <a:rPr lang="ru-RU" sz="4000" b="1" dirty="0" err="1" smtClean="0">
                <a:solidFill>
                  <a:srgbClr val="137371"/>
                </a:solidFill>
              </a:rPr>
              <a:t>over</a:t>
            </a:r>
            <a:r>
              <a:rPr lang="ru-RU" sz="4000" dirty="0" smtClean="0">
                <a:solidFill>
                  <a:srgbClr val="137371"/>
                </a:solidFill>
              </a:rPr>
              <a:t/>
            </a:r>
            <a:br>
              <a:rPr lang="ru-RU" sz="4000" dirty="0" smtClean="0">
                <a:solidFill>
                  <a:srgbClr val="137371"/>
                </a:solidFill>
              </a:rPr>
            </a:br>
            <a:endParaRPr lang="en-US" sz="4000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над</a:t>
            </a:r>
          </a:p>
          <a:p>
            <a:r>
              <a:rPr lang="en-US" sz="2000" b="1" dirty="0" smtClean="0">
                <a:solidFill>
                  <a:srgbClr val="137371"/>
                </a:solidFill>
              </a:rPr>
              <a:t>Look! Our aircraft is flying </a:t>
            </a:r>
            <a:r>
              <a:rPr lang="en-US" sz="2000" b="1" u="sng" dirty="0" smtClean="0">
                <a:solidFill>
                  <a:srgbClr val="137371"/>
                </a:solidFill>
              </a:rPr>
              <a:t>over</a:t>
            </a:r>
            <a:r>
              <a:rPr lang="en-US" sz="2000" b="1" dirty="0" smtClean="0">
                <a:solidFill>
                  <a:srgbClr val="137371"/>
                </a:solidFill>
              </a:rPr>
              <a:t> the sea.</a:t>
            </a:r>
            <a:endParaRPr lang="ru-RU" sz="2000" b="1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Смотри! Наш самолёт пролетает</a:t>
            </a:r>
            <a:r>
              <a:rPr lang="en-US" sz="2000" b="1" dirty="0" smtClean="0">
                <a:solidFill>
                  <a:srgbClr val="137371"/>
                </a:solidFill>
              </a:rPr>
              <a:t> </a:t>
            </a:r>
            <a:r>
              <a:rPr lang="ru-RU" sz="2000" b="1" u="sng" dirty="0" smtClean="0">
                <a:solidFill>
                  <a:srgbClr val="137371"/>
                </a:solidFill>
              </a:rPr>
              <a:t>над</a:t>
            </a:r>
            <a:r>
              <a:rPr lang="ru-RU" sz="2000" b="1" dirty="0" smtClean="0">
                <a:solidFill>
                  <a:srgbClr val="137371"/>
                </a:solidFill>
              </a:rPr>
              <a:t> морем!</a:t>
            </a:r>
          </a:p>
          <a:p>
            <a:endParaRPr lang="ru-RU" sz="2000" dirty="0">
              <a:solidFill>
                <a:srgbClr val="137371"/>
              </a:solidFill>
            </a:endParaRPr>
          </a:p>
        </p:txBody>
      </p:sp>
      <p:sp>
        <p:nvSpPr>
          <p:cNvPr id="43010" name="AutoShape 2" descr="http://062012.imgbb.ru/3/7/2/3723c554d57b375cd3f6bb77b0460df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2" name="Picture 4" descr="http://062012.imgbb.ru/3/7/2/3723c554d57b375cd3f6bb77b0460d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500438"/>
            <a:ext cx="3457575" cy="29289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714356"/>
            <a:ext cx="7729566" cy="885844"/>
          </a:xfrm>
          <a:prstGeom prst="rect">
            <a:avLst/>
          </a:prstGeom>
        </p:spPr>
        <p:txBody>
          <a:bodyPr/>
          <a:lstStyle/>
          <a:p>
            <a:r>
              <a:rPr lang="ru-RU" sz="4000" b="1" dirty="0" err="1" smtClean="0">
                <a:solidFill>
                  <a:srgbClr val="137371"/>
                </a:solidFill>
              </a:rPr>
              <a:t>under</a:t>
            </a:r>
            <a:r>
              <a:rPr lang="ru-RU" dirty="0" smtClean="0">
                <a:solidFill>
                  <a:srgbClr val="137371"/>
                </a:solidFill>
              </a:rPr>
              <a:t/>
            </a:r>
            <a:br>
              <a:rPr lang="ru-RU" dirty="0" smtClean="0">
                <a:solidFill>
                  <a:srgbClr val="137371"/>
                </a:solidFill>
              </a:rPr>
            </a:br>
            <a:endParaRPr lang="en-US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под</a:t>
            </a:r>
          </a:p>
          <a:p>
            <a:r>
              <a:rPr lang="en-US" sz="2000" b="1" dirty="0" smtClean="0">
                <a:solidFill>
                  <a:srgbClr val="137371"/>
                </a:solidFill>
              </a:rPr>
              <a:t>My dog likes sleeping </a:t>
            </a:r>
            <a:r>
              <a:rPr lang="en-US" sz="2000" b="1" u="sng" dirty="0" smtClean="0">
                <a:solidFill>
                  <a:srgbClr val="137371"/>
                </a:solidFill>
              </a:rPr>
              <a:t>under </a:t>
            </a:r>
            <a:r>
              <a:rPr lang="en-US" sz="2000" b="1" dirty="0" smtClean="0">
                <a:solidFill>
                  <a:srgbClr val="137371"/>
                </a:solidFill>
              </a:rPr>
              <a:t>the table.</a:t>
            </a:r>
            <a:endParaRPr lang="ru-RU" sz="2000" b="1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Моя собака любит спать </a:t>
            </a:r>
            <a:r>
              <a:rPr lang="ru-RU" sz="2000" b="1" u="sng" dirty="0" smtClean="0">
                <a:solidFill>
                  <a:srgbClr val="137371"/>
                </a:solidFill>
              </a:rPr>
              <a:t>под</a:t>
            </a:r>
            <a:r>
              <a:rPr lang="ru-RU" sz="2000" b="1" dirty="0" smtClean="0">
                <a:solidFill>
                  <a:srgbClr val="137371"/>
                </a:solidFill>
              </a:rPr>
              <a:t> столом.</a:t>
            </a:r>
          </a:p>
          <a:p>
            <a:endParaRPr lang="ru-RU" sz="2000" dirty="0">
              <a:solidFill>
                <a:srgbClr val="137371"/>
              </a:solidFill>
            </a:endParaRPr>
          </a:p>
        </p:txBody>
      </p:sp>
      <p:sp>
        <p:nvSpPr>
          <p:cNvPr id="41986" name="AutoShape 2" descr="http://im3-tub-ru.yandex.net/i?id=50669e2bd1a8d0cb3966b7f6a351c2b6-48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0" name="AutoShape 6" descr="http://062012.imgbb.ru/1/2/3/1239cec8a3760fed52308f2b0381502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92" name="Picture 8" descr="http://062012.imgbb.ru/1/2/3/1239cec8a3760fed52308f2b03815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786190"/>
            <a:ext cx="2928958" cy="24288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2" name="Picture 2" descr="E:\Download\i-1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643314"/>
            <a:ext cx="2905132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928670"/>
            <a:ext cx="7658128" cy="671530"/>
          </a:xfrm>
          <a:prstGeom prst="rect">
            <a:avLst/>
          </a:prstGeom>
        </p:spPr>
        <p:txBody>
          <a:bodyPr/>
          <a:lstStyle/>
          <a:p>
            <a:r>
              <a:rPr lang="ru-RU" sz="4000" b="1" dirty="0" err="1" smtClean="0">
                <a:solidFill>
                  <a:srgbClr val="137371"/>
                </a:solidFill>
              </a:rPr>
              <a:t>below</a:t>
            </a:r>
            <a:r>
              <a:rPr lang="ru-RU" dirty="0" smtClean="0">
                <a:solidFill>
                  <a:srgbClr val="137371"/>
                </a:solidFill>
              </a:rPr>
              <a:t/>
            </a:r>
            <a:br>
              <a:rPr lang="ru-RU" dirty="0" smtClean="0">
                <a:solidFill>
                  <a:srgbClr val="137371"/>
                </a:solidFill>
              </a:rPr>
            </a:br>
            <a:endParaRPr lang="en-US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под, ниже</a:t>
            </a:r>
          </a:p>
          <a:p>
            <a:r>
              <a:rPr lang="ru-RU" sz="2000" b="1" dirty="0" err="1" smtClean="0">
                <a:solidFill>
                  <a:srgbClr val="137371"/>
                </a:solidFill>
              </a:rPr>
              <a:t>Her</a:t>
            </a:r>
            <a:r>
              <a:rPr lang="ru-RU" sz="2000" b="1" dirty="0" smtClean="0">
                <a:solidFill>
                  <a:srgbClr val="137371"/>
                </a:solidFill>
              </a:rPr>
              <a:t> </a:t>
            </a:r>
            <a:r>
              <a:rPr lang="ru-RU" sz="2000" b="1" dirty="0" err="1" smtClean="0">
                <a:solidFill>
                  <a:srgbClr val="137371"/>
                </a:solidFill>
              </a:rPr>
              <a:t>flat</a:t>
            </a:r>
            <a:r>
              <a:rPr lang="ru-RU" sz="2000" b="1" dirty="0" smtClean="0">
                <a:solidFill>
                  <a:srgbClr val="137371"/>
                </a:solidFill>
              </a:rPr>
              <a:t> </a:t>
            </a:r>
            <a:r>
              <a:rPr lang="ru-RU" sz="2000" b="1" dirty="0" err="1" smtClean="0">
                <a:solidFill>
                  <a:srgbClr val="137371"/>
                </a:solidFill>
              </a:rPr>
              <a:t>is</a:t>
            </a:r>
            <a:r>
              <a:rPr lang="en-US" sz="2000" b="1" dirty="0" smtClean="0">
                <a:solidFill>
                  <a:srgbClr val="137371"/>
                </a:solidFill>
              </a:rPr>
              <a:t> </a:t>
            </a:r>
            <a:r>
              <a:rPr lang="ru-RU" sz="2000" b="1" u="sng" dirty="0" err="1" smtClean="0">
                <a:solidFill>
                  <a:srgbClr val="137371"/>
                </a:solidFill>
              </a:rPr>
              <a:t>below</a:t>
            </a:r>
            <a:r>
              <a:rPr lang="en-US" sz="2000" b="1" u="sng" dirty="0" smtClean="0">
                <a:solidFill>
                  <a:srgbClr val="137371"/>
                </a:solidFill>
              </a:rPr>
              <a:t> </a:t>
            </a:r>
            <a:r>
              <a:rPr lang="ru-RU" sz="2000" b="1" dirty="0" err="1" smtClean="0">
                <a:solidFill>
                  <a:srgbClr val="137371"/>
                </a:solidFill>
              </a:rPr>
              <a:t>Michael's</a:t>
            </a:r>
            <a:r>
              <a:rPr lang="ru-RU" sz="2000" b="1" dirty="0" smtClean="0">
                <a:solidFill>
                  <a:srgbClr val="137371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rgbClr val="137371"/>
                </a:solidFill>
              </a:rPr>
              <a:t>Её квартира находится</a:t>
            </a:r>
            <a:br>
              <a:rPr lang="ru-RU" sz="2000" b="1" dirty="0" smtClean="0">
                <a:solidFill>
                  <a:srgbClr val="137371"/>
                </a:solidFill>
              </a:rPr>
            </a:br>
            <a:r>
              <a:rPr lang="ru-RU" sz="2000" b="1" u="sng" dirty="0" smtClean="0">
                <a:solidFill>
                  <a:srgbClr val="137371"/>
                </a:solidFill>
              </a:rPr>
              <a:t>под</a:t>
            </a:r>
            <a:r>
              <a:rPr lang="ru-RU" sz="2000" b="1" dirty="0" smtClean="0">
                <a:solidFill>
                  <a:srgbClr val="137371"/>
                </a:solidFill>
              </a:rPr>
              <a:t> квартирой/ниже квартиры Майкла.</a:t>
            </a:r>
          </a:p>
          <a:p>
            <a:endParaRPr lang="ru-RU" sz="2000" dirty="0"/>
          </a:p>
        </p:txBody>
      </p:sp>
      <p:pic>
        <p:nvPicPr>
          <p:cNvPr id="4098" name="Picture 2" descr="E:\Download\i-2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786190"/>
            <a:ext cx="3786214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928670"/>
            <a:ext cx="7658128" cy="671530"/>
          </a:xfrm>
          <a:prstGeom prst="rect">
            <a:avLst/>
          </a:prstGeom>
        </p:spPr>
        <p:txBody>
          <a:bodyPr/>
          <a:lstStyle/>
          <a:p>
            <a:r>
              <a:rPr lang="ru-RU" sz="4000" b="1" dirty="0" err="1" smtClean="0">
                <a:solidFill>
                  <a:srgbClr val="137371"/>
                </a:solidFill>
              </a:rPr>
              <a:t>along</a:t>
            </a:r>
            <a:r>
              <a:rPr lang="ru-RU" sz="4000" dirty="0" smtClean="0">
                <a:solidFill>
                  <a:srgbClr val="137371"/>
                </a:solidFill>
              </a:rPr>
              <a:t/>
            </a:r>
            <a:br>
              <a:rPr lang="ru-RU" sz="4000" dirty="0" smtClean="0">
                <a:solidFill>
                  <a:srgbClr val="137371"/>
                </a:solidFill>
              </a:rPr>
            </a:br>
            <a:endParaRPr lang="en-US" sz="4000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вдоль, по</a:t>
            </a:r>
          </a:p>
          <a:p>
            <a:r>
              <a:rPr lang="en-US" sz="2000" b="1" dirty="0" smtClean="0">
                <a:solidFill>
                  <a:srgbClr val="137371"/>
                </a:solidFill>
              </a:rPr>
              <a:t>Anthony is driving </a:t>
            </a:r>
            <a:r>
              <a:rPr lang="en-US" sz="2000" b="1" u="sng" dirty="0" smtClean="0">
                <a:solidFill>
                  <a:srgbClr val="137371"/>
                </a:solidFill>
              </a:rPr>
              <a:t>along </a:t>
            </a:r>
            <a:r>
              <a:rPr lang="en-US" sz="2000" b="1" dirty="0" smtClean="0">
                <a:solidFill>
                  <a:srgbClr val="137371"/>
                </a:solidFill>
              </a:rPr>
              <a:t>the high-way.</a:t>
            </a:r>
            <a:endParaRPr lang="ru-RU" sz="2000" b="1" dirty="0" smtClean="0">
              <a:solidFill>
                <a:srgbClr val="137371"/>
              </a:solidFill>
            </a:endParaRPr>
          </a:p>
          <a:p>
            <a:r>
              <a:rPr lang="en-US" sz="2000" b="1" dirty="0" smtClean="0">
                <a:solidFill>
                  <a:srgbClr val="137371"/>
                </a:solidFill>
              </a:rPr>
              <a:t> </a:t>
            </a:r>
            <a:r>
              <a:rPr lang="ru-RU" sz="2000" b="1" dirty="0" err="1" smtClean="0">
                <a:solidFill>
                  <a:srgbClr val="137371"/>
                </a:solidFill>
              </a:rPr>
              <a:t>Энтони</a:t>
            </a:r>
            <a:r>
              <a:rPr lang="ru-RU" sz="2000" b="1" dirty="0" smtClean="0">
                <a:solidFill>
                  <a:srgbClr val="137371"/>
                </a:solidFill>
              </a:rPr>
              <a:t> едет </a:t>
            </a:r>
            <a:r>
              <a:rPr lang="ru-RU" sz="2000" b="1" u="sng" dirty="0" smtClean="0">
                <a:solidFill>
                  <a:srgbClr val="137371"/>
                </a:solidFill>
              </a:rPr>
              <a:t>по</a:t>
            </a:r>
            <a:r>
              <a:rPr lang="ru-RU" sz="2000" b="1" dirty="0" smtClean="0">
                <a:solidFill>
                  <a:srgbClr val="137371"/>
                </a:solidFill>
              </a:rPr>
              <a:t>/</a:t>
            </a:r>
            <a:r>
              <a:rPr lang="ru-RU" sz="2000" b="1" u="sng" dirty="0" smtClean="0">
                <a:solidFill>
                  <a:srgbClr val="137371"/>
                </a:solidFill>
              </a:rPr>
              <a:t>вдоль</a:t>
            </a:r>
            <a:r>
              <a:rPr lang="ru-RU" sz="2000" b="1" dirty="0" smtClean="0">
                <a:solidFill>
                  <a:srgbClr val="137371"/>
                </a:solidFill>
              </a:rPr>
              <a:t> шоссе.</a:t>
            </a:r>
          </a:p>
          <a:p>
            <a:endParaRPr lang="ru-RU" dirty="0"/>
          </a:p>
        </p:txBody>
      </p:sp>
      <p:pic>
        <p:nvPicPr>
          <p:cNvPr id="1027" name="Picture 3" descr="E:\Download\i-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857628"/>
            <a:ext cx="3438531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857232"/>
            <a:ext cx="7729566" cy="742968"/>
          </a:xfrm>
          <a:prstGeom prst="rect">
            <a:avLst/>
          </a:prstGeom>
        </p:spPr>
        <p:txBody>
          <a:bodyPr/>
          <a:lstStyle/>
          <a:p>
            <a:r>
              <a:rPr lang="en-US" sz="3600" b="1" dirty="0" smtClean="0">
                <a:solidFill>
                  <a:srgbClr val="137371"/>
                </a:solidFill>
              </a:rPr>
              <a:t>round</a:t>
            </a:r>
            <a:br>
              <a:rPr lang="en-US" sz="3600" b="1" dirty="0" smtClean="0">
                <a:solidFill>
                  <a:srgbClr val="137371"/>
                </a:solidFill>
              </a:rPr>
            </a:br>
            <a:r>
              <a:rPr lang="en-US" sz="3600" b="1" dirty="0" smtClean="0">
                <a:solidFill>
                  <a:srgbClr val="137371"/>
                </a:solidFill>
              </a:rPr>
              <a:t>/</a:t>
            </a:r>
            <a:br>
              <a:rPr lang="en-US" sz="3600" b="1" dirty="0" smtClean="0">
                <a:solidFill>
                  <a:srgbClr val="137371"/>
                </a:solidFill>
              </a:rPr>
            </a:br>
            <a:r>
              <a:rPr lang="en-US" sz="3600" b="1" dirty="0" smtClean="0">
                <a:solidFill>
                  <a:srgbClr val="137371"/>
                </a:solidFill>
              </a:rPr>
              <a:t>around</a:t>
            </a:r>
            <a:r>
              <a:rPr lang="en-US" dirty="0" smtClean="0">
                <a:solidFill>
                  <a:srgbClr val="137371"/>
                </a:solidFill>
              </a:rPr>
              <a:t/>
            </a:r>
            <a:br>
              <a:rPr lang="en-US" dirty="0" smtClean="0">
                <a:solidFill>
                  <a:srgbClr val="137371"/>
                </a:solidFill>
              </a:rPr>
            </a:br>
            <a:endParaRPr lang="en-US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за, вокруг</a:t>
            </a:r>
          </a:p>
          <a:p>
            <a:r>
              <a:rPr lang="ru-RU" sz="2000" b="1" dirty="0" err="1" smtClean="0">
                <a:solidFill>
                  <a:srgbClr val="137371"/>
                </a:solidFill>
              </a:rPr>
              <a:t>Robbers</a:t>
            </a:r>
            <a:r>
              <a:rPr lang="ru-RU" sz="2000" b="1" dirty="0" smtClean="0">
                <a:solidFill>
                  <a:srgbClr val="137371"/>
                </a:solidFill>
              </a:rPr>
              <a:t> </a:t>
            </a:r>
            <a:r>
              <a:rPr lang="ru-RU" sz="2000" b="1" dirty="0" err="1" smtClean="0">
                <a:solidFill>
                  <a:srgbClr val="137371"/>
                </a:solidFill>
              </a:rPr>
              <a:t>turned</a:t>
            </a:r>
            <a:r>
              <a:rPr lang="en-US" sz="2000" b="1" dirty="0" smtClean="0">
                <a:solidFill>
                  <a:srgbClr val="137371"/>
                </a:solidFill>
              </a:rPr>
              <a:t> </a:t>
            </a:r>
            <a:r>
              <a:rPr lang="ru-RU" sz="2000" b="1" u="sng" dirty="0" err="1" smtClean="0">
                <a:solidFill>
                  <a:srgbClr val="137371"/>
                </a:solidFill>
              </a:rPr>
              <a:t>round</a:t>
            </a:r>
            <a:r>
              <a:rPr lang="ru-RU" sz="2000" b="1" dirty="0" smtClean="0">
                <a:solidFill>
                  <a:srgbClr val="137371"/>
                </a:solidFill>
              </a:rPr>
              <a:t> </a:t>
            </a:r>
            <a:r>
              <a:rPr lang="ru-RU" sz="2000" b="1" dirty="0" err="1" smtClean="0">
                <a:solidFill>
                  <a:srgbClr val="137371"/>
                </a:solidFill>
              </a:rPr>
              <a:t>the</a:t>
            </a:r>
            <a:r>
              <a:rPr lang="ru-RU" sz="2000" b="1" dirty="0" smtClean="0">
                <a:solidFill>
                  <a:srgbClr val="137371"/>
                </a:solidFill>
              </a:rPr>
              <a:t> </a:t>
            </a:r>
            <a:r>
              <a:rPr lang="ru-RU" sz="2000" b="1" dirty="0" err="1" smtClean="0">
                <a:solidFill>
                  <a:srgbClr val="137371"/>
                </a:solidFill>
              </a:rPr>
              <a:t>corner</a:t>
            </a:r>
            <a:r>
              <a:rPr lang="ru-RU" sz="2000" b="1" dirty="0" smtClean="0">
                <a:solidFill>
                  <a:srgbClr val="137371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rgbClr val="137371"/>
                </a:solidFill>
              </a:rPr>
              <a:t>Грабители свернули за угол.</a:t>
            </a:r>
          </a:p>
          <a:p>
            <a:r>
              <a:rPr lang="en-US" sz="2000" b="1" dirty="0" smtClean="0">
                <a:solidFill>
                  <a:srgbClr val="137371"/>
                </a:solidFill>
              </a:rPr>
              <a:t>Alan is driving </a:t>
            </a:r>
            <a:r>
              <a:rPr lang="en-US" sz="2000" b="1" u="sng" dirty="0" smtClean="0">
                <a:solidFill>
                  <a:srgbClr val="137371"/>
                </a:solidFill>
              </a:rPr>
              <a:t>around</a:t>
            </a:r>
            <a:r>
              <a:rPr lang="en-US" sz="2000" b="1" dirty="0" smtClean="0">
                <a:solidFill>
                  <a:srgbClr val="137371"/>
                </a:solidFill>
              </a:rPr>
              <a:t> the parking looking for some free place.</a:t>
            </a:r>
            <a:endParaRPr lang="ru-RU" sz="2000" b="1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Алан ездит </a:t>
            </a:r>
            <a:r>
              <a:rPr lang="ru-RU" sz="2000" b="1" u="sng" dirty="0" smtClean="0">
                <a:solidFill>
                  <a:srgbClr val="137371"/>
                </a:solidFill>
              </a:rPr>
              <a:t>вокруг</a:t>
            </a:r>
            <a:r>
              <a:rPr lang="en-US" sz="2000" b="1" u="sng" dirty="0" smtClean="0">
                <a:solidFill>
                  <a:srgbClr val="137371"/>
                </a:solidFill>
              </a:rPr>
              <a:t> </a:t>
            </a:r>
            <a:r>
              <a:rPr lang="ru-RU" sz="2000" b="1" dirty="0" smtClean="0">
                <a:solidFill>
                  <a:srgbClr val="137371"/>
                </a:solidFill>
              </a:rPr>
              <a:t>парковки,</a:t>
            </a:r>
            <a:br>
              <a:rPr lang="ru-RU" sz="2000" b="1" dirty="0" smtClean="0">
                <a:solidFill>
                  <a:srgbClr val="137371"/>
                </a:solidFill>
              </a:rPr>
            </a:br>
            <a:r>
              <a:rPr lang="ru-RU" sz="2000" b="1" dirty="0" smtClean="0">
                <a:solidFill>
                  <a:srgbClr val="137371"/>
                </a:solidFill>
              </a:rPr>
              <a:t>выискивая свободное место.</a:t>
            </a:r>
          </a:p>
          <a:p>
            <a:endParaRPr lang="ru-RU" sz="2000" b="1" dirty="0">
              <a:solidFill>
                <a:srgbClr val="137371"/>
              </a:solidFill>
            </a:endParaRPr>
          </a:p>
        </p:txBody>
      </p:sp>
      <p:pic>
        <p:nvPicPr>
          <p:cNvPr id="38914" name="Picture 2" descr="Предло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714356"/>
            <a:ext cx="3143272" cy="2571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785794"/>
            <a:ext cx="7658128" cy="814406"/>
          </a:xfrm>
          <a:prstGeom prst="rect">
            <a:avLst/>
          </a:prstGeom>
        </p:spPr>
        <p:txBody>
          <a:bodyPr/>
          <a:lstStyle/>
          <a:p>
            <a:r>
              <a:rPr lang="ru-RU" sz="4000" b="1" dirty="0" err="1" smtClean="0">
                <a:solidFill>
                  <a:srgbClr val="137371"/>
                </a:solidFill>
              </a:rPr>
              <a:t>past</a:t>
            </a:r>
            <a:r>
              <a:rPr lang="ru-RU" dirty="0" smtClean="0">
                <a:solidFill>
                  <a:srgbClr val="137371"/>
                </a:solidFill>
              </a:rPr>
              <a:t/>
            </a:r>
            <a:br>
              <a:rPr lang="ru-RU" dirty="0" smtClean="0">
                <a:solidFill>
                  <a:srgbClr val="137371"/>
                </a:solidFill>
              </a:rPr>
            </a:br>
            <a:endParaRPr lang="en-US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мимо</a:t>
            </a:r>
          </a:p>
          <a:p>
            <a:r>
              <a:rPr lang="en-US" sz="2000" b="1" dirty="0" smtClean="0">
                <a:solidFill>
                  <a:srgbClr val="137371"/>
                </a:solidFill>
              </a:rPr>
              <a:t>Lewis went </a:t>
            </a:r>
            <a:r>
              <a:rPr lang="en-US" sz="2000" b="1" u="sng" dirty="0" smtClean="0">
                <a:solidFill>
                  <a:srgbClr val="137371"/>
                </a:solidFill>
              </a:rPr>
              <a:t>past</a:t>
            </a:r>
            <a:r>
              <a:rPr lang="en-US" sz="2000" b="1" dirty="0" smtClean="0">
                <a:solidFill>
                  <a:srgbClr val="137371"/>
                </a:solidFill>
              </a:rPr>
              <a:t> a flower shop and didn't buy flowers.</a:t>
            </a:r>
            <a:endParaRPr lang="ru-RU" sz="2000" b="1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Я прошёл </a:t>
            </a:r>
            <a:r>
              <a:rPr lang="ru-RU" sz="2000" b="1" u="sng" dirty="0" smtClean="0">
                <a:solidFill>
                  <a:srgbClr val="137371"/>
                </a:solidFill>
              </a:rPr>
              <a:t>мимо</a:t>
            </a:r>
            <a:r>
              <a:rPr lang="en-US" sz="2000" b="1" u="sng" dirty="0" smtClean="0">
                <a:solidFill>
                  <a:srgbClr val="137371"/>
                </a:solidFill>
              </a:rPr>
              <a:t> </a:t>
            </a:r>
            <a:r>
              <a:rPr lang="ru-RU" sz="2000" b="1" dirty="0" smtClean="0">
                <a:solidFill>
                  <a:srgbClr val="137371"/>
                </a:solidFill>
              </a:rPr>
              <a:t>цветочной лавки и не купил цветы.</a:t>
            </a:r>
          </a:p>
          <a:p>
            <a:endParaRPr lang="ru-RU" sz="2000" b="1" dirty="0">
              <a:solidFill>
                <a:srgbClr val="137371"/>
              </a:solidFill>
            </a:endParaRPr>
          </a:p>
        </p:txBody>
      </p:sp>
      <p:pic>
        <p:nvPicPr>
          <p:cNvPr id="3074" name="Picture 2" descr="E:\Download\i-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571876"/>
            <a:ext cx="3643331" cy="27146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642910" y="1071546"/>
            <a:ext cx="7586690" cy="785818"/>
          </a:xfrm>
          <a:prstGeom prst="rect">
            <a:avLst/>
          </a:prstGeom>
        </p:spPr>
        <p:txBody>
          <a:bodyPr/>
          <a:lstStyle/>
          <a:p>
            <a:r>
              <a:rPr lang="ru-RU" sz="4000" b="1" dirty="0" err="1" smtClean="0">
                <a:solidFill>
                  <a:srgbClr val="137371"/>
                </a:solidFill>
              </a:rPr>
              <a:t>on</a:t>
            </a:r>
            <a:r>
              <a:rPr lang="ru-RU" sz="4000" dirty="0" smtClean="0">
                <a:solidFill>
                  <a:srgbClr val="137371"/>
                </a:solidFill>
              </a:rPr>
              <a:t/>
            </a:r>
            <a:br>
              <a:rPr lang="ru-RU" sz="4000" dirty="0" smtClean="0">
                <a:solidFill>
                  <a:srgbClr val="137371"/>
                </a:solidFill>
              </a:rPr>
            </a:br>
            <a:endParaRPr lang="en-US" sz="4000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в (</a:t>
            </a:r>
            <a:r>
              <a:rPr lang="en-US" sz="2000" b="1" dirty="0" smtClean="0">
                <a:solidFill>
                  <a:srgbClr val="137371"/>
                </a:solidFill>
              </a:rPr>
              <a:t> </a:t>
            </a:r>
            <a:r>
              <a:rPr lang="ru-RU" sz="2000" b="1" dirty="0" smtClean="0">
                <a:solidFill>
                  <a:srgbClr val="137371"/>
                </a:solidFill>
              </a:rPr>
              <a:t>в днях и датах)</a:t>
            </a:r>
          </a:p>
          <a:p>
            <a:r>
              <a:rPr lang="en-US" sz="2000" b="1" dirty="0" smtClean="0">
                <a:solidFill>
                  <a:srgbClr val="137371"/>
                </a:solidFill>
              </a:rPr>
              <a:t>We will visit Donald </a:t>
            </a:r>
            <a:r>
              <a:rPr lang="en-US" sz="2000" b="1" u="sng" dirty="0" smtClean="0">
                <a:solidFill>
                  <a:srgbClr val="137371"/>
                </a:solidFill>
              </a:rPr>
              <a:t>on  </a:t>
            </a:r>
            <a:r>
              <a:rPr lang="en-US" sz="2000" b="1" dirty="0" smtClean="0">
                <a:solidFill>
                  <a:srgbClr val="137371"/>
                </a:solidFill>
              </a:rPr>
              <a:t>Friday.</a:t>
            </a:r>
            <a:endParaRPr lang="ru-RU" sz="2000" b="1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Мы навестим Дональда </a:t>
            </a:r>
            <a:r>
              <a:rPr lang="ru-RU" sz="2000" b="1" u="sng" dirty="0" smtClean="0">
                <a:solidFill>
                  <a:srgbClr val="137371"/>
                </a:solidFill>
              </a:rPr>
              <a:t>в</a:t>
            </a:r>
            <a:r>
              <a:rPr lang="en-US" sz="2000" b="1" u="sng" dirty="0" smtClean="0">
                <a:solidFill>
                  <a:srgbClr val="137371"/>
                </a:solidFill>
              </a:rPr>
              <a:t> </a:t>
            </a:r>
            <a:r>
              <a:rPr lang="ru-RU" sz="2000" b="1" dirty="0" smtClean="0">
                <a:solidFill>
                  <a:srgbClr val="137371"/>
                </a:solidFill>
              </a:rPr>
              <a:t>пятницу.</a:t>
            </a:r>
          </a:p>
          <a:p>
            <a:endParaRPr lang="en-US" sz="2000" b="1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на</a:t>
            </a:r>
          </a:p>
          <a:p>
            <a:r>
              <a:rPr lang="en-US" sz="2000" b="1" dirty="0" smtClean="0">
                <a:solidFill>
                  <a:srgbClr val="137371"/>
                </a:solidFill>
              </a:rPr>
              <a:t>The TV remote control is </a:t>
            </a:r>
            <a:r>
              <a:rPr lang="en-US" sz="2000" b="1" u="sng" dirty="0" smtClean="0">
                <a:solidFill>
                  <a:srgbClr val="137371"/>
                </a:solidFill>
              </a:rPr>
              <a:t>on </a:t>
            </a:r>
            <a:r>
              <a:rPr lang="en-US" sz="2000" b="1" dirty="0" smtClean="0">
                <a:solidFill>
                  <a:srgbClr val="137371"/>
                </a:solidFill>
              </a:rPr>
              <a:t>the sofa.</a:t>
            </a:r>
            <a:endParaRPr lang="ru-RU" sz="2000" b="1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Пульт от телевизора лежит</a:t>
            </a:r>
            <a:r>
              <a:rPr lang="en-US" sz="2000" b="1" dirty="0" smtClean="0">
                <a:solidFill>
                  <a:srgbClr val="137371"/>
                </a:solidFill>
              </a:rPr>
              <a:t> </a:t>
            </a:r>
            <a:r>
              <a:rPr lang="ru-RU" sz="2000" b="1" u="sng" dirty="0" smtClean="0">
                <a:solidFill>
                  <a:srgbClr val="137371"/>
                </a:solidFill>
              </a:rPr>
              <a:t>на </a:t>
            </a:r>
            <a:r>
              <a:rPr lang="ru-RU" sz="2000" b="1" dirty="0" smtClean="0">
                <a:solidFill>
                  <a:srgbClr val="137371"/>
                </a:solidFill>
              </a:rPr>
              <a:t>диване.</a:t>
            </a:r>
          </a:p>
          <a:p>
            <a:r>
              <a:rPr lang="ru-RU" sz="2000" b="1" dirty="0" smtClean="0">
                <a:solidFill>
                  <a:srgbClr val="137371"/>
                </a:solidFill>
              </a:rPr>
              <a:t>о какой-либо тематике</a:t>
            </a:r>
          </a:p>
          <a:p>
            <a:r>
              <a:rPr lang="ru-RU" sz="2000" b="1" dirty="0" smtClean="0">
                <a:solidFill>
                  <a:srgbClr val="137371"/>
                </a:solidFill>
              </a:rPr>
              <a:t>о, об</a:t>
            </a:r>
          </a:p>
          <a:p>
            <a:r>
              <a:rPr lang="ru-RU" sz="2000" b="1" dirty="0" smtClean="0">
                <a:solidFill>
                  <a:srgbClr val="137371"/>
                </a:solidFill>
              </a:rPr>
              <a:t>I </a:t>
            </a:r>
            <a:r>
              <a:rPr lang="ru-RU" sz="2000" b="1" dirty="0" err="1" smtClean="0">
                <a:solidFill>
                  <a:srgbClr val="137371"/>
                </a:solidFill>
              </a:rPr>
              <a:t>like</a:t>
            </a:r>
            <a:r>
              <a:rPr lang="ru-RU" sz="2000" b="1" dirty="0" smtClean="0">
                <a:solidFill>
                  <a:srgbClr val="137371"/>
                </a:solidFill>
              </a:rPr>
              <a:t> </a:t>
            </a:r>
            <a:r>
              <a:rPr lang="ru-RU" sz="2000" b="1" dirty="0" err="1" smtClean="0">
                <a:solidFill>
                  <a:srgbClr val="137371"/>
                </a:solidFill>
              </a:rPr>
              <a:t>magazines</a:t>
            </a:r>
            <a:r>
              <a:rPr lang="ru-RU" sz="2000" b="1" dirty="0" smtClean="0">
                <a:solidFill>
                  <a:srgbClr val="137371"/>
                </a:solidFill>
              </a:rPr>
              <a:t> </a:t>
            </a:r>
            <a:r>
              <a:rPr lang="ru-RU" sz="2000" b="1" u="sng" dirty="0" err="1" smtClean="0">
                <a:solidFill>
                  <a:srgbClr val="137371"/>
                </a:solidFill>
              </a:rPr>
              <a:t>on</a:t>
            </a:r>
            <a:r>
              <a:rPr lang="en-US" sz="2000" b="1" u="sng" dirty="0" smtClean="0">
                <a:solidFill>
                  <a:srgbClr val="137371"/>
                </a:solidFill>
              </a:rPr>
              <a:t> </a:t>
            </a:r>
            <a:r>
              <a:rPr lang="ru-RU" sz="2000" b="1" dirty="0" err="1" smtClean="0">
                <a:solidFill>
                  <a:srgbClr val="137371"/>
                </a:solidFill>
              </a:rPr>
              <a:t>fishing</a:t>
            </a:r>
            <a:r>
              <a:rPr lang="ru-RU" sz="2000" b="1" dirty="0" smtClean="0">
                <a:solidFill>
                  <a:srgbClr val="137371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rgbClr val="137371"/>
                </a:solidFill>
              </a:rPr>
              <a:t>Я люблю журналы </a:t>
            </a:r>
            <a:r>
              <a:rPr lang="ru-RU" sz="2000" b="1" u="sng" dirty="0" smtClean="0">
                <a:solidFill>
                  <a:srgbClr val="137371"/>
                </a:solidFill>
              </a:rPr>
              <a:t>о</a:t>
            </a:r>
            <a:r>
              <a:rPr lang="en-US" sz="2000" b="1" u="sng" dirty="0" smtClean="0">
                <a:solidFill>
                  <a:srgbClr val="137371"/>
                </a:solidFill>
              </a:rPr>
              <a:t> </a:t>
            </a:r>
            <a:r>
              <a:rPr lang="ru-RU" sz="2000" b="1" dirty="0" smtClean="0">
                <a:solidFill>
                  <a:srgbClr val="137371"/>
                </a:solidFill>
              </a:rPr>
              <a:t>рыбалке.</a:t>
            </a:r>
          </a:p>
          <a:p>
            <a:endParaRPr lang="ru-RU" sz="1800" dirty="0">
              <a:solidFill>
                <a:srgbClr val="137371"/>
              </a:solidFill>
            </a:endParaRPr>
          </a:p>
        </p:txBody>
      </p:sp>
      <p:sp>
        <p:nvSpPr>
          <p:cNvPr id="29698" name="AutoShape 2" descr="http://im3-tub-ru.yandex.net/i?id=9e38e1acb6ccff9ded604bd54cb7aec2-135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0" name="Picture 4" descr="http://im3-tub-ru.yandex.net/i?id=9e38e1acb6ccff9ded604bd54cb7aec2-135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571612"/>
            <a:ext cx="2590803" cy="2143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9702" name="Picture 6" descr="http://im0-tub-ru.yandex.net/i?id=501b3a80ae7783e9a327583fc5c59955-46-144&amp;n=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85728"/>
            <a:ext cx="2428892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9704" name="Picture 8" descr="http://062012.imgbb.ru/8/1/2/81217caf04a2eafd55894c88923acb2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357694"/>
            <a:ext cx="2344723" cy="22574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928670"/>
            <a:ext cx="7729566" cy="671530"/>
          </a:xfrm>
          <a:prstGeom prst="rect">
            <a:avLst/>
          </a:prstGeom>
        </p:spPr>
        <p:txBody>
          <a:bodyPr/>
          <a:lstStyle/>
          <a:p>
            <a:r>
              <a:rPr lang="ru-RU" sz="4000" b="1" dirty="0" err="1" smtClean="0">
                <a:solidFill>
                  <a:srgbClr val="137371"/>
                </a:solidFill>
              </a:rPr>
              <a:t>through</a:t>
            </a:r>
            <a:r>
              <a:rPr lang="ru-RU" dirty="0" smtClean="0">
                <a:solidFill>
                  <a:srgbClr val="137371"/>
                </a:solidFill>
              </a:rPr>
              <a:t/>
            </a:r>
            <a:br>
              <a:rPr lang="ru-RU" dirty="0" smtClean="0">
                <a:solidFill>
                  <a:srgbClr val="137371"/>
                </a:solidFill>
              </a:rPr>
            </a:br>
            <a:endParaRPr lang="en-US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сквозь, через</a:t>
            </a:r>
          </a:p>
          <a:p>
            <a:r>
              <a:rPr lang="en-US" sz="2000" b="1" dirty="0" smtClean="0">
                <a:solidFill>
                  <a:srgbClr val="137371"/>
                </a:solidFill>
              </a:rPr>
              <a:t>Postman pushed the letter </a:t>
            </a:r>
            <a:r>
              <a:rPr lang="en-US" sz="2000" b="1" u="sng" dirty="0" smtClean="0">
                <a:solidFill>
                  <a:srgbClr val="137371"/>
                </a:solidFill>
              </a:rPr>
              <a:t>through </a:t>
            </a:r>
            <a:r>
              <a:rPr lang="en-US" sz="2000" b="1" dirty="0" smtClean="0">
                <a:solidFill>
                  <a:srgbClr val="137371"/>
                </a:solidFill>
              </a:rPr>
              <a:t>the door gap.</a:t>
            </a:r>
            <a:endParaRPr lang="ru-RU" sz="2000" b="1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Почтальон просунул письмо</a:t>
            </a:r>
            <a:br>
              <a:rPr lang="ru-RU" sz="2000" b="1" dirty="0" smtClean="0">
                <a:solidFill>
                  <a:srgbClr val="137371"/>
                </a:solidFill>
              </a:rPr>
            </a:br>
            <a:r>
              <a:rPr lang="ru-RU" sz="2000" b="1" u="sng" dirty="0" smtClean="0">
                <a:solidFill>
                  <a:srgbClr val="137371"/>
                </a:solidFill>
              </a:rPr>
              <a:t>сквозь</a:t>
            </a:r>
            <a:r>
              <a:rPr lang="ru-RU" sz="2000" b="1" dirty="0" smtClean="0">
                <a:solidFill>
                  <a:srgbClr val="137371"/>
                </a:solidFill>
              </a:rPr>
              <a:t>/</a:t>
            </a:r>
            <a:r>
              <a:rPr lang="ru-RU" sz="2000" b="1" u="sng" dirty="0" smtClean="0">
                <a:solidFill>
                  <a:srgbClr val="137371"/>
                </a:solidFill>
              </a:rPr>
              <a:t>через</a:t>
            </a:r>
            <a:r>
              <a:rPr lang="en-US" sz="2000" b="1" u="sng" dirty="0" smtClean="0">
                <a:solidFill>
                  <a:srgbClr val="137371"/>
                </a:solidFill>
              </a:rPr>
              <a:t> </a:t>
            </a:r>
            <a:r>
              <a:rPr lang="ru-RU" sz="2000" b="1" dirty="0" smtClean="0">
                <a:solidFill>
                  <a:srgbClr val="137371"/>
                </a:solidFill>
              </a:rPr>
              <a:t>дверную щель.</a:t>
            </a:r>
          </a:p>
          <a:p>
            <a:endParaRPr lang="ru-RU" sz="2000" dirty="0"/>
          </a:p>
        </p:txBody>
      </p:sp>
      <p:pic>
        <p:nvPicPr>
          <p:cNvPr id="2050" name="Picture 2" descr="E:\Download\i-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714752"/>
            <a:ext cx="3857652" cy="27146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 descr="E:\Download\i-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000372"/>
            <a:ext cx="2143140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714356"/>
            <a:ext cx="7658128" cy="885844"/>
          </a:xfrm>
          <a:prstGeom prst="rect">
            <a:avLst/>
          </a:prstGeom>
        </p:spPr>
        <p:txBody>
          <a:bodyPr/>
          <a:lstStyle/>
          <a:p>
            <a:r>
              <a:rPr lang="ru-RU" sz="4000" b="1" dirty="0" err="1" smtClean="0">
                <a:solidFill>
                  <a:srgbClr val="137371"/>
                </a:solidFill>
              </a:rPr>
              <a:t>out</a:t>
            </a:r>
            <a:r>
              <a:rPr lang="ru-RU" sz="4000" b="1" dirty="0" smtClean="0">
                <a:solidFill>
                  <a:srgbClr val="137371"/>
                </a:solidFill>
              </a:rPr>
              <a:t> </a:t>
            </a:r>
            <a:r>
              <a:rPr lang="ru-RU" sz="4000" b="1" dirty="0" err="1" smtClean="0">
                <a:solidFill>
                  <a:srgbClr val="137371"/>
                </a:solidFill>
              </a:rPr>
              <a:t>of</a:t>
            </a:r>
            <a:r>
              <a:rPr lang="ru-RU" dirty="0" smtClean="0">
                <a:solidFill>
                  <a:srgbClr val="137371"/>
                </a:solidFill>
              </a:rPr>
              <a:t/>
            </a:r>
            <a:br>
              <a:rPr lang="ru-RU" dirty="0" smtClean="0">
                <a:solidFill>
                  <a:srgbClr val="137371"/>
                </a:solidFill>
              </a:rPr>
            </a:br>
            <a:endParaRPr lang="en-US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из</a:t>
            </a:r>
          </a:p>
          <a:p>
            <a:r>
              <a:rPr lang="en-US" sz="2000" b="1" dirty="0" smtClean="0">
                <a:solidFill>
                  <a:srgbClr val="137371"/>
                </a:solidFill>
              </a:rPr>
              <a:t>Ann has just gone out </a:t>
            </a:r>
            <a:r>
              <a:rPr lang="en-US" sz="2000" b="1" u="sng" dirty="0" smtClean="0">
                <a:solidFill>
                  <a:srgbClr val="137371"/>
                </a:solidFill>
              </a:rPr>
              <a:t>of</a:t>
            </a:r>
            <a:r>
              <a:rPr lang="en-US" sz="2000" b="1" dirty="0" smtClean="0">
                <a:solidFill>
                  <a:srgbClr val="137371"/>
                </a:solidFill>
              </a:rPr>
              <a:t> the room.</a:t>
            </a:r>
            <a:endParaRPr lang="ru-RU" sz="2000" b="1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Энн только что вышла </a:t>
            </a:r>
            <a:r>
              <a:rPr lang="ru-RU" sz="2000" b="1" u="sng" dirty="0" smtClean="0">
                <a:solidFill>
                  <a:srgbClr val="137371"/>
                </a:solidFill>
              </a:rPr>
              <a:t>из</a:t>
            </a:r>
            <a:r>
              <a:rPr lang="en-US" sz="2000" b="1" u="sng" dirty="0" smtClean="0">
                <a:solidFill>
                  <a:srgbClr val="137371"/>
                </a:solidFill>
              </a:rPr>
              <a:t> </a:t>
            </a:r>
            <a:r>
              <a:rPr lang="ru-RU" sz="2000" b="1" dirty="0" smtClean="0">
                <a:solidFill>
                  <a:srgbClr val="137371"/>
                </a:solidFill>
              </a:rPr>
              <a:t>комнаты.</a:t>
            </a:r>
          </a:p>
          <a:p>
            <a:endParaRPr lang="ru-RU" sz="2000" b="1" dirty="0">
              <a:solidFill>
                <a:srgbClr val="137371"/>
              </a:solidFill>
            </a:endParaRPr>
          </a:p>
        </p:txBody>
      </p:sp>
      <p:pic>
        <p:nvPicPr>
          <p:cNvPr id="35842" name="Picture 2" descr="Изучаем предлоги - Babyblog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357562"/>
            <a:ext cx="3929090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Выпуск &quot;Английский язык. Курс молодого бойца. - Использование предлога in&quot; рассылки &quot;Английский язык. Курс молодого бойца&quot; от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142984"/>
            <a:ext cx="6429420" cy="4786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>
                <a:solidFill>
                  <a:srgbClr val="137371"/>
                </a:solidFill>
                <a:latin typeface="Aparajita" pitchFamily="34" charset="0"/>
                <a:cs typeface="Aparajita" pitchFamily="34" charset="0"/>
              </a:rPr>
              <a:t>Good-bye!!!</a:t>
            </a:r>
            <a:endParaRPr lang="ru-RU" sz="7200" b="1" dirty="0">
              <a:solidFill>
                <a:srgbClr val="137371"/>
              </a:solidFill>
              <a:cs typeface="Aparajita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500034" y="1071546"/>
            <a:ext cx="7729566" cy="528654"/>
          </a:xfrm>
          <a:prstGeom prst="rect">
            <a:avLst/>
          </a:prstGeom>
        </p:spPr>
        <p:txBody>
          <a:bodyPr/>
          <a:lstStyle/>
          <a:p>
            <a:r>
              <a:rPr lang="ru-RU" sz="4000" b="1" dirty="0" err="1" smtClean="0">
                <a:solidFill>
                  <a:srgbClr val="137371"/>
                </a:solidFill>
              </a:rPr>
              <a:t>in</a:t>
            </a:r>
            <a:r>
              <a:rPr lang="ru-RU" sz="4000" dirty="0" smtClean="0">
                <a:solidFill>
                  <a:srgbClr val="137371"/>
                </a:solidFill>
              </a:rPr>
              <a:t/>
            </a:r>
            <a:br>
              <a:rPr lang="ru-RU" sz="4000" dirty="0" smtClean="0">
                <a:solidFill>
                  <a:srgbClr val="137371"/>
                </a:solidFill>
              </a:rPr>
            </a:br>
            <a:endParaRPr lang="ru-RU" sz="2000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в (</a:t>
            </a:r>
            <a:r>
              <a:rPr lang="ru-RU" sz="2000" b="1" dirty="0" err="1" smtClean="0">
                <a:solidFill>
                  <a:srgbClr val="137371"/>
                </a:solidFill>
              </a:rPr>
              <a:t>в</a:t>
            </a:r>
            <a:r>
              <a:rPr lang="ru-RU" sz="2000" b="1" dirty="0" smtClean="0">
                <a:solidFill>
                  <a:srgbClr val="137371"/>
                </a:solidFill>
              </a:rPr>
              <a:t> месяцах и годах);через (</a:t>
            </a:r>
            <a:r>
              <a:rPr lang="ru-RU" sz="2000" b="1" dirty="0" err="1" smtClean="0">
                <a:solidFill>
                  <a:srgbClr val="137371"/>
                </a:solidFill>
              </a:rPr>
              <a:t>через</a:t>
            </a:r>
            <a:r>
              <a:rPr lang="ru-RU" sz="2000" b="1" dirty="0" smtClean="0">
                <a:solidFill>
                  <a:srgbClr val="137371"/>
                </a:solidFill>
              </a:rPr>
              <a:t> определенный промежуток времени)</a:t>
            </a:r>
          </a:p>
          <a:p>
            <a:r>
              <a:rPr lang="en-US" sz="2000" b="1" dirty="0" smtClean="0">
                <a:solidFill>
                  <a:srgbClr val="137371"/>
                </a:solidFill>
              </a:rPr>
              <a:t>Dorothy was born </a:t>
            </a:r>
            <a:r>
              <a:rPr lang="en-US" sz="2000" b="1" u="sng" dirty="0" smtClean="0">
                <a:solidFill>
                  <a:srgbClr val="137371"/>
                </a:solidFill>
              </a:rPr>
              <a:t>in</a:t>
            </a:r>
            <a:r>
              <a:rPr lang="en-US" sz="2000" b="1" dirty="0" smtClean="0">
                <a:solidFill>
                  <a:srgbClr val="137371"/>
                </a:solidFill>
              </a:rPr>
              <a:t> June.</a:t>
            </a:r>
            <a:endParaRPr lang="ru-RU" sz="2000" b="1" dirty="0" smtClean="0">
              <a:solidFill>
                <a:srgbClr val="137371"/>
              </a:solidFill>
            </a:endParaRPr>
          </a:p>
          <a:p>
            <a:r>
              <a:rPr lang="ru-RU" sz="2000" b="1" dirty="0" err="1" smtClean="0">
                <a:solidFill>
                  <a:srgbClr val="137371"/>
                </a:solidFill>
              </a:rPr>
              <a:t>Дороти</a:t>
            </a:r>
            <a:r>
              <a:rPr lang="ru-RU" sz="2000" b="1" dirty="0" smtClean="0">
                <a:solidFill>
                  <a:srgbClr val="137371"/>
                </a:solidFill>
              </a:rPr>
              <a:t> родилась </a:t>
            </a:r>
            <a:r>
              <a:rPr lang="ru-RU" sz="2000" b="1" u="sng" dirty="0" smtClean="0">
                <a:solidFill>
                  <a:srgbClr val="137371"/>
                </a:solidFill>
              </a:rPr>
              <a:t>в</a:t>
            </a:r>
            <a:r>
              <a:rPr lang="en-US" sz="2000" b="1" u="sng" dirty="0" smtClean="0">
                <a:solidFill>
                  <a:srgbClr val="137371"/>
                </a:solidFill>
              </a:rPr>
              <a:t> </a:t>
            </a:r>
            <a:r>
              <a:rPr lang="ru-RU" sz="2000" b="1" dirty="0" smtClean="0">
                <a:solidFill>
                  <a:srgbClr val="137371"/>
                </a:solidFill>
              </a:rPr>
              <a:t>июне.</a:t>
            </a:r>
          </a:p>
          <a:p>
            <a:r>
              <a:rPr lang="en-US" sz="2000" b="1" dirty="0" smtClean="0">
                <a:solidFill>
                  <a:srgbClr val="137371"/>
                </a:solidFill>
              </a:rPr>
              <a:t>The examination will start </a:t>
            </a:r>
            <a:r>
              <a:rPr lang="en-US" sz="2000" b="1" u="sng" dirty="0" smtClean="0">
                <a:solidFill>
                  <a:srgbClr val="137371"/>
                </a:solidFill>
              </a:rPr>
              <a:t>in </a:t>
            </a:r>
            <a:r>
              <a:rPr lang="en-US" sz="2000" b="1" dirty="0" smtClean="0">
                <a:solidFill>
                  <a:srgbClr val="137371"/>
                </a:solidFill>
              </a:rPr>
              <a:t>three hours.</a:t>
            </a:r>
            <a:endParaRPr lang="ru-RU" sz="2000" b="1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Экзамен начнётся</a:t>
            </a:r>
            <a:r>
              <a:rPr lang="en-US" sz="2000" b="1" dirty="0" smtClean="0">
                <a:solidFill>
                  <a:srgbClr val="137371"/>
                </a:solidFill>
              </a:rPr>
              <a:t> </a:t>
            </a:r>
            <a:r>
              <a:rPr lang="ru-RU" sz="2000" b="1" u="sng" dirty="0" smtClean="0">
                <a:solidFill>
                  <a:srgbClr val="137371"/>
                </a:solidFill>
              </a:rPr>
              <a:t>через</a:t>
            </a:r>
            <a:r>
              <a:rPr lang="ru-RU" sz="2000" b="1" dirty="0" smtClean="0">
                <a:solidFill>
                  <a:srgbClr val="137371"/>
                </a:solidFill>
              </a:rPr>
              <a:t> три часа.</a:t>
            </a:r>
          </a:p>
          <a:p>
            <a:endParaRPr lang="ru-RU" sz="2000" b="1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в</a:t>
            </a:r>
          </a:p>
          <a:p>
            <a:r>
              <a:rPr lang="en-US" sz="2000" b="1" dirty="0" smtClean="0">
                <a:solidFill>
                  <a:srgbClr val="137371"/>
                </a:solidFill>
              </a:rPr>
              <a:t>Mr. Milton is not </a:t>
            </a:r>
            <a:r>
              <a:rPr lang="en-US" sz="2000" b="1" u="sng" dirty="0" smtClean="0">
                <a:solidFill>
                  <a:srgbClr val="137371"/>
                </a:solidFill>
              </a:rPr>
              <a:t>in</a:t>
            </a:r>
            <a:r>
              <a:rPr lang="en-US" sz="2000" b="1" dirty="0" smtClean="0">
                <a:solidFill>
                  <a:srgbClr val="137371"/>
                </a:solidFill>
              </a:rPr>
              <a:t> the office at the moment.</a:t>
            </a:r>
            <a:endParaRPr lang="ru-RU" sz="2000" b="1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На данный момент Мистер Милтон не </a:t>
            </a:r>
            <a:r>
              <a:rPr lang="ru-RU" sz="2000" b="1" u="sng" dirty="0" smtClean="0">
                <a:solidFill>
                  <a:srgbClr val="137371"/>
                </a:solidFill>
              </a:rPr>
              <a:t>в</a:t>
            </a:r>
            <a:r>
              <a:rPr lang="en-US" sz="2000" b="1" u="sng" dirty="0" smtClean="0">
                <a:solidFill>
                  <a:srgbClr val="137371"/>
                </a:solidFill>
              </a:rPr>
              <a:t> </a:t>
            </a:r>
            <a:r>
              <a:rPr lang="ru-RU" sz="2000" b="1" dirty="0" smtClean="0">
                <a:solidFill>
                  <a:srgbClr val="137371"/>
                </a:solidFill>
              </a:rPr>
              <a:t>офисе.</a:t>
            </a:r>
          </a:p>
          <a:p>
            <a:endParaRPr lang="ru-RU" sz="2000" dirty="0"/>
          </a:p>
        </p:txBody>
      </p:sp>
      <p:sp>
        <p:nvSpPr>
          <p:cNvPr id="27652" name="AutoShape 4" descr="Фото Милый щенок пикенеса в коробке с якрой лент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4" name="Picture 6" descr="Фото Милый щенок пикенеса в коробке с якрой лент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643182"/>
            <a:ext cx="1785918" cy="24288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571472" y="928670"/>
            <a:ext cx="7658128" cy="671530"/>
          </a:xfrm>
          <a:prstGeom prst="rect">
            <a:avLst/>
          </a:prstGeom>
        </p:spPr>
        <p:txBody>
          <a:bodyPr/>
          <a:lstStyle/>
          <a:p>
            <a:r>
              <a:rPr lang="ru-RU" sz="4000" b="1" dirty="0" err="1" smtClean="0">
                <a:solidFill>
                  <a:srgbClr val="137371"/>
                </a:solidFill>
              </a:rPr>
              <a:t>to</a:t>
            </a:r>
            <a:r>
              <a:rPr lang="ru-RU" dirty="0" smtClean="0">
                <a:solidFill>
                  <a:srgbClr val="137371"/>
                </a:solidFill>
              </a:rPr>
              <a:t/>
            </a:r>
            <a:br>
              <a:rPr lang="ru-RU" dirty="0" smtClean="0">
                <a:solidFill>
                  <a:srgbClr val="137371"/>
                </a:solidFill>
              </a:rPr>
            </a:br>
            <a:endParaRPr lang="ru-RU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в, на; к (куда?)</a:t>
            </a:r>
          </a:p>
          <a:p>
            <a:r>
              <a:rPr lang="en-US" sz="2000" b="1" dirty="0" smtClean="0">
                <a:solidFill>
                  <a:srgbClr val="137371"/>
                </a:solidFill>
              </a:rPr>
              <a:t>They are going </a:t>
            </a:r>
            <a:r>
              <a:rPr lang="en-US" sz="2000" b="1" u="sng" dirty="0" smtClean="0">
                <a:solidFill>
                  <a:srgbClr val="137371"/>
                </a:solidFill>
              </a:rPr>
              <a:t>to</a:t>
            </a:r>
            <a:r>
              <a:rPr lang="en-US" sz="2000" b="1" dirty="0" smtClean="0">
                <a:solidFill>
                  <a:srgbClr val="137371"/>
                </a:solidFill>
              </a:rPr>
              <a:t> the theatre.</a:t>
            </a:r>
            <a:endParaRPr lang="ru-RU" sz="2000" b="1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Они идут </a:t>
            </a:r>
            <a:r>
              <a:rPr lang="ru-RU" sz="2000" b="1" u="sng" dirty="0" smtClean="0">
                <a:solidFill>
                  <a:srgbClr val="137371"/>
                </a:solidFill>
              </a:rPr>
              <a:t>в</a:t>
            </a:r>
            <a:r>
              <a:rPr lang="ru-RU" sz="2000" b="1" dirty="0" smtClean="0">
                <a:solidFill>
                  <a:srgbClr val="137371"/>
                </a:solidFill>
              </a:rPr>
              <a:t> театр.</a:t>
            </a:r>
          </a:p>
          <a:p>
            <a:r>
              <a:rPr lang="en-US" sz="2000" b="1" dirty="0" smtClean="0">
                <a:solidFill>
                  <a:srgbClr val="137371"/>
                </a:solidFill>
              </a:rPr>
              <a:t>She is coming </a:t>
            </a:r>
            <a:r>
              <a:rPr lang="en-US" sz="2000" b="1" u="sng" dirty="0" smtClean="0">
                <a:solidFill>
                  <a:srgbClr val="137371"/>
                </a:solidFill>
              </a:rPr>
              <a:t>to</a:t>
            </a:r>
            <a:r>
              <a:rPr lang="en-US" sz="2000" b="1" dirty="0" smtClean="0">
                <a:solidFill>
                  <a:srgbClr val="137371"/>
                </a:solidFill>
              </a:rPr>
              <a:t> his car.</a:t>
            </a:r>
            <a:endParaRPr lang="ru-RU" sz="2000" b="1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Она подходит </a:t>
            </a:r>
            <a:r>
              <a:rPr lang="ru-RU" sz="2000" b="1" u="sng" dirty="0" smtClean="0">
                <a:solidFill>
                  <a:srgbClr val="137371"/>
                </a:solidFill>
              </a:rPr>
              <a:t>к</a:t>
            </a:r>
            <a:r>
              <a:rPr lang="en-US" sz="2000" b="1" u="sng" dirty="0" smtClean="0">
                <a:solidFill>
                  <a:srgbClr val="137371"/>
                </a:solidFill>
              </a:rPr>
              <a:t> </a:t>
            </a:r>
            <a:r>
              <a:rPr lang="ru-RU" sz="2000" b="1" dirty="0" smtClean="0">
                <a:solidFill>
                  <a:srgbClr val="137371"/>
                </a:solidFill>
              </a:rPr>
              <a:t>своей машине.</a:t>
            </a:r>
          </a:p>
          <a:p>
            <a:endParaRPr lang="en-US" sz="2000" b="1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дательный падеж в русском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137371"/>
                </a:solidFill>
              </a:rPr>
              <a:t>     языке (кому?, чему?)</a:t>
            </a:r>
          </a:p>
          <a:p>
            <a:r>
              <a:rPr lang="ru-RU" sz="2000" b="1" dirty="0" err="1" smtClean="0">
                <a:solidFill>
                  <a:srgbClr val="137371"/>
                </a:solidFill>
              </a:rPr>
              <a:t>Give</a:t>
            </a:r>
            <a:r>
              <a:rPr lang="ru-RU" sz="2000" b="1" dirty="0" smtClean="0">
                <a:solidFill>
                  <a:srgbClr val="137371"/>
                </a:solidFill>
              </a:rPr>
              <a:t> </a:t>
            </a:r>
            <a:r>
              <a:rPr lang="ru-RU" sz="2000" b="1" dirty="0" err="1" smtClean="0">
                <a:solidFill>
                  <a:srgbClr val="137371"/>
                </a:solidFill>
              </a:rPr>
              <a:t>this</a:t>
            </a:r>
            <a:r>
              <a:rPr lang="ru-RU" sz="2000" b="1" dirty="0" smtClean="0">
                <a:solidFill>
                  <a:srgbClr val="137371"/>
                </a:solidFill>
              </a:rPr>
              <a:t> </a:t>
            </a:r>
            <a:r>
              <a:rPr lang="ru-RU" sz="2000" b="1" dirty="0" err="1" smtClean="0">
                <a:solidFill>
                  <a:srgbClr val="137371"/>
                </a:solidFill>
              </a:rPr>
              <a:t>pen</a:t>
            </a:r>
            <a:r>
              <a:rPr lang="en-US" sz="2000" b="1" dirty="0" smtClean="0">
                <a:solidFill>
                  <a:srgbClr val="137371"/>
                </a:solidFill>
              </a:rPr>
              <a:t> </a:t>
            </a:r>
            <a:r>
              <a:rPr lang="ru-RU" sz="2000" b="1" u="sng" dirty="0" err="1" smtClean="0">
                <a:solidFill>
                  <a:srgbClr val="137371"/>
                </a:solidFill>
              </a:rPr>
              <a:t>to</a:t>
            </a:r>
            <a:r>
              <a:rPr lang="ru-RU" sz="2000" b="1" dirty="0" smtClean="0">
                <a:solidFill>
                  <a:srgbClr val="137371"/>
                </a:solidFill>
              </a:rPr>
              <a:t> </a:t>
            </a:r>
            <a:r>
              <a:rPr lang="ru-RU" sz="2000" b="1" dirty="0" err="1" smtClean="0">
                <a:solidFill>
                  <a:srgbClr val="137371"/>
                </a:solidFill>
              </a:rPr>
              <a:t>me</a:t>
            </a:r>
            <a:r>
              <a:rPr lang="ru-RU" sz="2000" b="1" dirty="0" smtClean="0">
                <a:solidFill>
                  <a:srgbClr val="137371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rgbClr val="137371"/>
                </a:solidFill>
              </a:rPr>
              <a:t>Дай эту ручку (</a:t>
            </a:r>
            <a:r>
              <a:rPr lang="ru-RU" sz="2000" b="1" u="sng" dirty="0" smtClean="0">
                <a:solidFill>
                  <a:srgbClr val="137371"/>
                </a:solidFill>
              </a:rPr>
              <a:t>кому?</a:t>
            </a:r>
            <a:r>
              <a:rPr lang="ru-RU" sz="2000" b="1" dirty="0" smtClean="0">
                <a:solidFill>
                  <a:srgbClr val="137371"/>
                </a:solidFill>
              </a:rPr>
              <a:t>) мне.</a:t>
            </a:r>
          </a:p>
          <a:p>
            <a:endParaRPr lang="ru-RU" sz="2000" dirty="0">
              <a:solidFill>
                <a:srgbClr val="137371"/>
              </a:solidFill>
            </a:endParaRPr>
          </a:p>
        </p:txBody>
      </p:sp>
      <p:sp>
        <p:nvSpPr>
          <p:cNvPr id="26628" name="AutoShape 4" descr="Случай в метро - 6 Августа 2010 - Тропинка в хра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Случай в метро - 6 Августа 2010 - Тропинка в хра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2" name="Picture 8" descr="Случай в метро - 6 Августа 2010 - Тропинка в хра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571876"/>
            <a:ext cx="2214578" cy="22860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434" name="Picture 2" descr="E:\Download\i-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28604"/>
            <a:ext cx="3643338" cy="22860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428596" y="1071546"/>
            <a:ext cx="7801004" cy="528654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137371"/>
                </a:solidFill>
              </a:rPr>
              <a:t>I</a:t>
            </a:r>
            <a:r>
              <a:rPr lang="ru-RU" sz="4000" b="1" dirty="0" err="1" smtClean="0">
                <a:solidFill>
                  <a:srgbClr val="137371"/>
                </a:solidFill>
              </a:rPr>
              <a:t>nto</a:t>
            </a:r>
            <a:endParaRPr lang="ru-RU" dirty="0" smtClean="0">
              <a:solidFill>
                <a:srgbClr val="137371"/>
              </a:solidFill>
            </a:endParaRPr>
          </a:p>
          <a:p>
            <a:endParaRPr lang="ru-RU" sz="2000" b="1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в (внутрь)</a:t>
            </a:r>
          </a:p>
          <a:p>
            <a:r>
              <a:rPr lang="en-US" sz="2000" b="1" dirty="0" smtClean="0">
                <a:solidFill>
                  <a:srgbClr val="137371"/>
                </a:solidFill>
              </a:rPr>
              <a:t>We are coming </a:t>
            </a:r>
            <a:r>
              <a:rPr lang="en-US" sz="2000" b="1" u="sng" dirty="0" smtClean="0">
                <a:solidFill>
                  <a:srgbClr val="137371"/>
                </a:solidFill>
              </a:rPr>
              <a:t>into</a:t>
            </a:r>
            <a:r>
              <a:rPr lang="en-US" sz="2000" b="1" dirty="0" smtClean="0">
                <a:solidFill>
                  <a:srgbClr val="137371"/>
                </a:solidFill>
              </a:rPr>
              <a:t> the flat.</a:t>
            </a:r>
            <a:endParaRPr lang="ru-RU" sz="2000" b="1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Мы заходим </a:t>
            </a:r>
            <a:r>
              <a:rPr lang="ru-RU" sz="2000" b="1" u="sng" dirty="0" smtClean="0">
                <a:solidFill>
                  <a:srgbClr val="137371"/>
                </a:solidFill>
              </a:rPr>
              <a:t>в</a:t>
            </a:r>
            <a:r>
              <a:rPr lang="en-US" sz="2000" b="1" u="sng" dirty="0" smtClean="0">
                <a:solidFill>
                  <a:srgbClr val="137371"/>
                </a:solidFill>
              </a:rPr>
              <a:t> </a:t>
            </a:r>
            <a:r>
              <a:rPr lang="ru-RU" sz="2000" b="1" dirty="0" smtClean="0">
                <a:solidFill>
                  <a:srgbClr val="137371"/>
                </a:solidFill>
              </a:rPr>
              <a:t>квартиру</a:t>
            </a:r>
            <a:r>
              <a:rPr lang="ru-RU" sz="2000" dirty="0" smtClean="0">
                <a:solidFill>
                  <a:srgbClr val="13737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25602" name="AutoShape 2" descr="http://im0-tub-ru.yandex.net/i?id=cc290efe4bb6c01a358925de0feb9665-44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4" name="Picture 4" descr="http://im0-tub-ru.yandex.net/i?id=cc290efe4bb6c01a358925de0feb9665-44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143248"/>
            <a:ext cx="4572032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1214414" y="214313"/>
            <a:ext cx="7015186" cy="1385887"/>
          </a:xfrm>
          <a:prstGeom prst="rect">
            <a:avLst/>
          </a:prstGeom>
        </p:spPr>
        <p:txBody>
          <a:bodyPr/>
          <a:lstStyle/>
          <a:p>
            <a:r>
              <a:rPr lang="ru-RU" sz="4000" b="1" dirty="0" err="1" smtClean="0">
                <a:solidFill>
                  <a:srgbClr val="137371"/>
                </a:solidFill>
              </a:rPr>
              <a:t>from</a:t>
            </a:r>
            <a:endParaRPr lang="ru-RU" dirty="0" smtClean="0">
              <a:solidFill>
                <a:srgbClr val="137371"/>
              </a:solidFill>
            </a:endParaRPr>
          </a:p>
          <a:p>
            <a:endParaRPr lang="ru-RU" dirty="0" smtClean="0">
              <a:solidFill>
                <a:srgbClr val="137371"/>
              </a:solidFill>
            </a:endParaRPr>
          </a:p>
          <a:p>
            <a:r>
              <a:rPr lang="ru-RU" sz="1800" b="1" dirty="0" smtClean="0">
                <a:solidFill>
                  <a:srgbClr val="137371"/>
                </a:solidFill>
              </a:rPr>
              <a:t>из, с, от</a:t>
            </a:r>
          </a:p>
          <a:p>
            <a:r>
              <a:rPr lang="en-US" sz="1800" b="1" dirty="0" smtClean="0">
                <a:solidFill>
                  <a:srgbClr val="137371"/>
                </a:solidFill>
              </a:rPr>
              <a:t>My father is coming back </a:t>
            </a:r>
            <a:r>
              <a:rPr lang="en-US" sz="1800" b="1" u="sng" dirty="0" smtClean="0">
                <a:solidFill>
                  <a:srgbClr val="137371"/>
                </a:solidFill>
              </a:rPr>
              <a:t>from</a:t>
            </a:r>
            <a:r>
              <a:rPr lang="en-US" sz="1800" b="1" dirty="0" smtClean="0">
                <a:solidFill>
                  <a:srgbClr val="137371"/>
                </a:solidFill>
              </a:rPr>
              <a:t> the theatre.</a:t>
            </a:r>
            <a:endParaRPr lang="ru-RU" sz="1800" b="1" dirty="0" smtClean="0">
              <a:solidFill>
                <a:srgbClr val="137371"/>
              </a:solidFill>
            </a:endParaRPr>
          </a:p>
          <a:p>
            <a:r>
              <a:rPr lang="ru-RU" sz="1800" b="1" dirty="0" smtClean="0">
                <a:solidFill>
                  <a:srgbClr val="137371"/>
                </a:solidFill>
              </a:rPr>
              <a:t>Мой отец возвращается </a:t>
            </a:r>
            <a:r>
              <a:rPr lang="ru-RU" sz="1800" b="1" u="sng" dirty="0" smtClean="0">
                <a:solidFill>
                  <a:srgbClr val="137371"/>
                </a:solidFill>
              </a:rPr>
              <a:t>из</a:t>
            </a:r>
            <a:r>
              <a:rPr lang="en-US" sz="1800" b="1" u="sng" dirty="0" smtClean="0">
                <a:solidFill>
                  <a:srgbClr val="137371"/>
                </a:solidFill>
              </a:rPr>
              <a:t> </a:t>
            </a:r>
            <a:r>
              <a:rPr lang="ru-RU" sz="1800" b="1" dirty="0" smtClean="0">
                <a:solidFill>
                  <a:srgbClr val="137371"/>
                </a:solidFill>
              </a:rPr>
              <a:t>театра.</a:t>
            </a:r>
          </a:p>
          <a:p>
            <a:r>
              <a:rPr lang="en-US" sz="1800" b="1" dirty="0" smtClean="0">
                <a:solidFill>
                  <a:srgbClr val="137371"/>
                </a:solidFill>
              </a:rPr>
              <a:t>Sylvia is coming back </a:t>
            </a:r>
            <a:r>
              <a:rPr lang="en-US" sz="1800" b="1" u="sng" dirty="0" smtClean="0">
                <a:solidFill>
                  <a:srgbClr val="137371"/>
                </a:solidFill>
              </a:rPr>
              <a:t>from</a:t>
            </a:r>
            <a:r>
              <a:rPr lang="en-US" sz="1800" b="1" dirty="0" smtClean="0">
                <a:solidFill>
                  <a:srgbClr val="137371"/>
                </a:solidFill>
              </a:rPr>
              <a:t> work.</a:t>
            </a:r>
            <a:endParaRPr lang="ru-RU" sz="1800" b="1" dirty="0" smtClean="0">
              <a:solidFill>
                <a:srgbClr val="137371"/>
              </a:solidFill>
            </a:endParaRPr>
          </a:p>
          <a:p>
            <a:r>
              <a:rPr lang="ru-RU" sz="1800" b="1" dirty="0" smtClean="0">
                <a:solidFill>
                  <a:srgbClr val="137371"/>
                </a:solidFill>
              </a:rPr>
              <a:t>Сильвия возвращается </a:t>
            </a:r>
            <a:r>
              <a:rPr lang="ru-RU" sz="1800" b="1" u="sng" dirty="0" smtClean="0">
                <a:solidFill>
                  <a:srgbClr val="137371"/>
                </a:solidFill>
              </a:rPr>
              <a:t>с</a:t>
            </a:r>
            <a:r>
              <a:rPr lang="en-US" sz="1800" b="1" u="sng" dirty="0" smtClean="0">
                <a:solidFill>
                  <a:srgbClr val="137371"/>
                </a:solidFill>
              </a:rPr>
              <a:t> </a:t>
            </a:r>
            <a:r>
              <a:rPr lang="ru-RU" sz="1800" b="1" dirty="0" smtClean="0">
                <a:solidFill>
                  <a:srgbClr val="137371"/>
                </a:solidFill>
              </a:rPr>
              <a:t>работы.</a:t>
            </a:r>
          </a:p>
          <a:p>
            <a:r>
              <a:rPr lang="en-US" sz="1800" b="1" dirty="0" smtClean="0">
                <a:solidFill>
                  <a:srgbClr val="137371"/>
                </a:solidFill>
              </a:rPr>
              <a:t>Samuel is coming back </a:t>
            </a:r>
            <a:r>
              <a:rPr lang="en-US" sz="1800" b="1" u="sng" dirty="0" smtClean="0">
                <a:solidFill>
                  <a:srgbClr val="137371"/>
                </a:solidFill>
              </a:rPr>
              <a:t>from </a:t>
            </a:r>
            <a:r>
              <a:rPr lang="en-US" sz="1800" b="1" dirty="0" smtClean="0">
                <a:solidFill>
                  <a:srgbClr val="137371"/>
                </a:solidFill>
              </a:rPr>
              <a:t>his friends.</a:t>
            </a:r>
            <a:endParaRPr lang="ru-RU" sz="1800" b="1" dirty="0" smtClean="0">
              <a:solidFill>
                <a:srgbClr val="137371"/>
              </a:solidFill>
            </a:endParaRPr>
          </a:p>
          <a:p>
            <a:r>
              <a:rPr lang="ru-RU" sz="1800" b="1" dirty="0" err="1" smtClean="0">
                <a:solidFill>
                  <a:srgbClr val="137371"/>
                </a:solidFill>
              </a:rPr>
              <a:t>Самуэль</a:t>
            </a:r>
            <a:r>
              <a:rPr lang="ru-RU" sz="1800" b="1" dirty="0" smtClean="0">
                <a:solidFill>
                  <a:srgbClr val="137371"/>
                </a:solidFill>
              </a:rPr>
              <a:t> возвращается </a:t>
            </a:r>
            <a:r>
              <a:rPr lang="ru-RU" sz="1800" b="1" u="sng" dirty="0" smtClean="0">
                <a:solidFill>
                  <a:srgbClr val="137371"/>
                </a:solidFill>
              </a:rPr>
              <a:t>от</a:t>
            </a:r>
            <a:r>
              <a:rPr lang="en-US" sz="1800" b="1" u="sng" dirty="0" smtClean="0">
                <a:solidFill>
                  <a:srgbClr val="137371"/>
                </a:solidFill>
              </a:rPr>
              <a:t> </a:t>
            </a:r>
            <a:r>
              <a:rPr lang="ru-RU" sz="1800" b="1" dirty="0" smtClean="0">
                <a:solidFill>
                  <a:srgbClr val="137371"/>
                </a:solidFill>
              </a:rPr>
              <a:t>друзей.</a:t>
            </a:r>
          </a:p>
          <a:p>
            <a:endParaRPr lang="en-US" sz="1800" b="1" dirty="0" smtClean="0">
              <a:solidFill>
                <a:srgbClr val="137371"/>
              </a:solidFill>
            </a:endParaRPr>
          </a:p>
          <a:p>
            <a:r>
              <a:rPr lang="ru-RU" sz="1800" b="1" dirty="0" smtClean="0">
                <a:solidFill>
                  <a:srgbClr val="137371"/>
                </a:solidFill>
              </a:rPr>
              <a:t>родительный падеж в русском языке (кого?, чего?)</a:t>
            </a:r>
          </a:p>
          <a:p>
            <a:r>
              <a:rPr lang="ru-RU" sz="1800" b="1" dirty="0" smtClean="0">
                <a:solidFill>
                  <a:srgbClr val="137371"/>
                </a:solidFill>
              </a:rPr>
              <a:t>от</a:t>
            </a:r>
          </a:p>
          <a:p>
            <a:r>
              <a:rPr lang="en-US" sz="1800" b="1" dirty="0" smtClean="0">
                <a:solidFill>
                  <a:srgbClr val="137371"/>
                </a:solidFill>
              </a:rPr>
              <a:t>I have got a reprimand </a:t>
            </a:r>
            <a:r>
              <a:rPr lang="en-US" sz="1800" b="1" u="sng" dirty="0" smtClean="0">
                <a:solidFill>
                  <a:srgbClr val="137371"/>
                </a:solidFill>
              </a:rPr>
              <a:t>from</a:t>
            </a:r>
            <a:r>
              <a:rPr lang="en-US" sz="1800" b="1" dirty="0" smtClean="0">
                <a:solidFill>
                  <a:srgbClr val="137371"/>
                </a:solidFill>
              </a:rPr>
              <a:t> the chief.</a:t>
            </a:r>
            <a:br>
              <a:rPr lang="en-US" sz="1800" b="1" dirty="0" smtClean="0">
                <a:solidFill>
                  <a:srgbClr val="137371"/>
                </a:solidFill>
              </a:rPr>
            </a:br>
            <a:r>
              <a:rPr lang="en-US" sz="1800" b="1" dirty="0" smtClean="0">
                <a:solidFill>
                  <a:srgbClr val="137371"/>
                </a:solidFill>
              </a:rPr>
              <a:t>I have got a letter </a:t>
            </a:r>
            <a:r>
              <a:rPr lang="en-US" sz="1800" b="1" u="sng" dirty="0" smtClean="0">
                <a:solidFill>
                  <a:srgbClr val="137371"/>
                </a:solidFill>
              </a:rPr>
              <a:t>from </a:t>
            </a:r>
            <a:r>
              <a:rPr lang="en-US" sz="1800" b="1" dirty="0" smtClean="0">
                <a:solidFill>
                  <a:srgbClr val="137371"/>
                </a:solidFill>
              </a:rPr>
              <a:t>Lewis.</a:t>
            </a:r>
            <a:br>
              <a:rPr lang="en-US" sz="1800" b="1" dirty="0" smtClean="0">
                <a:solidFill>
                  <a:srgbClr val="137371"/>
                </a:solidFill>
              </a:rPr>
            </a:br>
            <a:r>
              <a:rPr lang="ru-RU" sz="1800" b="1" dirty="0" err="1" smtClean="0">
                <a:solidFill>
                  <a:srgbClr val="137371"/>
                </a:solidFill>
              </a:rPr>
              <a:t>What</a:t>
            </a:r>
            <a:r>
              <a:rPr lang="ru-RU" sz="1800" b="1" dirty="0" smtClean="0">
                <a:solidFill>
                  <a:srgbClr val="137371"/>
                </a:solidFill>
              </a:rPr>
              <a:t> </a:t>
            </a:r>
            <a:r>
              <a:rPr lang="ru-RU" sz="1800" b="1" dirty="0" err="1" smtClean="0">
                <a:solidFill>
                  <a:srgbClr val="137371"/>
                </a:solidFill>
              </a:rPr>
              <a:t>do</a:t>
            </a:r>
            <a:r>
              <a:rPr lang="ru-RU" sz="1800" b="1" dirty="0" smtClean="0">
                <a:solidFill>
                  <a:srgbClr val="137371"/>
                </a:solidFill>
              </a:rPr>
              <a:t> </a:t>
            </a:r>
            <a:r>
              <a:rPr lang="ru-RU" sz="1800" b="1" dirty="0" err="1" smtClean="0">
                <a:solidFill>
                  <a:srgbClr val="137371"/>
                </a:solidFill>
              </a:rPr>
              <a:t>you</a:t>
            </a:r>
            <a:r>
              <a:rPr lang="ru-RU" sz="1800" b="1" dirty="0" smtClean="0">
                <a:solidFill>
                  <a:srgbClr val="137371"/>
                </a:solidFill>
              </a:rPr>
              <a:t> </a:t>
            </a:r>
            <a:r>
              <a:rPr lang="ru-RU" sz="1800" b="1" dirty="0" err="1" smtClean="0">
                <a:solidFill>
                  <a:srgbClr val="137371"/>
                </a:solidFill>
              </a:rPr>
              <a:t>want</a:t>
            </a:r>
            <a:r>
              <a:rPr lang="ru-RU" sz="1800" b="1" dirty="0" smtClean="0">
                <a:solidFill>
                  <a:srgbClr val="137371"/>
                </a:solidFill>
              </a:rPr>
              <a:t> </a:t>
            </a:r>
            <a:r>
              <a:rPr lang="ru-RU" sz="1800" b="1" u="sng" dirty="0" err="1" smtClean="0">
                <a:solidFill>
                  <a:srgbClr val="137371"/>
                </a:solidFill>
              </a:rPr>
              <a:t>from</a:t>
            </a:r>
            <a:r>
              <a:rPr lang="ru-RU" sz="1800" b="1" dirty="0" smtClean="0">
                <a:solidFill>
                  <a:srgbClr val="137371"/>
                </a:solidFill>
              </a:rPr>
              <a:t> </a:t>
            </a:r>
            <a:r>
              <a:rPr lang="ru-RU" sz="1800" b="1" dirty="0" err="1" smtClean="0">
                <a:solidFill>
                  <a:srgbClr val="137371"/>
                </a:solidFill>
              </a:rPr>
              <a:t>me</a:t>
            </a:r>
            <a:r>
              <a:rPr lang="ru-RU" sz="1800" b="1" dirty="0" smtClean="0">
                <a:solidFill>
                  <a:srgbClr val="137371"/>
                </a:solidFill>
              </a:rPr>
              <a:t>?</a:t>
            </a:r>
          </a:p>
          <a:p>
            <a:r>
              <a:rPr lang="ru-RU" sz="1800" b="1" dirty="0" smtClean="0">
                <a:solidFill>
                  <a:srgbClr val="137371"/>
                </a:solidFill>
              </a:rPr>
              <a:t>Я получил выговор </a:t>
            </a:r>
            <a:r>
              <a:rPr lang="ru-RU" sz="1800" b="1" u="sng" dirty="0" smtClean="0">
                <a:solidFill>
                  <a:srgbClr val="137371"/>
                </a:solidFill>
              </a:rPr>
              <a:t>от</a:t>
            </a:r>
            <a:r>
              <a:rPr lang="en-US" sz="1800" b="1" u="sng" dirty="0" smtClean="0">
                <a:solidFill>
                  <a:srgbClr val="137371"/>
                </a:solidFill>
              </a:rPr>
              <a:t> </a:t>
            </a:r>
            <a:r>
              <a:rPr lang="ru-RU" sz="1800" b="1" dirty="0" smtClean="0">
                <a:solidFill>
                  <a:srgbClr val="137371"/>
                </a:solidFill>
              </a:rPr>
              <a:t>начальника.</a:t>
            </a:r>
            <a:br>
              <a:rPr lang="ru-RU" sz="1800" b="1" dirty="0" smtClean="0">
                <a:solidFill>
                  <a:srgbClr val="137371"/>
                </a:solidFill>
              </a:rPr>
            </a:br>
            <a:r>
              <a:rPr lang="ru-RU" sz="1800" b="1" dirty="0" smtClean="0">
                <a:solidFill>
                  <a:srgbClr val="137371"/>
                </a:solidFill>
              </a:rPr>
              <a:t>Я получил письмо</a:t>
            </a:r>
            <a:r>
              <a:rPr lang="en-US" sz="1800" b="1" dirty="0" smtClean="0">
                <a:solidFill>
                  <a:srgbClr val="137371"/>
                </a:solidFill>
              </a:rPr>
              <a:t> </a:t>
            </a:r>
            <a:r>
              <a:rPr lang="ru-RU" sz="1800" b="1" u="sng" dirty="0" smtClean="0">
                <a:solidFill>
                  <a:srgbClr val="137371"/>
                </a:solidFill>
              </a:rPr>
              <a:t>от</a:t>
            </a:r>
            <a:r>
              <a:rPr lang="ru-RU" sz="1800" b="1" dirty="0" smtClean="0">
                <a:solidFill>
                  <a:srgbClr val="137371"/>
                </a:solidFill>
              </a:rPr>
              <a:t> Льюиса.</a:t>
            </a:r>
            <a:br>
              <a:rPr lang="ru-RU" sz="1800" b="1" dirty="0" smtClean="0">
                <a:solidFill>
                  <a:srgbClr val="137371"/>
                </a:solidFill>
              </a:rPr>
            </a:br>
            <a:r>
              <a:rPr lang="ru-RU" sz="1800" b="1" dirty="0" smtClean="0">
                <a:solidFill>
                  <a:srgbClr val="137371"/>
                </a:solidFill>
              </a:rPr>
              <a:t>Что ты хочешь </a:t>
            </a:r>
            <a:r>
              <a:rPr lang="ru-RU" sz="1800" b="1" u="sng" dirty="0" smtClean="0">
                <a:solidFill>
                  <a:srgbClr val="137371"/>
                </a:solidFill>
              </a:rPr>
              <a:t>от</a:t>
            </a:r>
            <a:r>
              <a:rPr lang="en-US" sz="1800" b="1" u="sng" dirty="0" smtClean="0">
                <a:solidFill>
                  <a:srgbClr val="137371"/>
                </a:solidFill>
              </a:rPr>
              <a:t> </a:t>
            </a:r>
            <a:r>
              <a:rPr lang="ru-RU" sz="1800" b="1" dirty="0" smtClean="0">
                <a:solidFill>
                  <a:srgbClr val="137371"/>
                </a:solidFill>
              </a:rPr>
              <a:t>меня?</a:t>
            </a:r>
          </a:p>
          <a:p>
            <a:endParaRPr lang="ru-RU" sz="1800" dirty="0"/>
          </a:p>
        </p:txBody>
      </p:sp>
      <p:pic>
        <p:nvPicPr>
          <p:cNvPr id="24578" name="Picture 2" descr="http://im0-tub-ru.yandex.net/i?id=ac83ccce602064cd22307dc98a37c147-44-144&amp;n=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643446"/>
            <a:ext cx="2643206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4580" name="Picture 4" descr="От коробки - Картинка 330/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500042"/>
            <a:ext cx="2447932" cy="250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42976" y="214313"/>
            <a:ext cx="7086624" cy="1385887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137371"/>
                </a:solidFill>
              </a:rPr>
              <a:t>B</a:t>
            </a:r>
            <a:r>
              <a:rPr lang="ru-RU" sz="4000" b="1" dirty="0" err="1" smtClean="0">
                <a:solidFill>
                  <a:srgbClr val="137371"/>
                </a:solidFill>
              </a:rPr>
              <a:t>efore</a:t>
            </a:r>
            <a:endParaRPr lang="en-US" sz="4000" dirty="0" smtClean="0">
              <a:solidFill>
                <a:srgbClr val="137371"/>
              </a:solidFill>
            </a:endParaRPr>
          </a:p>
          <a:p>
            <a:r>
              <a:rPr lang="ru-RU" sz="2400" dirty="0" smtClean="0">
                <a:solidFill>
                  <a:srgbClr val="137371"/>
                </a:solidFill>
              </a:rPr>
              <a:t>до, перед</a:t>
            </a:r>
          </a:p>
          <a:p>
            <a:r>
              <a:rPr lang="en-US" sz="2400" dirty="0" smtClean="0">
                <a:solidFill>
                  <a:srgbClr val="137371"/>
                </a:solidFill>
              </a:rPr>
              <a:t>Lewis left the room </a:t>
            </a:r>
            <a:r>
              <a:rPr lang="en-US" sz="2400" u="sng" dirty="0" smtClean="0">
                <a:solidFill>
                  <a:srgbClr val="137371"/>
                </a:solidFill>
              </a:rPr>
              <a:t>before </a:t>
            </a:r>
            <a:r>
              <a:rPr lang="en-US" sz="2400" dirty="0" smtClean="0">
                <a:solidFill>
                  <a:srgbClr val="137371"/>
                </a:solidFill>
              </a:rPr>
              <a:t>John.</a:t>
            </a:r>
            <a:endParaRPr lang="ru-RU" sz="2400" dirty="0" smtClean="0">
              <a:solidFill>
                <a:srgbClr val="137371"/>
              </a:solidFill>
            </a:endParaRPr>
          </a:p>
          <a:p>
            <a:r>
              <a:rPr lang="ru-RU" sz="2400" dirty="0" smtClean="0">
                <a:solidFill>
                  <a:srgbClr val="137371"/>
                </a:solidFill>
              </a:rPr>
              <a:t>Льюис покинул комнату </a:t>
            </a:r>
            <a:r>
              <a:rPr lang="ru-RU" sz="2400" u="sng" dirty="0" smtClean="0">
                <a:solidFill>
                  <a:srgbClr val="137371"/>
                </a:solidFill>
              </a:rPr>
              <a:t>перед</a:t>
            </a:r>
            <a:r>
              <a:rPr lang="en-US" sz="2400" u="sng" dirty="0" smtClean="0">
                <a:solidFill>
                  <a:srgbClr val="137371"/>
                </a:solidFill>
              </a:rPr>
              <a:t> </a:t>
            </a:r>
            <a:r>
              <a:rPr lang="ru-RU" sz="2400" dirty="0" smtClean="0">
                <a:solidFill>
                  <a:srgbClr val="137371"/>
                </a:solidFill>
              </a:rPr>
              <a:t>Джоном.</a:t>
            </a:r>
          </a:p>
          <a:p>
            <a:endParaRPr lang="ru-RU" sz="2400" dirty="0"/>
          </a:p>
        </p:txBody>
      </p:sp>
      <p:sp>
        <p:nvSpPr>
          <p:cNvPr id="56322" name="AutoShape 2" descr="http://im0-tub-ru.yandex.net/i?id=b9c31c7d007b73784b7efd1099d9a706-121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http://im0-tub-ru.yandex.net/i?id=b9c31c7d007b73784b7efd1099d9a706-121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http://im0-tub-ru.yandex.net/i?id=b9c31c7d007b73784b7efd1099d9a706-121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6328" name="Picture 8" descr="http://im0-tub-ru.yandex.net/i?id=fbe0e3b54e75955f681379b9625f71ef-78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571744"/>
            <a:ext cx="5372125" cy="39290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1071546"/>
            <a:ext cx="7729566" cy="528654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137371"/>
                </a:solidFill>
              </a:rPr>
              <a:t>until</a:t>
            </a:r>
            <a:br>
              <a:rPr lang="en-US" sz="4000" b="1" dirty="0" smtClean="0">
                <a:solidFill>
                  <a:srgbClr val="137371"/>
                </a:solidFill>
              </a:rPr>
            </a:br>
            <a:endParaRPr lang="ru-RU" b="1" dirty="0" smtClean="0">
              <a:solidFill>
                <a:srgbClr val="137371"/>
              </a:solidFill>
            </a:endParaRPr>
          </a:p>
          <a:p>
            <a:r>
              <a:rPr lang="en-US" sz="3200" b="1" dirty="0" smtClean="0">
                <a:solidFill>
                  <a:srgbClr val="137371"/>
                </a:solidFill>
              </a:rPr>
              <a:t>till</a:t>
            </a:r>
            <a:r>
              <a:rPr lang="en-US" dirty="0" smtClean="0">
                <a:solidFill>
                  <a:srgbClr val="137371"/>
                </a:solidFill>
              </a:rPr>
              <a:t/>
            </a:r>
            <a:br>
              <a:rPr lang="en-US" dirty="0" smtClean="0">
                <a:solidFill>
                  <a:srgbClr val="137371"/>
                </a:solidFill>
              </a:rPr>
            </a:br>
            <a:endParaRPr lang="en-US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до</a:t>
            </a:r>
          </a:p>
          <a:p>
            <a:r>
              <a:rPr lang="en-US" sz="2000" b="1" dirty="0" smtClean="0">
                <a:solidFill>
                  <a:srgbClr val="137371"/>
                </a:solidFill>
              </a:rPr>
              <a:t> She won't come back </a:t>
            </a:r>
            <a:r>
              <a:rPr lang="en-US" sz="2000" b="1" u="sng" dirty="0" smtClean="0">
                <a:solidFill>
                  <a:srgbClr val="137371"/>
                </a:solidFill>
              </a:rPr>
              <a:t>till </a:t>
            </a:r>
            <a:r>
              <a:rPr lang="en-US" sz="2000" b="1" dirty="0" smtClean="0">
                <a:solidFill>
                  <a:srgbClr val="137371"/>
                </a:solidFill>
              </a:rPr>
              <a:t>the end of the month.</a:t>
            </a:r>
            <a:endParaRPr lang="ru-RU" sz="2000" b="1" dirty="0" smtClean="0">
              <a:solidFill>
                <a:srgbClr val="137371"/>
              </a:solidFill>
            </a:endParaRPr>
          </a:p>
          <a:p>
            <a:r>
              <a:rPr lang="ru-RU" sz="2000" b="1" dirty="0" smtClean="0">
                <a:solidFill>
                  <a:srgbClr val="137371"/>
                </a:solidFill>
              </a:rPr>
              <a:t>Она не вернётся</a:t>
            </a:r>
            <a:r>
              <a:rPr lang="en-US" sz="2000" b="1" dirty="0" smtClean="0">
                <a:solidFill>
                  <a:srgbClr val="137371"/>
                </a:solidFill>
              </a:rPr>
              <a:t> </a:t>
            </a:r>
            <a:r>
              <a:rPr lang="ru-RU" sz="2000" b="1" u="sng" dirty="0" smtClean="0">
                <a:solidFill>
                  <a:srgbClr val="137371"/>
                </a:solidFill>
              </a:rPr>
              <a:t>до</a:t>
            </a:r>
            <a:r>
              <a:rPr lang="ru-RU" sz="2000" b="1" dirty="0" smtClean="0">
                <a:solidFill>
                  <a:srgbClr val="137371"/>
                </a:solidFill>
              </a:rPr>
              <a:t> конца месяца.</a:t>
            </a:r>
          </a:p>
          <a:p>
            <a:endParaRPr lang="ru-RU" dirty="0">
              <a:solidFill>
                <a:srgbClr val="137371"/>
              </a:solidFill>
            </a:endParaRPr>
          </a:p>
        </p:txBody>
      </p:sp>
      <p:pic>
        <p:nvPicPr>
          <p:cNvPr id="17410" name="Picture 2" descr="E:\Download\i-3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214818"/>
            <a:ext cx="2214578" cy="2143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411" name="Picture 3" descr="E:\Download\i-4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642918"/>
            <a:ext cx="2571768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5">
  <a:themeElements>
    <a:clrScheme name="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5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Тема15</Template>
  <TotalTime>407</TotalTime>
  <Words>92</Words>
  <Application>Microsoft PowerPoint</Application>
  <PresentationFormat>Экран (4:3)</PresentationFormat>
  <Paragraphs>215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Тема15</vt:lpstr>
      <vt:lpstr>1_colormaster</vt:lpstr>
      <vt:lpstr>2_colormaster</vt:lpstr>
      <vt:lpstr>3_colormaster</vt:lpstr>
      <vt:lpstr>Тема5</vt:lpstr>
      <vt:lpstr>Prepositions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Good-bye!!!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</dc:title>
  <dc:creator>кнв</dc:creator>
  <cp:lastModifiedBy>кнв</cp:lastModifiedBy>
  <cp:revision>42</cp:revision>
  <dcterms:created xsi:type="dcterms:W3CDTF">2014-09-28T02:35:46Z</dcterms:created>
  <dcterms:modified xsi:type="dcterms:W3CDTF">2014-09-28T12:41:51Z</dcterms:modified>
</cp:coreProperties>
</file>