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algn="r"/>
            <a:fld id="{7A816492-A53E-459F-8488-9AADD98B88B8}" type="slidenum">
              <a:rPr lang="ru-RU" sz="1400" b="0" strike="noStrike" spc="-1">
                <a:solidFill>
                  <a:srgbClr val="000000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685800" y="2130120"/>
            <a:ext cx="7772400" cy="14698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Критический реализм в русской живописи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spcBef>
                <a:spcPts val="799"/>
              </a:spcBef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Павел Федотов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Shape 1"/>
          <p:cNvSpPr txBox="1"/>
          <p:nvPr/>
        </p:nvSpPr>
        <p:spPr>
          <a:xfrm>
            <a:off x="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Катерина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0" name="Picture 5" descr="ANd9GcSqNxSpXK_a8OZY0dYDXm6-rKk1DVh8Yc0FcF3CCP-jY5kY93mT"/>
          <p:cNvPicPr/>
          <p:nvPr/>
        </p:nvPicPr>
        <p:blipFill>
          <a:blip r:embed="rId2"/>
          <a:stretch/>
        </p:blipFill>
        <p:spPr>
          <a:xfrm>
            <a:off x="1547640" y="1644480"/>
            <a:ext cx="5472360" cy="45183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Shape 1"/>
          <p:cNvSpPr txBox="1"/>
          <p:nvPr/>
        </p:nvSpPr>
        <p:spPr>
          <a:xfrm>
            <a:off x="5105520" y="1600200"/>
            <a:ext cx="403848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Катерина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2" name="Picture 5" descr="ANd9GcSnpAdVGDQ0OzRwH3tA80vOXu-HAeIc4ydHxmXJnLPLMsIUARhufw"/>
          <p:cNvPicPr/>
          <p:nvPr/>
        </p:nvPicPr>
        <p:blipFill>
          <a:blip r:embed="rId2"/>
          <a:stretch/>
        </p:blipFill>
        <p:spPr>
          <a:xfrm>
            <a:off x="395280" y="260280"/>
            <a:ext cx="4518000" cy="5977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1. Какие слои общества высмеивает Федотов?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4" name="Picture 4" descr="ANd9GcSWAMqdoPHnOkRZmk40ipXafp-ZBcL2OpZQLK544d1vMpd1ErUbFQ"/>
          <p:cNvPicPr/>
          <p:nvPr/>
        </p:nvPicPr>
        <p:blipFill>
          <a:blip r:embed="rId2"/>
          <a:stretch/>
        </p:blipFill>
        <p:spPr>
          <a:xfrm>
            <a:off x="468360" y="1122480"/>
            <a:ext cx="3527280" cy="2681280"/>
          </a:xfrm>
          <a:prstGeom prst="rect">
            <a:avLst/>
          </a:prstGeom>
          <a:ln>
            <a:noFill/>
          </a:ln>
        </p:spPr>
      </p:pic>
      <p:pic>
        <p:nvPicPr>
          <p:cNvPr id="65" name="Picture 5" descr="ANd9GcSkbX3DFVsT2RYLPRJ3HEju0m0auaRFN4WOrNLawLY5qE4UUQiFwQ"/>
          <p:cNvPicPr/>
          <p:nvPr/>
        </p:nvPicPr>
        <p:blipFill>
          <a:blip r:embed="rId3"/>
          <a:stretch/>
        </p:blipFill>
        <p:spPr>
          <a:xfrm>
            <a:off x="3564000" y="3213000"/>
            <a:ext cx="2808360" cy="3311640"/>
          </a:xfrm>
          <a:prstGeom prst="rect">
            <a:avLst/>
          </a:prstGeom>
          <a:ln>
            <a:noFill/>
          </a:ln>
        </p:spPr>
      </p:pic>
      <p:pic>
        <p:nvPicPr>
          <p:cNvPr id="66" name="Picture 6" descr="ANd9GcT5uC_a5l74fKanCBkfdwK-YgfEVznERDomT8sKp37ZxWLiQ79B"/>
          <p:cNvPicPr/>
          <p:nvPr/>
        </p:nvPicPr>
        <p:blipFill>
          <a:blip r:embed="rId4"/>
          <a:stretch/>
        </p:blipFill>
        <p:spPr>
          <a:xfrm>
            <a:off x="6084720" y="1197000"/>
            <a:ext cx="2737080" cy="2509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Shape 1"/>
          <p:cNvSpPr txBox="1"/>
          <p:nvPr/>
        </p:nvSpPr>
        <p:spPr>
          <a:xfrm>
            <a:off x="5105520" y="1600200"/>
            <a:ext cx="403848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2. По графическим листам Шевченко, расскажите о жизни солдат русской армии в период Александра </a:t>
            </a: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I 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Долина на Хованской дороге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8" name="Picture 3" descr="1069-kivra"/>
          <p:cNvPicPr/>
          <p:nvPr/>
        </p:nvPicPr>
        <p:blipFill>
          <a:blip r:embed="rId2">
            <a:lum bright="12000"/>
          </a:blip>
          <a:srcRect b="6616"/>
          <a:stretch/>
        </p:blipFill>
        <p:spPr>
          <a:xfrm>
            <a:off x="395280" y="765000"/>
            <a:ext cx="4324320" cy="54007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Shape 1"/>
          <p:cNvSpPr txBox="1"/>
          <p:nvPr/>
        </p:nvSpPr>
        <p:spPr>
          <a:xfrm>
            <a:off x="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4000" b="0" strike="noStrike" spc="-1">
                <a:solidFill>
                  <a:srgbClr val="000000"/>
                </a:solidFill>
                <a:latin typeface="Arial"/>
              </a:rPr>
              <a:t>    </a:t>
            </a: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3.</a:t>
            </a:r>
            <a:r>
              <a:rPr lang="ru-RU" sz="4000" b="0" strike="noStrike" spc="-1">
                <a:solidFill>
                  <a:srgbClr val="000000"/>
                </a:solidFill>
                <a:latin typeface="Arial"/>
              </a:rPr>
              <a:t> </a:t>
            </a: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Какие пороки общества высмеивает Федотов в картинах</a:t>
            </a:r>
            <a:br/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 Анкор, еще анкор!     Игроки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0" name="Picture 5" descr="ANd9GcRrLkwP6BUJEUOjVTbJTOwNfN9To9s3QYfRayC-PX_7f48874D0"/>
          <p:cNvPicPr/>
          <p:nvPr/>
        </p:nvPicPr>
        <p:blipFill>
          <a:blip r:embed="rId2">
            <a:lum bright="12000"/>
          </a:blip>
          <a:stretch/>
        </p:blipFill>
        <p:spPr>
          <a:xfrm>
            <a:off x="395280" y="1773360"/>
            <a:ext cx="4321080" cy="3265200"/>
          </a:xfrm>
          <a:prstGeom prst="rect">
            <a:avLst/>
          </a:prstGeom>
          <a:ln>
            <a:noFill/>
          </a:ln>
        </p:spPr>
      </p:pic>
      <p:pic>
        <p:nvPicPr>
          <p:cNvPr id="71" name="Picture 6" descr="ANd9GcRxLogrvBB2bvTvAE1n7rDUqfqs2I-3e3WlZ1Zjz-W-W2VjoiVtAw"/>
          <p:cNvPicPr/>
          <p:nvPr/>
        </p:nvPicPr>
        <p:blipFill>
          <a:blip r:embed="rId3"/>
          <a:stretch/>
        </p:blipFill>
        <p:spPr>
          <a:xfrm>
            <a:off x="4932360" y="1700280"/>
            <a:ext cx="3816360" cy="3338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4. Какая из картин Хогарта имеет сходство с картиной «Сватовство майора» Федотова?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TextShape 2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799"/>
              </a:spcBef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    1                       2                            3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4" name="Picture 5" descr="ANd9GcTEAa0FSTb-VCsHKarGaOzw4jedK8rkbKGsDvoomHanK4XbM27_"/>
          <p:cNvPicPr/>
          <p:nvPr/>
        </p:nvPicPr>
        <p:blipFill>
          <a:blip r:embed="rId2"/>
          <a:stretch/>
        </p:blipFill>
        <p:spPr>
          <a:xfrm>
            <a:off x="179280" y="2349360"/>
            <a:ext cx="2799000" cy="2154240"/>
          </a:xfrm>
          <a:prstGeom prst="rect">
            <a:avLst/>
          </a:prstGeom>
          <a:ln>
            <a:noFill/>
          </a:ln>
        </p:spPr>
      </p:pic>
      <p:sp>
        <p:nvSpPr>
          <p:cNvPr id="75" name="CustomShape 3"/>
          <p:cNvSpPr/>
          <p:nvPr/>
        </p:nvSpPr>
        <p:spPr>
          <a:xfrm>
            <a:off x="155520" y="46080"/>
            <a:ext cx="304920" cy="30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6" name="Picture 9" descr="ANd9GcRYp9SywWTUjcuTich_pbsOyKndSy_7qBkRzkKTq1SQ8WOlaHW5"/>
          <p:cNvPicPr/>
          <p:nvPr/>
        </p:nvPicPr>
        <p:blipFill>
          <a:blip r:embed="rId3"/>
          <a:stretch/>
        </p:blipFill>
        <p:spPr>
          <a:xfrm>
            <a:off x="3059280" y="2924280"/>
            <a:ext cx="2684160" cy="2266920"/>
          </a:xfrm>
          <a:prstGeom prst="rect">
            <a:avLst/>
          </a:prstGeom>
          <a:ln>
            <a:noFill/>
          </a:ln>
        </p:spPr>
      </p:pic>
      <p:pic>
        <p:nvPicPr>
          <p:cNvPr id="77" name="Picture 11" descr="ANd9GcTWEcF7AfWiAPtSIu0SxjiobomTSe-gfihKUaiLkS11HHs4aQ79Cw"/>
          <p:cNvPicPr/>
          <p:nvPr/>
        </p:nvPicPr>
        <p:blipFill>
          <a:blip r:embed="rId4"/>
          <a:stretch/>
        </p:blipFill>
        <p:spPr>
          <a:xfrm>
            <a:off x="5940360" y="2421000"/>
            <a:ext cx="2789280" cy="21654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5. Определите стиль пейзажа ведута</a:t>
            </a:r>
            <a:br/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6. Определите стиль стаффаж</a:t>
            </a:r>
            <a:br/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1                   2                3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9" name="Picture 4" descr="&amp;Icy;&amp;zcy;&amp;ocy;&amp;bcy;&amp;rcy;&amp;acy;&amp;zhcy;&amp;iecy;&amp;ncy;&amp;icy;&amp;iecy;:&amp;Pcy;&amp;rcy;&amp;ocy;&amp;gcy;&amp;shchcy;&amp;dcy;.jpg"/>
          <p:cNvPicPr/>
          <p:nvPr/>
        </p:nvPicPr>
        <p:blipFill>
          <a:blip r:embed="rId2"/>
          <a:stretch/>
        </p:blipFill>
        <p:spPr>
          <a:xfrm>
            <a:off x="428760" y="1928880"/>
            <a:ext cx="2533680" cy="3084480"/>
          </a:xfrm>
          <a:prstGeom prst="rect">
            <a:avLst/>
          </a:prstGeom>
          <a:ln>
            <a:noFill/>
          </a:ln>
        </p:spPr>
      </p:pic>
      <p:pic>
        <p:nvPicPr>
          <p:cNvPr id="80" name="Picture 5" descr="ANd9GcRd2HIbqTLqcS_B61CMJ69gqCVz0UqL3sWc6_MzboU6LMWWLFhyEQ"/>
          <p:cNvPicPr/>
          <p:nvPr/>
        </p:nvPicPr>
        <p:blipFill>
          <a:blip r:embed="rId3"/>
          <a:stretch/>
        </p:blipFill>
        <p:spPr>
          <a:xfrm>
            <a:off x="3203640" y="1844640"/>
            <a:ext cx="2440080" cy="3168720"/>
          </a:xfrm>
          <a:prstGeom prst="rect">
            <a:avLst/>
          </a:prstGeom>
          <a:ln>
            <a:noFill/>
          </a:ln>
        </p:spPr>
      </p:pic>
      <p:pic>
        <p:nvPicPr>
          <p:cNvPr id="81" name="Picture 6" descr="&amp;Icy;&amp;zcy;&amp;ocy;&amp;bcy;&amp;rcy;&amp;acy;&amp;zhcy;&amp;iecy;&amp;ncy;&amp;icy;&amp;iecy;:&amp;Rcy;&amp;pcy;&amp;lcy;&amp;acy;&amp;gcy;&amp;dcy;&amp;ncy;&amp;ncy;&amp;shchcy;.jpg"/>
          <p:cNvPicPr/>
          <p:nvPr/>
        </p:nvPicPr>
        <p:blipFill>
          <a:blip r:embed="rId4"/>
          <a:stretch/>
        </p:blipFill>
        <p:spPr>
          <a:xfrm>
            <a:off x="5867280" y="1916280"/>
            <a:ext cx="2749680" cy="3240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7. определите камерный пейзаж</a:t>
            </a:r>
            <a:br/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8.пейзаж руины</a:t>
            </a:r>
            <a:br/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1                             2                    3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3" name="Picture 5" descr="ANd9GcSbQ9dr1D-8c6_0SnYA1h_Ov4JyyI-rU0Agl1ha5QioeH4lRmM5"/>
          <p:cNvPicPr/>
          <p:nvPr/>
        </p:nvPicPr>
        <p:blipFill>
          <a:blip r:embed="rId2"/>
          <a:stretch/>
        </p:blipFill>
        <p:spPr>
          <a:xfrm>
            <a:off x="2771640" y="4005360"/>
            <a:ext cx="3384720" cy="2523960"/>
          </a:xfrm>
          <a:prstGeom prst="rect">
            <a:avLst/>
          </a:prstGeom>
          <a:ln>
            <a:noFill/>
          </a:ln>
        </p:spPr>
      </p:pic>
      <p:pic>
        <p:nvPicPr>
          <p:cNvPr id="84" name="Picture 6" descr="160px-Boucher_Francois_-_Landscape_Near_Beauvais"/>
          <p:cNvPicPr/>
          <p:nvPr/>
        </p:nvPicPr>
        <p:blipFill>
          <a:blip r:embed="rId3"/>
          <a:stretch/>
        </p:blipFill>
        <p:spPr>
          <a:xfrm>
            <a:off x="5580000" y="1557360"/>
            <a:ext cx="3168720" cy="2554200"/>
          </a:xfrm>
          <a:prstGeom prst="rect">
            <a:avLst/>
          </a:prstGeom>
          <a:ln>
            <a:noFill/>
          </a:ln>
        </p:spPr>
      </p:pic>
      <p:pic>
        <p:nvPicPr>
          <p:cNvPr id="85" name="Picture 9" descr="&amp;Icy;&amp;zcy;&amp;ocy;&amp;bcy;&amp;rcy;&amp;acy;&amp;zhcy;&amp;iecy;&amp;ncy;&amp;icy;&amp;iecy;:&amp;Rcy;&amp;ocy;&amp;softcy;&amp;lcy;&amp;gcy;&amp;shcy;&amp;dcy;908&amp;zcy;&amp;khcy;0-&amp;khcy;=-.jpg"/>
          <p:cNvPicPr/>
          <p:nvPr/>
        </p:nvPicPr>
        <p:blipFill>
          <a:blip r:embed="rId4"/>
          <a:stretch/>
        </p:blipFill>
        <p:spPr>
          <a:xfrm>
            <a:off x="900000" y="1341360"/>
            <a:ext cx="3552840" cy="2629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9. Определите индустриальный пейзаж</a:t>
            </a:r>
            <a:br/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10. исторический пейзаж</a:t>
            </a:r>
            <a:br/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1             2                 3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7" name="Picture 4" descr="&amp;Icy;&amp;zcy;&amp;ocy;&amp;bcy;&amp;rcy;&amp;acy;&amp;zhcy;&amp;iecy;&amp;ncy;&amp;icy;&amp;iecy;:&amp;Lcy;&amp;pcy;&amp;bcy; &amp;zhcy;&amp;yucy;&amp;shcy;&amp;zcy;&amp;zhcy;.jpg"/>
          <p:cNvPicPr/>
          <p:nvPr/>
        </p:nvPicPr>
        <p:blipFill>
          <a:blip r:embed="rId2"/>
          <a:stretch/>
        </p:blipFill>
        <p:spPr>
          <a:xfrm>
            <a:off x="3059280" y="4149720"/>
            <a:ext cx="3394080" cy="2120760"/>
          </a:xfrm>
          <a:prstGeom prst="rect">
            <a:avLst/>
          </a:prstGeom>
          <a:ln>
            <a:noFill/>
          </a:ln>
        </p:spPr>
      </p:pic>
      <p:pic>
        <p:nvPicPr>
          <p:cNvPr id="88" name="Picture 5" descr="&amp;Icy;&amp;zcy;&amp;ocy;&amp;bcy;&amp;rcy;&amp;acy;&amp;zhcy;&amp;iecy;&amp;ncy;&amp;icy;&amp;iecy;:&amp;Gcy;9&amp;zcy;0&amp;ncy;89-.jpg"/>
          <p:cNvPicPr/>
          <p:nvPr/>
        </p:nvPicPr>
        <p:blipFill>
          <a:blip r:embed="rId3"/>
          <a:stretch/>
        </p:blipFill>
        <p:spPr>
          <a:xfrm>
            <a:off x="684360" y="1484280"/>
            <a:ext cx="3456000" cy="2562120"/>
          </a:xfrm>
          <a:prstGeom prst="rect">
            <a:avLst/>
          </a:prstGeom>
          <a:ln>
            <a:noFill/>
          </a:ln>
        </p:spPr>
      </p:pic>
      <p:pic>
        <p:nvPicPr>
          <p:cNvPr id="89" name="Picture 6" descr="&amp;Icy;&amp;zcy;&amp;ocy;&amp;bcy;&amp;rcy;&amp;acy;&amp;zhcy;&amp;iecy;&amp;ncy;&amp;icy;&amp;iecy;:&amp;Rcy;&amp;ocy;&amp;softcy;&amp;lcy;&amp;gcy;&amp;shcy;&amp;dcy;908&amp;zcy;&amp;khcy;0-&amp;khcy;=-.jpg"/>
          <p:cNvPicPr/>
          <p:nvPr/>
        </p:nvPicPr>
        <p:blipFill>
          <a:blip r:embed="rId4"/>
          <a:stretch/>
        </p:blipFill>
        <p:spPr>
          <a:xfrm>
            <a:off x="4859280" y="1484280"/>
            <a:ext cx="3241800" cy="23986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2800" b="1" strike="noStrike" spc="-1">
                <a:solidFill>
                  <a:srgbClr val="000000"/>
                </a:solidFill>
                <a:latin typeface="Arial"/>
              </a:rPr>
              <a:t>Характеристика</a:t>
            </a: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 </a:t>
            </a: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творчества Федотова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TextShape 2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 Классическая композиция, но герои одеты уже не в римские одежды и не демонстрируют героику, – они современны, находятся не на  театральной сцене, а в домашнем интерьере. 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Федотов заменил пафос героизма  на пафос тщеславия. 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Сватовство майора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CustomShape 2"/>
          <p:cNvSpPr/>
          <p:nvPr/>
        </p:nvSpPr>
        <p:spPr>
          <a:xfrm>
            <a:off x="155520" y="46080"/>
            <a:ext cx="304920" cy="30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7" name="Picture 7" descr="ANd9GcSWAMqdoPHnOkRZmk40ipXafp-ZBcL2OpZQLK544d1vMpd1ErUbFQ"/>
          <p:cNvPicPr/>
          <p:nvPr/>
        </p:nvPicPr>
        <p:blipFill>
          <a:blip r:embed="rId2"/>
          <a:stretch/>
        </p:blipFill>
        <p:spPr>
          <a:xfrm>
            <a:off x="1547640" y="1563840"/>
            <a:ext cx="5904000" cy="4485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Shape 1"/>
          <p:cNvSpPr txBox="1"/>
          <p:nvPr/>
        </p:nvSpPr>
        <p:spPr>
          <a:xfrm>
            <a:off x="395280" y="1600200"/>
            <a:ext cx="783432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Картины Федотова литературны, но не театральны. Художник предлагает сюжет для рассказа. 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Картины Федотова – яркое проявление пороков русского общества. 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Shape 1"/>
          <p:cNvSpPr txBox="1"/>
          <p:nvPr/>
        </p:nvSpPr>
        <p:spPr>
          <a:xfrm>
            <a:off x="6181200" y="1600200"/>
            <a:ext cx="296244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Свежий кавалер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0" name="Picture 5" descr="ANd9GcSkbX3DFVsT2RYLPRJ3HEju0m0auaRFN4WOrNLawLY5qE4UUQiFwQ"/>
          <p:cNvPicPr/>
          <p:nvPr/>
        </p:nvPicPr>
        <p:blipFill>
          <a:blip r:embed="rId2"/>
          <a:stretch/>
        </p:blipFill>
        <p:spPr>
          <a:xfrm>
            <a:off x="611280" y="333360"/>
            <a:ext cx="5006880" cy="5904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Shape 1"/>
          <p:cNvSpPr txBox="1"/>
          <p:nvPr/>
        </p:nvSpPr>
        <p:spPr>
          <a:xfrm>
            <a:off x="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1. Разборчивая невеста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2" name="Picture 5" descr="ANd9GcT5uC_a5l74fKanCBkfdwK-YgfEVznERDomT8sKp37ZxWLiQ79B"/>
          <p:cNvPicPr/>
          <p:nvPr/>
        </p:nvPicPr>
        <p:blipFill>
          <a:blip r:embed="rId2"/>
          <a:stretch/>
        </p:blipFill>
        <p:spPr>
          <a:xfrm>
            <a:off x="1835280" y="1303200"/>
            <a:ext cx="5257800" cy="48214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Shape 1"/>
          <p:cNvSpPr txBox="1"/>
          <p:nvPr/>
        </p:nvSpPr>
        <p:spPr>
          <a:xfrm>
            <a:off x="324000" y="1600200"/>
            <a:ext cx="849600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 Глубина постижения повседневной жизни, драматургия, социальный конфликт,–  основа творчества Федотова. 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Критический реализм на русской почве – смех сквозь слезы, трагедия, вывернутая наизнанку. 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Shape 1"/>
          <p:cNvSpPr txBox="1"/>
          <p:nvPr/>
        </p:nvSpPr>
        <p:spPr>
          <a:xfrm>
            <a:off x="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Тарас Шевченко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TextShape 2"/>
          <p:cNvSpPr txBox="1"/>
          <p:nvPr/>
        </p:nvSpPr>
        <p:spPr>
          <a:xfrm>
            <a:off x="4932360" y="1267920"/>
            <a:ext cx="4038480" cy="488628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9000"/>
          </a:bodyPr>
          <a:lstStyle/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Рисунок из серии «Притча о блудном сыне» где показал с документальной точностью все издевательства над солдатами. Он первый осмелился раскрыть армейские нравы, вынести на суд общественного мнения.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6" name="Picture 5" descr="ANd9GcSkaNCNkO5L0CSU6UpTL78GtIu98VZjSH5vJYZy_LX3SyxvuoU5"/>
          <p:cNvPicPr/>
          <p:nvPr/>
        </p:nvPicPr>
        <p:blipFill>
          <a:blip r:embed="rId2"/>
          <a:stretch/>
        </p:blipFill>
        <p:spPr>
          <a:xfrm>
            <a:off x="536400" y="1197000"/>
            <a:ext cx="3721320" cy="49687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Shape 1"/>
          <p:cNvSpPr txBox="1"/>
          <p:nvPr/>
        </p:nvSpPr>
        <p:spPr>
          <a:xfrm>
            <a:off x="5105520" y="1600200"/>
            <a:ext cx="403848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революционеры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8" name="Picture 5" descr="1694e80c575d"/>
          <p:cNvPicPr/>
          <p:nvPr/>
        </p:nvPicPr>
        <p:blipFill>
          <a:blip r:embed="rId2"/>
          <a:stretch/>
        </p:blipFill>
        <p:spPr>
          <a:xfrm>
            <a:off x="469800" y="1052640"/>
            <a:ext cx="4062600" cy="5472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Application>Microsoft Office PowerPoint</Application>
  <PresentationFormat>Экран (4:3)</PresentationFormat>
  <Slides>18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Критический реализм в русской живописи</dc:title>
  <dc:subject/>
  <dc:creator>Саша</dc:creator>
  <dc:description/>
  <cp:lastModifiedBy>Саша</cp:lastModifiedBy>
  <cp:revision>6</cp:revision>
  <dcterms:created xsi:type="dcterms:W3CDTF">2014-03-31T17:42:30Z</dcterms:created>
  <dcterms:modified xsi:type="dcterms:W3CDTF">2020-04-19T19:24:50Z</dcterms:modified>
  <dc:language>en-US</dc:language>
</cp:coreProperties>
</file>