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E4-4E80-4FAA-A457-358F89783040}" type="datetimeFigureOut">
              <a:rPr lang="ru-RU" smtClean="0"/>
              <a:pPr/>
              <a:t>31.10.2013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E5F63-2787-4F50-B96C-D8F163708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E4-4E80-4FAA-A457-358F89783040}" type="datetimeFigureOut">
              <a:rPr lang="ru-RU" smtClean="0"/>
              <a:pPr/>
              <a:t>31.10.2013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E5F63-2787-4F50-B96C-D8F163708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E4-4E80-4FAA-A457-358F89783040}" type="datetimeFigureOut">
              <a:rPr lang="ru-RU" smtClean="0"/>
              <a:pPr/>
              <a:t>31.10.2013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E5F63-2787-4F50-B96C-D8F163708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E4-4E80-4FAA-A457-358F89783040}" type="datetimeFigureOut">
              <a:rPr lang="ru-RU" smtClean="0"/>
              <a:pPr/>
              <a:t>31.10.2013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E5F63-2787-4F50-B96C-D8F163708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E4-4E80-4FAA-A457-358F89783040}" type="datetimeFigureOut">
              <a:rPr lang="ru-RU" smtClean="0"/>
              <a:pPr/>
              <a:t>31.10.2013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E5F63-2787-4F50-B96C-D8F163708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E4-4E80-4FAA-A457-358F89783040}" type="datetimeFigureOut">
              <a:rPr lang="ru-RU" smtClean="0"/>
              <a:pPr/>
              <a:t>31.10.2013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E5F63-2787-4F50-B96C-D8F163708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E4-4E80-4FAA-A457-358F89783040}" type="datetimeFigureOut">
              <a:rPr lang="ru-RU" smtClean="0"/>
              <a:pPr/>
              <a:t>31.10.2013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E5F63-2787-4F50-B96C-D8F163708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E4-4E80-4FAA-A457-358F89783040}" type="datetimeFigureOut">
              <a:rPr lang="ru-RU" smtClean="0"/>
              <a:pPr/>
              <a:t>31.10.2013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E5F63-2787-4F50-B96C-D8F163708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E4-4E80-4FAA-A457-358F89783040}" type="datetimeFigureOut">
              <a:rPr lang="ru-RU" smtClean="0"/>
              <a:pPr/>
              <a:t>31.10.2013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E5F63-2787-4F50-B96C-D8F163708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E4-4E80-4FAA-A457-358F89783040}" type="datetimeFigureOut">
              <a:rPr lang="ru-RU" smtClean="0"/>
              <a:pPr/>
              <a:t>31.10.2013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E5F63-2787-4F50-B96C-D8F163708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E4-4E80-4FAA-A457-358F89783040}" type="datetimeFigureOut">
              <a:rPr lang="ru-RU" smtClean="0"/>
              <a:pPr/>
              <a:t>31.10.2013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E5F63-2787-4F50-B96C-D8F163708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C6CE4-4E80-4FAA-A457-358F89783040}" type="datetimeFigureOut">
              <a:rPr lang="ru-RU" smtClean="0"/>
              <a:pPr/>
              <a:t>31.10.2013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E5F63-2787-4F50-B96C-D8F1637081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"/>
            <a:ext cx="7772400" cy="404663"/>
          </a:xfrm>
        </p:spPr>
        <p:txBody>
          <a:bodyPr>
            <a:normAutofit fontScale="90000"/>
          </a:bodyPr>
          <a:lstStyle/>
          <a:p>
            <a:r>
              <a:rPr lang="ru-RU" dirty="0"/>
              <a:t> Разделы науки о языке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76672"/>
            <a:ext cx="9144000" cy="619268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428604"/>
          <a:ext cx="9143999" cy="71634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049"/>
                <a:gridCol w="1133707"/>
                <a:gridCol w="1133707"/>
                <a:gridCol w="1431073"/>
                <a:gridCol w="1486829"/>
                <a:gridCol w="1040780"/>
                <a:gridCol w="892098"/>
                <a:gridCol w="817756"/>
              </a:tblGrid>
              <a:tr h="18573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фонетика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орфоэпия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графика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орфография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Лексика и фразеология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этимология</a:t>
                      </a:r>
                      <a:endParaRPr lang="ru-RU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06025">
                <a:tc>
                  <a:txBody>
                    <a:bodyPr/>
                    <a:lstStyle/>
                    <a:p>
                      <a:endParaRPr lang="ru-RU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1" dirty="0" smtClean="0"/>
                        <a:t>Происхождение слов</a:t>
                      </a:r>
                      <a:endParaRPr lang="ru-RU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2500306"/>
            <a:ext cx="1071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Звуки речи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14414" y="2500306"/>
            <a:ext cx="10001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dk1"/>
                </a:solidFill>
              </a:rPr>
              <a:t>нормы произношения и нормы ударения</a:t>
            </a:r>
            <a:endParaRPr lang="ru-RU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285984" y="2500306"/>
            <a:ext cx="107157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dk1"/>
                </a:solidFill>
              </a:rPr>
              <a:t>совокупность знаков, передающих русскую речь на письме</a:t>
            </a:r>
            <a:endParaRPr lang="ru-RU" b="1" i="1" dirty="0" smtClean="0"/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428992" y="2500306"/>
            <a:ext cx="1214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dk1"/>
                </a:solidFill>
              </a:rPr>
              <a:t>правила написания слов</a:t>
            </a:r>
            <a:endParaRPr lang="ru-RU" b="1" i="1" dirty="0" smtClean="0"/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000628" y="2571744"/>
            <a:ext cx="12858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dk1"/>
                </a:solidFill>
              </a:rPr>
              <a:t>словарный состав языка и происхождение фразеологизмов</a:t>
            </a:r>
            <a:endParaRPr lang="ru-RU" b="1" i="1" dirty="0" smtClean="0"/>
          </a:p>
          <a:p>
            <a:endParaRPr lang="ru-RU" dirty="0"/>
          </a:p>
        </p:txBody>
      </p:sp>
    </p:spTree>
  </p:cSld>
  <p:clrMapOvr>
    <a:masterClrMapping/>
  </p:clrMapOvr>
  <p:transition advClick="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"/>
            <a:ext cx="7702624" cy="980727"/>
          </a:xfrm>
        </p:spPr>
        <p:txBody>
          <a:bodyPr/>
          <a:lstStyle/>
          <a:p>
            <a:r>
              <a:rPr lang="ru-RU" b="1" dirty="0" smtClean="0"/>
              <a:t>впечатление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052736"/>
            <a:ext cx="7560840" cy="5040560"/>
          </a:xfrm>
        </p:spPr>
        <p:txBody>
          <a:bodyPr>
            <a:normAutofit/>
          </a:bodyPr>
          <a:lstStyle/>
          <a:p>
            <a:r>
              <a:rPr lang="ru-RU" sz="4400" i="1" dirty="0">
                <a:solidFill>
                  <a:schemeClr val="tx1"/>
                </a:solidFill>
              </a:rPr>
              <a:t>Слово </a:t>
            </a:r>
            <a:r>
              <a:rPr lang="ru-RU" sz="4400" b="1" i="1" dirty="0">
                <a:solidFill>
                  <a:schemeClr val="tx1"/>
                </a:solidFill>
              </a:rPr>
              <a:t>впечатление</a:t>
            </a:r>
            <a:r>
              <a:rPr lang="ru-RU" sz="4400" i="1" dirty="0">
                <a:solidFill>
                  <a:schemeClr val="tx1"/>
                </a:solidFill>
              </a:rPr>
              <a:t> связано со словом </a:t>
            </a:r>
            <a:r>
              <a:rPr lang="ru-RU" sz="4400" b="1" i="1" dirty="0">
                <a:solidFill>
                  <a:schemeClr val="tx1"/>
                </a:solidFill>
              </a:rPr>
              <a:t>печать</a:t>
            </a:r>
            <a:r>
              <a:rPr lang="ru-RU" sz="4400" i="1" dirty="0">
                <a:solidFill>
                  <a:schemeClr val="tx1"/>
                </a:solidFill>
              </a:rPr>
              <a:t>, то, что </a:t>
            </a:r>
            <a:r>
              <a:rPr lang="ru-RU" sz="4400" b="1" i="1" dirty="0">
                <a:solidFill>
                  <a:schemeClr val="tx1"/>
                </a:solidFill>
              </a:rPr>
              <a:t>впечаталось</a:t>
            </a:r>
            <a:r>
              <a:rPr lang="ru-RU" sz="4400" i="1" dirty="0">
                <a:solidFill>
                  <a:schemeClr val="tx1"/>
                </a:solidFill>
              </a:rPr>
              <a:t> в ум и сердце. А первый корень – это</a:t>
            </a:r>
            <a:r>
              <a:rPr lang="ru-RU" sz="4400" b="1" i="1" dirty="0">
                <a:solidFill>
                  <a:schemeClr val="tx1"/>
                </a:solidFill>
              </a:rPr>
              <a:t> печь</a:t>
            </a:r>
            <a:r>
              <a:rPr lang="ru-RU" sz="4400" i="1" dirty="0">
                <a:solidFill>
                  <a:schemeClr val="tx1"/>
                </a:solidFill>
              </a:rPr>
              <a:t>, так как </a:t>
            </a:r>
            <a:r>
              <a:rPr lang="ru-RU" sz="4400" b="1" i="1" dirty="0">
                <a:solidFill>
                  <a:schemeClr val="tx1"/>
                </a:solidFill>
              </a:rPr>
              <a:t>печать</a:t>
            </a:r>
            <a:r>
              <a:rPr lang="ru-RU" sz="4400" i="1" dirty="0">
                <a:solidFill>
                  <a:schemeClr val="tx1"/>
                </a:solidFill>
              </a:rPr>
              <a:t> – первоначально «выжженный знак».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ведьма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sz="4400" b="1" i="1" dirty="0" smtClean="0"/>
              <a:t>Ведьма</a:t>
            </a:r>
            <a:r>
              <a:rPr lang="ru-RU" sz="4400" i="1" dirty="0" smtClean="0"/>
              <a:t> </a:t>
            </a:r>
            <a:r>
              <a:rPr lang="ru-RU" sz="4400" i="1" dirty="0"/>
              <a:t>– «знающая, знахарка». Когда-то это слово не имело неодобрительного смысла. Ведьма знала целебные травы, знала, как помочь больным  людям. А когда появились сказки о злых ведьмах, слово изменило смысл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</a:t>
            </a:r>
            <a:r>
              <a:rPr lang="ru-RU" b="1" dirty="0" smtClean="0"/>
              <a:t>евежда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sz="4400" b="1" i="1" dirty="0" smtClean="0"/>
              <a:t>Невежда</a:t>
            </a:r>
            <a:r>
              <a:rPr lang="ru-RU" sz="4400" i="1" dirty="0" smtClean="0"/>
              <a:t> </a:t>
            </a:r>
            <a:r>
              <a:rPr lang="ru-RU" sz="4400" i="1" dirty="0"/>
              <a:t>– «мало знающий человек». Этим словом обычно называют людей, которые не просто мало знают, но и не хотят знать больше, враждебно относятся к знанию.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</a:t>
            </a:r>
            <a:r>
              <a:rPr lang="ru-RU" b="1" dirty="0" smtClean="0"/>
              <a:t>едведь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sz="6000" b="1" i="1" dirty="0" smtClean="0"/>
              <a:t>Медведь</a:t>
            </a:r>
            <a:r>
              <a:rPr lang="ru-RU" sz="6000" i="1" dirty="0" smtClean="0"/>
              <a:t> </a:t>
            </a:r>
            <a:r>
              <a:rPr lang="ru-RU" sz="6000" i="1" dirty="0"/>
              <a:t>– зверь, который </a:t>
            </a:r>
            <a:r>
              <a:rPr lang="ru-RU" sz="6000" b="1" i="1" dirty="0" smtClean="0"/>
              <a:t>ведает</a:t>
            </a:r>
            <a:r>
              <a:rPr lang="ru-RU" sz="6000" i="1" dirty="0" smtClean="0"/>
              <a:t>, знает</a:t>
            </a:r>
            <a:r>
              <a:rPr lang="ru-RU" sz="6000" i="1" dirty="0"/>
              <a:t>, где мёд,  любит мед.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ровесник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sz="5400" b="1" i="1" dirty="0" smtClean="0"/>
              <a:t>Ровесник</a:t>
            </a:r>
            <a:r>
              <a:rPr lang="ru-RU" sz="5400" i="1" dirty="0" smtClean="0"/>
              <a:t> </a:t>
            </a:r>
            <a:r>
              <a:rPr lang="ru-RU" sz="5400" i="1" dirty="0"/>
              <a:t>– это тот, кто прожил </a:t>
            </a:r>
            <a:r>
              <a:rPr lang="ru-RU" sz="5400" i="1" dirty="0" smtClean="0"/>
              <a:t>одинаковое, </a:t>
            </a:r>
            <a:r>
              <a:rPr lang="ru-RU" sz="5400" b="1" i="1" dirty="0"/>
              <a:t>ровное</a:t>
            </a:r>
            <a:r>
              <a:rPr lang="ru-RU" sz="5400" i="1" dirty="0"/>
              <a:t> количество </a:t>
            </a:r>
            <a:r>
              <a:rPr lang="ru-RU" sz="5400" b="1" i="1" dirty="0"/>
              <a:t>весен</a:t>
            </a:r>
            <a:r>
              <a:rPr lang="ru-RU" sz="5400" i="1" dirty="0"/>
              <a:t> с тобой. Твой одногодка, родившийся с тобой одной </a:t>
            </a:r>
            <a:r>
              <a:rPr lang="ru-RU" sz="5400" b="1" i="1" dirty="0"/>
              <a:t>весной.</a:t>
            </a:r>
            <a:endParaRPr lang="ru-RU" sz="5400" i="1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</a:t>
            </a:r>
            <a:r>
              <a:rPr lang="ru-RU" b="1" dirty="0" smtClean="0"/>
              <a:t>верстник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sz="4800" b="1" i="1" dirty="0" smtClean="0"/>
              <a:t>Сверстник </a:t>
            </a:r>
            <a:r>
              <a:rPr lang="ru-RU" sz="4800" i="1" dirty="0"/>
              <a:t>– одинаковый с тобой по </a:t>
            </a:r>
            <a:r>
              <a:rPr lang="ru-RU" sz="4800" b="1" i="1" dirty="0"/>
              <a:t>возрасту</a:t>
            </a:r>
            <a:r>
              <a:rPr lang="ru-RU" sz="4800" i="1" dirty="0"/>
              <a:t> человек; слово восходит к  общеславянскому корню </a:t>
            </a:r>
            <a:r>
              <a:rPr lang="ru-RU" sz="4800" b="1" i="1" dirty="0"/>
              <a:t>верста</a:t>
            </a:r>
            <a:r>
              <a:rPr lang="ru-RU" sz="4800" i="1" dirty="0"/>
              <a:t> в значении </a:t>
            </a:r>
            <a:r>
              <a:rPr lang="ru-RU" sz="4800" b="1" i="1" dirty="0"/>
              <a:t>возраст</a:t>
            </a:r>
            <a:r>
              <a:rPr lang="ru-RU" sz="4800" i="1" dirty="0"/>
              <a:t>, а позже мера длины.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95536" y="103998"/>
            <a:ext cx="8352928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я знал, конечно, но только сегодня на уроке увидел, что …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мне было трудно выполнять …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я даже не предполагал…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- а мне понравилось работать в группе…</a:t>
            </a: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</p:spPr>
        <p:txBody>
          <a:bodyPr/>
          <a:lstStyle/>
          <a:p>
            <a:r>
              <a:rPr lang="ru-RU" dirty="0" smtClean="0"/>
              <a:t>этимологическая задача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1484784"/>
            <a:ext cx="7272808" cy="4680520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ru-RU" sz="9800" i="1" dirty="0">
                <a:solidFill>
                  <a:schemeClr val="tx1"/>
                </a:solidFill>
              </a:rPr>
              <a:t>0пределите, являются ли этимологически родственными </a:t>
            </a:r>
            <a:r>
              <a:rPr lang="ru-RU" sz="9800" i="1" dirty="0" smtClean="0">
                <a:solidFill>
                  <a:schemeClr val="tx1"/>
                </a:solidFill>
              </a:rPr>
              <a:t>слова: </a:t>
            </a:r>
            <a:r>
              <a:rPr lang="ru-RU" sz="9800" b="1" i="1" dirty="0">
                <a:solidFill>
                  <a:schemeClr val="tx1"/>
                </a:solidFill>
              </a:rPr>
              <a:t>лев, леопард, хамелеон</a:t>
            </a:r>
            <a:r>
              <a:rPr lang="ru-RU" sz="9800" i="1" dirty="0">
                <a:solidFill>
                  <a:schemeClr val="tx1"/>
                </a:solidFill>
              </a:rPr>
              <a:t>?  Какое слово будет являться для двух других </a:t>
            </a:r>
            <a:r>
              <a:rPr lang="ru-RU" sz="9800" i="1" dirty="0" smtClean="0">
                <a:solidFill>
                  <a:schemeClr val="tx1"/>
                </a:solidFill>
              </a:rPr>
              <a:t>проверочным?</a:t>
            </a:r>
            <a:endParaRPr lang="ru-RU" sz="9800" i="1" dirty="0">
              <a:solidFill>
                <a:schemeClr val="tx1"/>
              </a:solidFill>
            </a:endParaRPr>
          </a:p>
          <a:p>
            <a:r>
              <a:rPr lang="ru-RU" sz="6200" i="1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6409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Эти слова являются этимологическими родственниками.</a:t>
            </a:r>
          </a:p>
          <a:p>
            <a:r>
              <a:rPr lang="ru-RU" sz="2800" dirty="0" smtClean="0"/>
              <a:t>  </a:t>
            </a:r>
          </a:p>
          <a:p>
            <a:r>
              <a:rPr lang="ru-RU" sz="2800" dirty="0" smtClean="0"/>
              <a:t> 	</a:t>
            </a:r>
            <a:r>
              <a:rPr lang="ru-RU" sz="2800" b="1" i="1" dirty="0" smtClean="0"/>
              <a:t>Леопард</a:t>
            </a:r>
            <a:r>
              <a:rPr lang="ru-RU" sz="2800" i="1" dirty="0" smtClean="0"/>
              <a:t> – крупное хищное животное семейства кошачьих с пятнистой шерстью.</a:t>
            </a:r>
          </a:p>
          <a:p>
            <a:r>
              <a:rPr lang="ru-RU" sz="2800" i="1" dirty="0" smtClean="0"/>
              <a:t> Слово это образовано сложением лат. </a:t>
            </a:r>
            <a:r>
              <a:rPr lang="ru-RU" sz="2800" i="1" dirty="0" err="1" smtClean="0"/>
              <a:t>leo</a:t>
            </a:r>
            <a:r>
              <a:rPr lang="ru-RU" sz="2800" i="1" dirty="0" smtClean="0"/>
              <a:t> («лев») и  pardus («тигр»). Наши предки ошибочно считали, что леопард – сын льва и тигрицы.</a:t>
            </a:r>
          </a:p>
          <a:p>
            <a:r>
              <a:rPr lang="ru-RU" sz="2800" i="1" dirty="0" smtClean="0"/>
              <a:t>  	</a:t>
            </a:r>
            <a:r>
              <a:rPr lang="ru-RU" sz="2800" b="1" i="1" dirty="0" smtClean="0"/>
              <a:t>Хамелеон</a:t>
            </a:r>
            <a:r>
              <a:rPr lang="ru-RU" sz="2800" i="1" dirty="0" smtClean="0"/>
              <a:t> – ящерица, меняющая свою окраску, при изменениях в окружающей среде.</a:t>
            </a:r>
          </a:p>
          <a:p>
            <a:r>
              <a:rPr lang="ru-RU" sz="2800" i="1" dirty="0" smtClean="0"/>
              <a:t> Слово буквально означает «земляной лев».</a:t>
            </a:r>
          </a:p>
          <a:p>
            <a:r>
              <a:rPr lang="ru-RU" sz="2800" i="1" dirty="0" smtClean="0"/>
              <a:t>  </a:t>
            </a:r>
          </a:p>
          <a:p>
            <a:r>
              <a:rPr lang="ru-RU" sz="2800" i="1" dirty="0" smtClean="0"/>
              <a:t> 	Таким образом, проверочным для слов хамелеон, леопард будет слово </a:t>
            </a:r>
            <a:r>
              <a:rPr lang="ru-RU" sz="2800" b="1" i="1" dirty="0" smtClean="0"/>
              <a:t>лев.</a:t>
            </a:r>
            <a:endParaRPr lang="ru-RU" sz="2800" b="1" i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AC0000"/>
                </a:solidFill>
              </a:rPr>
              <a:t>Немецкий </a:t>
            </a:r>
            <a:r>
              <a:rPr lang="ru-RU" b="1" dirty="0">
                <a:solidFill>
                  <a:srgbClr val="AC0000"/>
                </a:solidFill>
              </a:rPr>
              <a:t>мастер слова и мыслитель Лессинг написал: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4000" b="1" i="1" dirty="0" smtClean="0"/>
              <a:t> «Мне </a:t>
            </a:r>
            <a:r>
              <a:rPr lang="ru-RU" sz="4000" b="1" i="1" dirty="0"/>
              <a:t>представляется странным уже то, </a:t>
            </a:r>
            <a:r>
              <a:rPr lang="ru-RU" sz="4000" b="1" i="1" dirty="0" smtClean="0"/>
              <a:t>что нам </a:t>
            </a:r>
            <a:r>
              <a:rPr lang="ru-RU" sz="4000" b="1" i="1" dirty="0"/>
              <a:t>известны не только вещи, но и имена этих вещей. Тем не менее, я хочу большего: не просто понимать смысл слов, но ещё знать, почему они звучат так, а не иначе».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/>
              <a:t>Окно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 </a:t>
            </a:r>
            <a:r>
              <a:rPr lang="ru-RU" sz="4000" b="1" i="1" dirty="0" smtClean="0"/>
              <a:t>око </a:t>
            </a:r>
            <a:r>
              <a:rPr lang="ru-RU" sz="4000" b="1" i="1" dirty="0"/>
              <a:t>– </a:t>
            </a:r>
            <a:r>
              <a:rPr lang="ru-RU" sz="4000" b="1" i="1" dirty="0" smtClean="0"/>
              <a:t>глаз</a:t>
            </a:r>
          </a:p>
          <a:p>
            <a:pPr>
              <a:buNone/>
            </a:pPr>
            <a:r>
              <a:rPr lang="ru-RU" sz="4000" b="1" i="1" dirty="0"/>
              <a:t>«щель для ока»</a:t>
            </a:r>
            <a:r>
              <a:rPr lang="ru-RU" sz="4000" dirty="0"/>
              <a:t> (глаза)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2996952"/>
            <a:ext cx="3528392" cy="3392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/>
              <a:t>Мешок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i="1" dirty="0" smtClean="0"/>
              <a:t>Мех + ок</a:t>
            </a:r>
          </a:p>
          <a:p>
            <a:pPr>
              <a:buNone/>
            </a:pPr>
            <a:endParaRPr lang="ru-RU" sz="4400" b="1" i="1" dirty="0"/>
          </a:p>
          <a:p>
            <a:pPr>
              <a:buNone/>
            </a:pPr>
            <a:endParaRPr lang="ru-RU" sz="4400" b="1" i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1628799"/>
            <a:ext cx="4156974" cy="4796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i="1" dirty="0" smtClean="0"/>
              <a:t>Урок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b="1" i="1" dirty="0"/>
              <a:t>реку</a:t>
            </a:r>
            <a:r>
              <a:rPr lang="ru-RU" dirty="0"/>
              <a:t> – </a:t>
            </a:r>
            <a:r>
              <a:rPr lang="ru-RU" b="1" i="1" dirty="0" smtClean="0"/>
              <a:t>говорю</a:t>
            </a:r>
          </a:p>
          <a:p>
            <a:pPr>
              <a:buNone/>
            </a:pPr>
            <a:r>
              <a:rPr lang="ru-RU" b="1" i="1" dirty="0"/>
              <a:t>у</a:t>
            </a:r>
            <a:r>
              <a:rPr lang="ru-RU" b="1" i="1" dirty="0" smtClean="0"/>
              <a:t>рокъ </a:t>
            </a:r>
            <a:r>
              <a:rPr lang="ru-RU" dirty="0" smtClean="0"/>
              <a:t>– </a:t>
            </a:r>
            <a:r>
              <a:rPr lang="ru-RU" dirty="0"/>
              <a:t>уговор, работа, заданная для выполнения в определённый </a:t>
            </a:r>
            <a:r>
              <a:rPr lang="ru-RU" dirty="0" smtClean="0"/>
              <a:t>срок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972122"/>
            <a:ext cx="4608512" cy="3405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79512" y="0"/>
            <a:ext cx="798027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egoe Print" pitchFamily="2" charset="0"/>
                <a:ea typeface="Calibri" pitchFamily="34" charset="0"/>
                <a:cs typeface="Times New Roman" pitchFamily="18" charset="0"/>
              </a:rPr>
              <a:t>Происхождение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egoe Print" pitchFamily="2" charset="0"/>
                <a:ea typeface="Calibri" pitchFamily="34" charset="0"/>
                <a:cs typeface="Times New Roman" pitchFamily="18" charset="0"/>
              </a:rPr>
              <a:t>слов русского языка.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3098" y="1580796"/>
            <a:ext cx="3713158" cy="5157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"/>
            <a:ext cx="7772400" cy="620687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Вопросы:</a:t>
            </a:r>
            <a:endParaRPr lang="ru-RU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980728"/>
            <a:ext cx="8136904" cy="5328592"/>
          </a:xfrm>
        </p:spPr>
        <p:txBody>
          <a:bodyPr>
            <a:normAutofit fontScale="92500" lnSpcReduction="20000"/>
          </a:bodyPr>
          <a:lstStyle/>
          <a:p>
            <a:pPr lvl="0" algn="l"/>
            <a:r>
              <a:rPr lang="ru-RU" sz="5400" b="1" dirty="0" smtClean="0">
                <a:solidFill>
                  <a:schemeClr val="tx1"/>
                </a:solidFill>
              </a:rPr>
              <a:t>1. Как </a:t>
            </a:r>
            <a:r>
              <a:rPr lang="ru-RU" sz="5400" b="1" dirty="0">
                <a:solidFill>
                  <a:schemeClr val="tx1"/>
                </a:solidFill>
              </a:rPr>
              <a:t>называется наука о происхождении слов?</a:t>
            </a:r>
          </a:p>
          <a:p>
            <a:pPr algn="l"/>
            <a:r>
              <a:rPr lang="ru-RU" sz="5400" b="1" dirty="0" smtClean="0">
                <a:solidFill>
                  <a:schemeClr val="tx1"/>
                </a:solidFill>
              </a:rPr>
              <a:t>2. Как </a:t>
            </a:r>
            <a:r>
              <a:rPr lang="ru-RU" sz="5400" b="1" dirty="0">
                <a:solidFill>
                  <a:schemeClr val="tx1"/>
                </a:solidFill>
              </a:rPr>
              <a:t>произошло слово этимология</a:t>
            </a:r>
            <a:r>
              <a:rPr lang="ru-RU" sz="5400" b="1" dirty="0" smtClean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ru-RU" sz="5400" b="1" dirty="0">
                <a:solidFill>
                  <a:schemeClr val="tx1"/>
                </a:solidFill>
              </a:rPr>
              <a:t>3. </a:t>
            </a:r>
            <a:r>
              <a:rPr lang="ru-RU" sz="5400" b="1" dirty="0" smtClean="0">
                <a:solidFill>
                  <a:schemeClr val="tx1"/>
                </a:solidFill>
              </a:rPr>
              <a:t>Какие </a:t>
            </a:r>
            <a:r>
              <a:rPr lang="ru-RU" sz="5400" b="1" dirty="0">
                <a:solidFill>
                  <a:schemeClr val="tx1"/>
                </a:solidFill>
              </a:rPr>
              <a:t>задачи стоят перед  учёными, занимающимися этимологическим анализом?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755576" y="476672"/>
            <a:ext cx="6984776" cy="2855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Истина</a:t>
            </a:r>
            <a:endParaRPr kumimoji="0" lang="ru-RU" sz="8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Истинный</a:t>
            </a:r>
            <a:endParaRPr kumimoji="0" lang="ru-RU" sz="8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4023066"/>
            <a:ext cx="3779912" cy="2834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090033" y="548680"/>
            <a:ext cx="4797595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впечатление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ведьма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невежда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медведь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ровесник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сверстник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277</Words>
  <Application>Microsoft Office PowerPoint</Application>
  <PresentationFormat>Экран (4:3)</PresentationFormat>
  <Paragraphs>67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 Разделы науки о языке</vt:lpstr>
      <vt:lpstr>Немецкий мастер слова и мыслитель Лессинг написал: </vt:lpstr>
      <vt:lpstr>Окно</vt:lpstr>
      <vt:lpstr>Мешок</vt:lpstr>
      <vt:lpstr>Урок</vt:lpstr>
      <vt:lpstr>Слайд 6</vt:lpstr>
      <vt:lpstr>Вопросы:</vt:lpstr>
      <vt:lpstr>Слайд 8</vt:lpstr>
      <vt:lpstr>Слайд 9</vt:lpstr>
      <vt:lpstr>впечатление</vt:lpstr>
      <vt:lpstr>ведьма</vt:lpstr>
      <vt:lpstr>невежда</vt:lpstr>
      <vt:lpstr>медведь</vt:lpstr>
      <vt:lpstr>ровесник</vt:lpstr>
      <vt:lpstr>сверстник</vt:lpstr>
      <vt:lpstr>Слайд 16</vt:lpstr>
      <vt:lpstr>этимологическая задача</vt:lpstr>
      <vt:lpstr>Слайд 18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Разделы науки о языке</dc:title>
  <dc:creator>User</dc:creator>
  <cp:lastModifiedBy>Кабинет 6</cp:lastModifiedBy>
  <cp:revision>42</cp:revision>
  <dcterms:created xsi:type="dcterms:W3CDTF">2013-10-21T11:07:52Z</dcterms:created>
  <dcterms:modified xsi:type="dcterms:W3CDTF">2013-10-31T09:25:33Z</dcterms:modified>
</cp:coreProperties>
</file>