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4" r:id="rId2"/>
    <p:sldId id="319" r:id="rId3"/>
    <p:sldId id="320" r:id="rId4"/>
    <p:sldId id="289" r:id="rId5"/>
    <p:sldId id="294" r:id="rId6"/>
    <p:sldId id="293" r:id="rId7"/>
    <p:sldId id="309" r:id="rId8"/>
    <p:sldId id="299" r:id="rId9"/>
    <p:sldId id="327" r:id="rId10"/>
    <p:sldId id="333" r:id="rId11"/>
    <p:sldId id="331" r:id="rId12"/>
    <p:sldId id="332" r:id="rId13"/>
    <p:sldId id="330" r:id="rId14"/>
    <p:sldId id="256" r:id="rId15"/>
    <p:sldId id="334" r:id="rId16"/>
    <p:sldId id="277" r:id="rId17"/>
    <p:sldId id="278" r:id="rId18"/>
    <p:sldId id="264" r:id="rId19"/>
    <p:sldId id="285" r:id="rId20"/>
    <p:sldId id="314" r:id="rId21"/>
    <p:sldId id="312" r:id="rId22"/>
    <p:sldId id="322" r:id="rId23"/>
    <p:sldId id="32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B1202"/>
    <a:srgbClr val="C80836"/>
    <a:srgbClr val="F4C92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23BE4-13F1-46F1-B6F3-A0B2287424AF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13071-0094-41A5-95D2-02CD7EBA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E6F9-78A8-4A22-92CD-8D3556323D89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0496-AEB2-418E-BD04-23E4B7E3C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A090-CD5D-4A72-9CB3-621ED9FF475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4066-2E36-4B2D-86CD-774E0CC7F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980C-440A-4ADF-8E27-944B6713E226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C44D-E70E-48FF-9932-2F49035E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0217-95C6-4ECD-A261-F72FBD88E280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506D-7152-4FC6-9149-C46065CB0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5084-139E-4930-8BC9-1151FCB02211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1ED5-52BB-45E4-A65B-2E549E0D6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A1C-DEB4-4B61-B042-0495CC74CBC8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7374-C676-4C82-AA84-22D11E2A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00D0-81B6-4AF8-8E68-D16C574F1774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A0C9-391F-4DAD-AF89-79D0B7A52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3FF6-32DD-4757-8556-40D6087E5DA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5B83-9ED0-48B0-871D-448E4529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FAA9-6CCA-453B-8BBB-72F4206F52AB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5343-1CF6-4071-A4E2-233880393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29CB-9A8E-48A4-B3FE-CA7CE9EBCF9B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826D-0E8D-4527-A07B-80B4F6B24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D417-3C88-4B81-96A2-7BEE4BF41609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E4F9-0423-47CE-B92C-C146241A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8433E-34CF-438A-8675-55844B51A86F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CC824-8EC0-4104-9B2C-76D22514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724128" y="1700808"/>
            <a:ext cx="2016224" cy="201622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2</a:t>
            </a:r>
            <a:endParaRPr lang="ru-RU" sz="5000" dirty="0"/>
          </a:p>
        </p:txBody>
      </p:sp>
      <p:sp>
        <p:nvSpPr>
          <p:cNvPr id="6" name="Овал 5"/>
          <p:cNvSpPr/>
          <p:nvPr/>
        </p:nvSpPr>
        <p:spPr>
          <a:xfrm>
            <a:off x="1403648" y="1700808"/>
            <a:ext cx="2016224" cy="20162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1</a:t>
            </a:r>
            <a:endParaRPr lang="ru-RU" sz="5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3474720"/>
          </a:xfrm>
        </p:spPr>
        <p:txBody>
          <a:bodyPr/>
          <a:lstStyle/>
          <a:p>
            <a:pPr>
              <a:buNone/>
            </a:pP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Healthy and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unhealthy eating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  </a:t>
            </a:r>
            <a:r>
              <a:rPr lang="en-US" sz="4000" b="1" dirty="0" smtClean="0">
                <a:solidFill>
                  <a:srgbClr val="FF0066"/>
                </a:solidFill>
              </a:rPr>
              <a:t>Healthy and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                        unhealthy habits</a:t>
            </a:r>
            <a:endParaRPr lang="ru-RU" sz="4000" b="1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1975"/>
            <a:ext cx="704616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Dividing into two groups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3168352"/>
          </a:xfr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C80836"/>
                </a:solidFill>
                <a:latin typeface="Engravers MT" pitchFamily="18" charset="0"/>
              </a:rPr>
              <a:t>Adverbs</a:t>
            </a:r>
            <a:r>
              <a:rPr lang="en-US" dirty="0" smtClean="0"/>
              <a:t>  -</a:t>
            </a:r>
            <a:r>
              <a:rPr lang="kk-KZ" sz="3600" b="0" dirty="0" smtClean="0">
                <a:solidFill>
                  <a:srgbClr val="FF0000"/>
                </a:solidFill>
              </a:rPr>
              <a:t>үстеу-наречие</a:t>
            </a:r>
            <a:br>
              <a:rPr lang="kk-KZ" sz="3600" b="0" dirty="0" smtClean="0">
                <a:solidFill>
                  <a:srgbClr val="FF0000"/>
                </a:solidFill>
              </a:rPr>
            </a:b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>little –less, few-fewer (</a:t>
            </a:r>
            <a:r>
              <a:rPr lang="kk-KZ" sz="3000" b="0" dirty="0" smtClean="0">
                <a:solidFill>
                  <a:schemeClr val="tx2">
                    <a:lumMod val="75000"/>
                  </a:schemeClr>
                </a:solidFill>
              </a:rPr>
              <a:t>аз - азырақ</a:t>
            </a: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> many, much – more</a:t>
            </a:r>
            <a:r>
              <a:rPr lang="kk-KZ" sz="30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k-KZ" sz="3000" b="0" dirty="0" smtClean="0">
                <a:solidFill>
                  <a:schemeClr val="tx2">
                    <a:lumMod val="75000"/>
                  </a:schemeClr>
                </a:solidFill>
              </a:rPr>
              <a:t>көп-көбірек</a:t>
            </a: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b="0" dirty="0" smtClean="0">
                <a:solidFill>
                  <a:srgbClr val="FFC000"/>
                </a:solidFill>
              </a:rPr>
              <a:t>For example: </a:t>
            </a:r>
            <a: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0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b="0" dirty="0" smtClean="0">
                <a:solidFill>
                  <a:srgbClr val="0B1202"/>
                </a:solidFill>
              </a:rPr>
              <a:t>1.Watch less TV and do more exercises</a:t>
            </a:r>
            <a:br>
              <a:rPr lang="en-US" sz="3000" b="0" dirty="0" smtClean="0">
                <a:solidFill>
                  <a:srgbClr val="0B1202"/>
                </a:solidFill>
              </a:rPr>
            </a:br>
            <a:r>
              <a:rPr lang="en-US" sz="3000" b="0" dirty="0" smtClean="0">
                <a:solidFill>
                  <a:srgbClr val="0B1202"/>
                </a:solidFill>
              </a:rPr>
              <a:t>2. Sleeping less  or more is  unhealthy</a:t>
            </a:r>
            <a:r>
              <a:rPr lang="en-US" sz="3000" b="0" dirty="0" smtClean="0">
                <a:solidFill>
                  <a:srgbClr val="FF0000"/>
                </a:solidFill>
              </a:rPr>
              <a:t/>
            </a:r>
            <a:br>
              <a:rPr lang="en-US" sz="3000" b="0" dirty="0" smtClean="0">
                <a:solidFill>
                  <a:srgbClr val="FF0000"/>
                </a:solidFill>
              </a:rPr>
            </a:br>
            <a:endParaRPr lang="ru-RU" sz="3600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3645024"/>
            <a:ext cx="6904856" cy="1458496"/>
          </a:xfrm>
        </p:spPr>
        <p:txBody>
          <a:bodyPr/>
          <a:lstStyle/>
          <a:p>
            <a:r>
              <a:rPr lang="en-US" sz="2400" b="1" dirty="0" smtClean="0"/>
              <a:t>II. Write down. </a:t>
            </a:r>
            <a:r>
              <a:rPr lang="en-US" sz="1500" b="1" dirty="0" smtClean="0"/>
              <a:t>Some tips about healthy eating</a:t>
            </a:r>
            <a:r>
              <a:rPr lang="en-US" sz="2400" b="1" dirty="0" smtClean="0"/>
              <a:t>.</a:t>
            </a:r>
            <a:endParaRPr lang="ru-RU" sz="2400" dirty="0" smtClean="0"/>
          </a:p>
          <a:p>
            <a:pPr lvl="0"/>
            <a:r>
              <a:rPr lang="en-US" sz="2400" dirty="0" smtClean="0"/>
              <a:t>Eat _____sugar and _____fruit and vegetables.</a:t>
            </a:r>
            <a:endParaRPr lang="ru-RU" sz="2400" dirty="0" smtClean="0"/>
          </a:p>
          <a:p>
            <a:pPr lvl="0"/>
            <a:r>
              <a:rPr lang="en-US" sz="2400" dirty="0" smtClean="0"/>
              <a:t>Don’t eat </a:t>
            </a:r>
            <a:r>
              <a:rPr lang="en-US" sz="2400" b="1" dirty="0" smtClean="0"/>
              <a:t>____</a:t>
            </a:r>
            <a:r>
              <a:rPr lang="en-US" sz="2400" dirty="0" smtClean="0"/>
              <a:t>salt.</a:t>
            </a:r>
            <a:endParaRPr lang="ru-RU" sz="2400" dirty="0" smtClean="0"/>
          </a:p>
          <a:p>
            <a:pPr lvl="0"/>
            <a:r>
              <a:rPr lang="en-US" sz="2400" dirty="0" smtClean="0"/>
              <a:t>Try to eat </a:t>
            </a:r>
            <a:r>
              <a:rPr lang="en-US" sz="2400" b="1" dirty="0" smtClean="0"/>
              <a:t>____</a:t>
            </a:r>
            <a:r>
              <a:rPr lang="en-US" sz="2400" dirty="0" err="1" smtClean="0"/>
              <a:t>fibre</a:t>
            </a:r>
            <a:r>
              <a:rPr lang="en-US" sz="2400" dirty="0" smtClean="0"/>
              <a:t>, it is low fat.</a:t>
            </a:r>
            <a:endParaRPr lang="ru-RU" sz="2400" dirty="0" smtClean="0"/>
          </a:p>
          <a:p>
            <a:pPr lvl="0"/>
            <a:r>
              <a:rPr lang="en-US" sz="2400" dirty="0" smtClean="0"/>
              <a:t>Eat </a:t>
            </a:r>
            <a:r>
              <a:rPr lang="en-US" sz="2400" b="1" dirty="0" smtClean="0"/>
              <a:t>_____</a:t>
            </a:r>
            <a:r>
              <a:rPr lang="en-US" sz="2400" dirty="0" smtClean="0"/>
              <a:t> high fat food and ____ </a:t>
            </a:r>
            <a:r>
              <a:rPr lang="en-US" sz="2400" dirty="0" err="1" smtClean="0"/>
              <a:t>fibre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640960" cy="3153504"/>
          </a:xfrm>
        </p:spPr>
        <p:txBody>
          <a:bodyPr/>
          <a:lstStyle/>
          <a:p>
            <a:r>
              <a:rPr lang="en-US" sz="1000" b="1" dirty="0" smtClean="0"/>
              <a:t>I</a:t>
            </a:r>
            <a:r>
              <a:rPr lang="en-US" sz="2400" b="1" dirty="0" smtClean="0"/>
              <a:t>. Complete the sentences:</a:t>
            </a:r>
            <a:endParaRPr lang="ru-RU" sz="2400" dirty="0" smtClean="0"/>
          </a:p>
          <a:p>
            <a:r>
              <a:rPr lang="en-US" sz="2400" dirty="0" smtClean="0"/>
              <a:t>1. </a:t>
            </a:r>
            <a:r>
              <a:rPr lang="en-US" sz="3500" dirty="0" smtClean="0"/>
              <a:t>The modern bad habits are …</a:t>
            </a:r>
            <a:endParaRPr lang="ru-RU" sz="3500" dirty="0" smtClean="0"/>
          </a:p>
          <a:p>
            <a:r>
              <a:rPr lang="en-US" sz="3500" dirty="0" smtClean="0"/>
              <a:t>2. … is really a good way to live.</a:t>
            </a:r>
            <a:endParaRPr lang="ru-RU" sz="3500" dirty="0" smtClean="0"/>
          </a:p>
          <a:p>
            <a:r>
              <a:rPr lang="en-US" sz="3500" dirty="0" smtClean="0"/>
              <a:t>3. Doctors always advice us to eat …</a:t>
            </a:r>
            <a:endParaRPr lang="ru-RU" sz="3500" dirty="0" smtClean="0"/>
          </a:p>
          <a:p>
            <a:r>
              <a:rPr lang="en-US" sz="3500" dirty="0" smtClean="0"/>
              <a:t>4. … makes people healthy and keeps them fit.</a:t>
            </a:r>
            <a:endParaRPr lang="ru-RU" sz="3500" dirty="0" smtClean="0"/>
          </a:p>
          <a:p>
            <a:r>
              <a:rPr lang="en-US" sz="3500" dirty="0" smtClean="0"/>
              <a:t>5. … dangerous for our health.</a:t>
            </a:r>
            <a:endParaRPr lang="ru-RU" sz="3500" dirty="0" smtClean="0"/>
          </a:p>
          <a:p>
            <a:r>
              <a:rPr lang="en-US" sz="3500" dirty="0" smtClean="0"/>
              <a:t>6. A healthy way of life includes </a:t>
            </a:r>
            <a:r>
              <a:rPr lang="en-US" sz="2400" dirty="0" smtClean="0"/>
              <a:t>…</a:t>
            </a:r>
            <a:endParaRPr lang="ru-RU" sz="2400" dirty="0" smtClean="0"/>
          </a:p>
          <a:p>
            <a:r>
              <a:rPr lang="en-US" sz="2400" dirty="0" smtClean="0"/>
              <a:t>Healthy diet, physical inactivity, obesity, sport, drinking alcohol, taking drugs, healthy eating, personal hygiene.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496944" cy="4896544"/>
          </a:xfrm>
          <a:solidFill>
            <a:schemeClr val="bg2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2400" b="1" dirty="0" smtClean="0"/>
              <a:t>I. Answers:</a:t>
            </a:r>
            <a:endParaRPr lang="ru-RU" sz="2400" dirty="0" smtClean="0"/>
          </a:p>
          <a:p>
            <a:r>
              <a:rPr lang="en-US" sz="2400" dirty="0" smtClean="0"/>
              <a:t>1. The modern bad habits are … </a:t>
            </a:r>
            <a:r>
              <a:rPr lang="en-US" sz="2400" u="sng" dirty="0" smtClean="0"/>
              <a:t>obesity,  drinking alcohol, taking drugs</a:t>
            </a:r>
            <a:endParaRPr lang="ru-RU" sz="2400" dirty="0" smtClean="0"/>
          </a:p>
          <a:p>
            <a:r>
              <a:rPr lang="en-US" sz="2400" dirty="0" smtClean="0"/>
              <a:t>2. </a:t>
            </a:r>
            <a:r>
              <a:rPr lang="en-US" sz="2400" u="sng" dirty="0" smtClean="0"/>
              <a:t>Healthy eating</a:t>
            </a:r>
            <a:r>
              <a:rPr lang="en-US" sz="2400" dirty="0" smtClean="0"/>
              <a:t> … is really a good way to live.</a:t>
            </a:r>
            <a:endParaRPr lang="ru-RU" sz="2400" dirty="0" smtClean="0"/>
          </a:p>
          <a:p>
            <a:r>
              <a:rPr lang="en-US" sz="2400" dirty="0" smtClean="0"/>
              <a:t>3. Doctors always advice us to eat … </a:t>
            </a:r>
            <a:r>
              <a:rPr lang="en-US" sz="2400" u="sng" dirty="0" smtClean="0"/>
              <a:t>healthy eating</a:t>
            </a:r>
            <a:endParaRPr lang="ru-RU" sz="2400" dirty="0" smtClean="0"/>
          </a:p>
          <a:p>
            <a:r>
              <a:rPr lang="en-US" sz="2400" dirty="0" smtClean="0"/>
              <a:t>4. </a:t>
            </a:r>
            <a:r>
              <a:rPr lang="en-US" sz="2400" u="sng" dirty="0" smtClean="0"/>
              <a:t>Healthy diet</a:t>
            </a:r>
            <a:r>
              <a:rPr lang="en-US" sz="2400" dirty="0" smtClean="0"/>
              <a:t> … makes people healthy and keeps them fit.</a:t>
            </a:r>
            <a:endParaRPr lang="ru-RU" sz="2400" dirty="0" smtClean="0"/>
          </a:p>
          <a:p>
            <a:r>
              <a:rPr lang="en-US" sz="2400" dirty="0" smtClean="0"/>
              <a:t>5.</a:t>
            </a:r>
            <a:r>
              <a:rPr lang="en-US" sz="2400" u="sng" dirty="0" smtClean="0"/>
              <a:t> Physical inactivity </a:t>
            </a:r>
            <a:r>
              <a:rPr lang="en-US" sz="2400" dirty="0" smtClean="0"/>
              <a:t>… dangerous for our health.</a:t>
            </a:r>
            <a:endParaRPr lang="ru-RU" sz="2400" dirty="0" smtClean="0"/>
          </a:p>
          <a:p>
            <a:r>
              <a:rPr lang="en-US" sz="2400" dirty="0" smtClean="0"/>
              <a:t>6. A healthy way of life includes … </a:t>
            </a:r>
            <a:r>
              <a:rPr lang="en-US" sz="2400" u="sng" dirty="0" smtClean="0"/>
              <a:t>personal hygiene</a:t>
            </a:r>
            <a:endParaRPr lang="kk-KZ" sz="2400" u="sng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7910265" cy="1440160"/>
          </a:xfrm>
          <a:blipFill>
            <a:blip r:embed="rId2" cstate="print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just">
              <a:buNone/>
            </a:pPr>
            <a:r>
              <a:rPr lang="en-US" sz="2500" dirty="0" smtClean="0"/>
              <a:t>Smoking, getting up early, drinking, cleaning teeth, doing exercises, walking outside, cutting nails, obesity, inactivity, playing computer games 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 rot="21312855">
            <a:off x="467544" y="1628800"/>
            <a:ext cx="4005064" cy="1545352"/>
          </a:xfr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perspectiveContrastingLeftFacing"/>
            <a:lightRig rig="threePt" dir="t"/>
          </a:scene3d>
          <a:sp3d/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unhealthy eating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5428" y="260648"/>
            <a:ext cx="384207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 groups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7869" y="1784567"/>
            <a:ext cx="3813865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Unhealthy  and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healthy habits</a:t>
            </a:r>
            <a:endParaRPr lang="ru-RU" sz="4000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059832" y="1124744"/>
            <a:ext cx="43204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6056" y="1124744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5157192"/>
            <a:ext cx="7838257" cy="14401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marL="319088" marR="0" lvl="0" indent="-319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Hamburger, cheese,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milk, fast food, fruits, vegetables, meat, apples, bananas, jam, cola, water, juice, alcohol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 rot="19841420">
            <a:off x="60255" y="600363"/>
            <a:ext cx="2584362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/>
              <a:t>Make a poster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6627" name="Picture 15" descr="flash_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9158287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8244036">
            <a:off x="-165358" y="1354203"/>
            <a:ext cx="2266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Healthy</a:t>
            </a:r>
            <a:endParaRPr lang="ru-RU" sz="45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955082">
            <a:off x="6733928" y="1600577"/>
            <a:ext cx="29466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Unhealthy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812"/>
            <a:ext cx="4605915" cy="3477196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3211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20716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6913" y="3140968"/>
            <a:ext cx="3443287" cy="37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644900"/>
            <a:ext cx="36528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375" y="1938338"/>
            <a:ext cx="6838950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0325" y="-6350"/>
            <a:ext cx="4656138" cy="3816350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627438"/>
            <a:ext cx="3279775" cy="3359150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325" y="3627438"/>
            <a:ext cx="3211513" cy="335915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413" y="23813"/>
            <a:ext cx="4829175" cy="3932237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3644900"/>
            <a:ext cx="3243263" cy="3341688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3838" y="2700338"/>
            <a:ext cx="6149975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quarter" idx="13"/>
          </p:nvPr>
        </p:nvSpPr>
        <p:spPr>
          <a:xfrm>
            <a:off x="1187450" y="1773238"/>
            <a:ext cx="6356350" cy="3095625"/>
          </a:xfrm>
        </p:spPr>
        <p:txBody>
          <a:bodyPr/>
          <a:lstStyle/>
          <a:p>
            <a:r>
              <a:rPr lang="en-US" dirty="0" smtClean="0"/>
              <a:t>Too little food makes you thin.</a:t>
            </a:r>
          </a:p>
          <a:p>
            <a:r>
              <a:rPr lang="en-US" dirty="0" smtClean="0"/>
              <a:t>Too much food makes you fat.</a:t>
            </a:r>
          </a:p>
          <a:p>
            <a:r>
              <a:rPr lang="en-US" dirty="0" smtClean="0"/>
              <a:t>The wrong food makes you ill.</a:t>
            </a:r>
          </a:p>
          <a:p>
            <a:r>
              <a:rPr lang="en-US" dirty="0" smtClean="0"/>
              <a:t>The right food makes you well.</a:t>
            </a:r>
          </a:p>
          <a:p>
            <a:r>
              <a:rPr lang="en-US" dirty="0" smtClean="0"/>
              <a:t>Too many sweets are bad for you especially for your teeth.</a:t>
            </a:r>
          </a:p>
          <a:p>
            <a:endParaRPr lang="ru-RU" dirty="0" smtClean="0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66817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144963"/>
            <a:ext cx="407193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25538"/>
            <a:ext cx="3602038" cy="4525962"/>
          </a:xfrm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0025"/>
            <a:ext cx="94615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4557932" y="1688123"/>
          <a:ext cx="3686476" cy="3108960"/>
        </p:xfrm>
        <a:graphic>
          <a:graphicData uri="http://schemas.openxmlformats.org/drawingml/2006/table">
            <a:tbl>
              <a:tblPr/>
              <a:tblGrid>
                <a:gridCol w="3686476"/>
              </a:tblGrid>
              <a:tr h="3108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0" y="1196752"/>
            <a:ext cx="421196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Health is…….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You are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to live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apple a 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AutoNum type="arabicPeriod" startAt="6"/>
            </a:pPr>
            <a:endParaRPr lang="en-US" sz="4800" dirty="0" smtClean="0"/>
          </a:p>
          <a:p>
            <a:pPr marL="914400" indent="-914400">
              <a:buAutoNum type="arabicPeriod" startAt="7"/>
            </a:pP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04664"/>
            <a:ext cx="4312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Engravers MT" pitchFamily="18" charset="0"/>
              </a:rPr>
              <a:t> </a:t>
            </a:r>
            <a:r>
              <a:rPr lang="en-US" sz="3000" dirty="0" smtClean="0">
                <a:latin typeface="Engravers MT" pitchFamily="18" charset="0"/>
              </a:rPr>
              <a:t>the proverbs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8782" y="1052736"/>
          <a:ext cx="4213658" cy="4314089"/>
        </p:xfrm>
        <a:graphic>
          <a:graphicData uri="http://schemas.openxmlformats.org/drawingml/2006/table">
            <a:tbl>
              <a:tblPr/>
              <a:tblGrid>
                <a:gridCol w="4213658"/>
              </a:tblGrid>
              <a:tr h="431408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.  keeps a doctor away</a:t>
                      </a:r>
                    </a:p>
                    <a:p>
                      <a:pPr marL="342900" indent="-342900">
                        <a:buAutoNum type="alphaUcPeriod" startAt="2"/>
                      </a:pP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above wealth</a:t>
                      </a:r>
                    </a:p>
                    <a:p>
                      <a:pPr marL="342900" indent="-342900">
                        <a:buAutoNum type="alphaUcPeriod" startAt="2"/>
                      </a:pP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you eat</a:t>
                      </a:r>
                    </a:p>
                    <a:p>
                      <a:pPr marL="342900" indent="-342900">
                        <a:buAutoNum type="alphaUcPeriod" startAt="2"/>
                      </a:pP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but not live to eat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92884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3429000"/>
            <a:ext cx="59801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751388"/>
            <a:ext cx="2566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588" y="2241550"/>
            <a:ext cx="34909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2400300"/>
            <a:ext cx="2420937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79400" y="350838"/>
            <a:ext cx="2816225" cy="1919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Don’t take alcohol, drugs</a:t>
            </a:r>
          </a:p>
        </p:txBody>
      </p:sp>
      <p:sp>
        <p:nvSpPr>
          <p:cNvPr id="55303" name="Прямоугольник 5"/>
          <p:cNvSpPr>
            <a:spLocks noChangeArrowheads="1"/>
          </p:cNvSpPr>
          <p:nvPr/>
        </p:nvSpPr>
        <p:spPr bwMode="auto">
          <a:xfrm>
            <a:off x="3203575" y="2349500"/>
            <a:ext cx="27066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How to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 be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healthy?</a:t>
            </a:r>
          </a:p>
        </p:txBody>
      </p:sp>
      <p:sp>
        <p:nvSpPr>
          <p:cNvPr id="10" name="Овал 9"/>
          <p:cNvSpPr/>
          <p:nvPr/>
        </p:nvSpPr>
        <p:spPr>
          <a:xfrm>
            <a:off x="3381375" y="11113"/>
            <a:ext cx="2573338" cy="19097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Don't smoke.</a:t>
            </a:r>
            <a:endParaRPr lang="ru-RU" dirty="0"/>
          </a:p>
        </p:txBody>
      </p:sp>
      <p:pic>
        <p:nvPicPr>
          <p:cNvPr id="11" name="Овал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963" y="4889500"/>
            <a:ext cx="2620962" cy="3638550"/>
          </a:xfrm>
          <a:prstGeom prst="rect">
            <a:avLst/>
          </a:prstGeom>
          <a:noFill/>
        </p:spPr>
      </p:pic>
      <p:grpSp>
        <p:nvGrpSpPr>
          <p:cNvPr id="12" name="Овал 11"/>
          <p:cNvGrpSpPr>
            <a:grpSpLocks/>
          </p:cNvGrpSpPr>
          <p:nvPr/>
        </p:nvGrpSpPr>
        <p:grpSpPr bwMode="auto">
          <a:xfrm>
            <a:off x="238125" y="4711700"/>
            <a:ext cx="2767013" cy="1768475"/>
            <a:chOff x="150" y="2968"/>
            <a:chExt cx="1743" cy="1114"/>
          </a:xfrm>
        </p:grpSpPr>
        <p:pic>
          <p:nvPicPr>
            <p:cNvPr id="30728" name="Овал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" y="2968"/>
              <a:ext cx="1743" cy="1114"/>
            </a:xfrm>
            <a:prstGeom prst="rect">
              <a:avLst/>
            </a:prstGeom>
            <a:noFill/>
          </p:spPr>
        </p:pic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436" y="3146"/>
              <a:ext cx="117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Avoid fast food.</a:t>
              </a: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321425" y="342900"/>
            <a:ext cx="2808288" cy="18494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Don’t eat many sweets </a:t>
            </a:r>
            <a:endParaRPr lang="ru-RU" dirty="0"/>
          </a:p>
        </p:txBody>
      </p:sp>
      <p:grpSp>
        <p:nvGrpSpPr>
          <p:cNvPr id="2" name="Овал 1"/>
          <p:cNvGrpSpPr>
            <a:grpSpLocks/>
          </p:cNvGrpSpPr>
          <p:nvPr/>
        </p:nvGrpSpPr>
        <p:grpSpPr bwMode="auto">
          <a:xfrm>
            <a:off x="212725" y="2359025"/>
            <a:ext cx="2401888" cy="1974850"/>
            <a:chOff x="134" y="1486"/>
            <a:chExt cx="1513" cy="1244"/>
          </a:xfrm>
        </p:grpSpPr>
        <p:pic>
          <p:nvPicPr>
            <p:cNvPr id="30732" name="Овал 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" y="1486"/>
              <a:ext cx="1513" cy="1244"/>
            </a:xfrm>
            <a:prstGeom prst="rect">
              <a:avLst/>
            </a:prstGeom>
            <a:noFill/>
          </p:spPr>
        </p:pic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386" y="1683"/>
              <a:ext cx="1014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</a:rPr>
                <a:t>Sleep 8 hours</a:t>
              </a:r>
              <a:endParaRPr lang="ru-RU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303" grpId="0" build="allAtOnce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750175" cy="3475037"/>
          </a:xfrm>
        </p:spPr>
        <p:txBody>
          <a:bodyPr/>
          <a:lstStyle/>
          <a:p>
            <a:pPr>
              <a:defRPr/>
            </a:pPr>
            <a:r>
              <a:rPr lang="en-US" sz="8800" dirty="0" smtClean="0"/>
              <a:t>Home work</a:t>
            </a:r>
            <a:endParaRPr lang="ru-RU" i="1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2808288" cy="40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488831" cy="323810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Ex.</a:t>
            </a:r>
            <a:r>
              <a:rPr lang="ru-RU" dirty="0" smtClean="0"/>
              <a:t>8-10 </a:t>
            </a:r>
            <a:r>
              <a:rPr lang="ru-RU" dirty="0" err="1" smtClean="0"/>
              <a:t>р</a:t>
            </a:r>
            <a:r>
              <a:rPr lang="ru-RU" smtClean="0"/>
              <a:t> 101-102</a:t>
            </a:r>
            <a:r>
              <a:rPr lang="en-US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Give advice to the football player. Make affirmative and negative imperatives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3016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Reflection</a:t>
            </a:r>
            <a:r>
              <a:rPr lang="en-US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302359"/>
            <a:ext cx="882047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en-US" sz="5500" dirty="0" smtClean="0">
                <a:solidFill>
                  <a:srgbClr val="002060"/>
                </a:solidFill>
              </a:rPr>
              <a:t>You </a:t>
            </a:r>
            <a:r>
              <a:rPr lang="en-US" sz="5500" dirty="0">
                <a:solidFill>
                  <a:srgbClr val="002060"/>
                </a:solidFill>
              </a:rPr>
              <a:t>are what you eat.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sz="5500" dirty="0" smtClean="0">
                <a:solidFill>
                  <a:srgbClr val="002060"/>
                </a:solidFill>
              </a:rPr>
              <a:t>Health is above wealth. 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sz="5500" dirty="0" smtClean="0">
                <a:solidFill>
                  <a:srgbClr val="002060"/>
                </a:solidFill>
              </a:rPr>
              <a:t>Eat </a:t>
            </a:r>
            <a:r>
              <a:rPr lang="en-US" sz="5500" dirty="0">
                <a:solidFill>
                  <a:srgbClr val="002060"/>
                </a:solidFill>
              </a:rPr>
              <a:t>to live but not live to eat.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sz="5500" dirty="0">
                <a:solidFill>
                  <a:srgbClr val="002060"/>
                </a:solidFill>
              </a:rPr>
              <a:t>An apple a day  keeps a doctor away.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188913"/>
            <a:ext cx="23653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832350"/>
            <a:ext cx="25193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700" y="4810125"/>
            <a:ext cx="2566988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2060848"/>
            <a:ext cx="6984776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Healthy lifestyle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15843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476672"/>
            <a:ext cx="44644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The 5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 of April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 flipH="1">
            <a:off x="2483767" y="620713"/>
            <a:ext cx="28083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Health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16112">
            <a:off x="2505322" y="45557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Fruits      Vegetables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 rot="20742101">
            <a:off x="1043608" y="400506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Clean water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 rot="20708797">
            <a:off x="395536" y="306896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Healthy eating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 rot="20894164">
            <a:off x="323528" y="206084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Travelling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 rot="20601017">
            <a:off x="4922198" y="195418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Nature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 rot="20788542">
            <a:off x="6648034" y="210067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Music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 rot="20466799">
            <a:off x="4429839" y="3294647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Sport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404664"/>
            <a:ext cx="3247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Task 1 Association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5088" y="0"/>
            <a:ext cx="9512301" cy="732948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8847"/>
            <a:ext cx="9001000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obesity    		  [әu`bi:siti]		семіздік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rgbClr val="FF0000"/>
                </a:solidFill>
              </a:rPr>
              <a:t>Task 2</a:t>
            </a:r>
            <a:endParaRPr lang="ru-RU" sz="3000" dirty="0" smtClean="0">
              <a:solidFill>
                <a:srgbClr val="FF0000"/>
              </a:solidFill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dairy  produce   	[`dзәri `prodju:s]	сүтті тағам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skip  breakfast    	[skip `brekfәst]	таңғы асты ішпеу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eating between meals	[i:tiη </a:t>
            </a:r>
            <a:r>
              <a:rPr lang="en-US" sz="25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bi`twi:n</a:t>
            </a: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mi:ls</a:t>
            </a: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	</a:t>
            </a:r>
            <a:r>
              <a:rPr lang="kk-KZ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негізгі ас арасында жеу 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carbohydrate		[`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ka:b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u`haidreit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	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көмірқышқыл</a:t>
            </a:r>
            <a:endParaRPr lang="en-US" sz="3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Calcium                      </a:t>
            </a:r>
            <a:r>
              <a:rPr lang="en-US" sz="3200" dirty="0" smtClean="0"/>
              <a:t>[‘</a:t>
            </a:r>
            <a:r>
              <a:rPr lang="en-US" sz="3200" dirty="0" err="1" smtClean="0"/>
              <a:t>kælsi</a:t>
            </a:r>
            <a:r>
              <a:rPr lang="kk-KZ" sz="3200" dirty="0" smtClean="0"/>
              <a:t>ә</a:t>
            </a:r>
            <a:r>
              <a:rPr lang="en-US" sz="3200" dirty="0" smtClean="0"/>
              <a:t>m]</a:t>
            </a:r>
            <a:r>
              <a:rPr lang="kk-KZ" sz="3200" dirty="0" smtClean="0"/>
              <a:t>           кальций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healthy habit      	[`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helθi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hǽbit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	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пайдалы әдет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eat healthy food  	[`i:t 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helθi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fu:d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пайдалы тамақ жеу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eat less of everything[`i:t les of `</a:t>
            </a:r>
            <a:r>
              <a:rPr lang="en-US" sz="25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evriθiη</a:t>
            </a: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kk-KZ" sz="25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әр нәрсені аз жеу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[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faib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		      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талшық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eaLnBrk="0" hangingPunct="0">
              <a:tabLst>
                <a:tab pos="180975" algn="l"/>
              </a:tabLst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endParaRPr lang="en-US" sz="3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be rich in    	[t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 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`bi: 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ritʃ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in]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б\н-ге бай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keep fit		[`</a:t>
            </a:r>
            <a:r>
              <a:rPr lang="en-US" sz="3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ki:p</a:t>
            </a:r>
            <a:r>
              <a:rPr lang="en-US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fit]		</a:t>
            </a:r>
            <a:r>
              <a:rPr lang="kk-KZ" sz="3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қалыпын сақтау</a:t>
            </a:r>
            <a:endParaRPr lang="en-US" sz="30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tabLst>
                <a:tab pos="180975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cut down on fat  [</a:t>
            </a:r>
            <a:r>
              <a:rPr lang="en-US" sz="25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kʌt</a:t>
            </a:r>
            <a:r>
              <a:rPr lang="en-US" sz="25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daun</a:t>
            </a:r>
            <a:r>
              <a:rPr lang="en-US" sz="25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on </a:t>
            </a:r>
            <a:r>
              <a:rPr lang="en-US" sz="25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fǽt</a:t>
            </a:r>
            <a:r>
              <a:rPr lang="en-US" sz="25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kk-KZ" sz="25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майлы тағам жемеу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958013" cy="5721350"/>
          </a:xfrm>
        </p:spPr>
        <p:txBody>
          <a:bodyPr rtlCol="0">
            <a:normAutofit fontScale="32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ru-RU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200" dirty="0" smtClean="0">
                <a:solidFill>
                  <a:schemeClr val="tx1"/>
                </a:solidFill>
              </a:rPr>
              <a:t>I exercise 3 times a week.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2.	I eat at McDonald's every night.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3.	I eat fruit and vegetables every day.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4.	I wash my hands before breakfast.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5.	I watch TV 7 hours a day.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6.	I listen to very loud music.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7.	I go on walks regularly.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8.	I drink 5 cups of coffee a day.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9.	I take vitamins every day.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10.	I take a shower in the morning.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11.	I sit in the sun without a suntan lotion.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12.	I eat food when I watch TV.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13.	I drink coke with every meal.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14.	I visit a doctor regularly.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200" dirty="0" smtClean="0">
                <a:solidFill>
                  <a:schemeClr val="tx1"/>
                </a:solidFill>
              </a:rPr>
              <a:t>15.	I eat fish for dinner.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13100"/>
            <a:ext cx="22796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838" y="1335088"/>
            <a:ext cx="10731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497887" cy="6597650"/>
          </a:xfrm>
        </p:spPr>
        <p:txBody>
          <a:bodyPr rtlCol="0">
            <a:normAutofit fontScale="775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“Seven Deadly Health Sins“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Task 3</a:t>
            </a:r>
          </a:p>
          <a:p>
            <a:pPr algn="just"/>
            <a:r>
              <a:rPr lang="en-US" sz="3000" dirty="0" smtClean="0"/>
              <a:t>When the Bible set down the Seven Deadly Sins they were not meant to be taken literally. Few of us will die of pride (</a:t>
            </a:r>
            <a:r>
              <a:rPr lang="kk-KZ" sz="3000" dirty="0" smtClean="0"/>
              <a:t>менменшілдік</a:t>
            </a:r>
            <a:r>
              <a:rPr lang="en-US" sz="3000" dirty="0" smtClean="0"/>
              <a:t>), envy</a:t>
            </a:r>
            <a:r>
              <a:rPr lang="kk-KZ" sz="3000" dirty="0" smtClean="0"/>
              <a:t> (қызғаншақтық)</a:t>
            </a:r>
            <a:r>
              <a:rPr lang="en-US" sz="3000" dirty="0" smtClean="0"/>
              <a:t> or anger</a:t>
            </a:r>
            <a:r>
              <a:rPr lang="kk-KZ" sz="3000" dirty="0" smtClean="0"/>
              <a:t> (ашу)</a:t>
            </a:r>
            <a:r>
              <a:rPr lang="en-US" sz="3000" dirty="0" smtClean="0"/>
              <a:t> There are, however, modern health sins which are in fact far more deadly.</a:t>
            </a:r>
            <a:endParaRPr lang="ru-RU" sz="3000" dirty="0" smtClean="0"/>
          </a:p>
          <a:p>
            <a:pPr algn="just"/>
            <a:r>
              <a:rPr lang="en-US" sz="3000" dirty="0" smtClean="0"/>
              <a:t>Two of them – </a:t>
            </a:r>
            <a:r>
              <a:rPr lang="en-US" sz="3000" u="sng" dirty="0" smtClean="0"/>
              <a:t>obesity* </a:t>
            </a:r>
            <a:r>
              <a:rPr lang="en-US" sz="3000" dirty="0" smtClean="0"/>
              <a:t>and </a:t>
            </a:r>
            <a:r>
              <a:rPr lang="en-US" sz="3000" u="sng" dirty="0" smtClean="0"/>
              <a:t>physical inactivity*</a:t>
            </a:r>
            <a:r>
              <a:rPr lang="en-US" sz="3000" dirty="0" smtClean="0"/>
              <a:t> are known from ancient times. There are the modern bad habits as </a:t>
            </a:r>
            <a:r>
              <a:rPr lang="en-US" sz="3000" u="sng" dirty="0" smtClean="0"/>
              <a:t>smoking*</a:t>
            </a:r>
            <a:r>
              <a:rPr lang="en-US" sz="3000" dirty="0" smtClean="0"/>
              <a:t>, </a:t>
            </a:r>
            <a:r>
              <a:rPr lang="en-US" sz="3000" u="sng" dirty="0" smtClean="0"/>
              <a:t>drinking*</a:t>
            </a:r>
            <a:r>
              <a:rPr lang="en-US" sz="3000" dirty="0" smtClean="0"/>
              <a:t> too much alcohol, and the surprising ‘danger’ of </a:t>
            </a:r>
            <a:r>
              <a:rPr lang="en-US" sz="3000" u="sng" dirty="0" smtClean="0"/>
              <a:t>sleeping too much or too little*</a:t>
            </a:r>
            <a:r>
              <a:rPr lang="en-US" sz="3000" dirty="0" smtClean="0"/>
              <a:t>, </a:t>
            </a:r>
            <a:r>
              <a:rPr lang="en-US" sz="3000" u="sng" dirty="0" smtClean="0"/>
              <a:t>eating between meals*</a:t>
            </a:r>
            <a:r>
              <a:rPr lang="en-US" sz="3000" dirty="0" smtClean="0"/>
              <a:t> and </a:t>
            </a:r>
            <a:r>
              <a:rPr lang="en-US" sz="3000" u="sng" dirty="0" smtClean="0"/>
              <a:t>skipping breakfast*</a:t>
            </a:r>
            <a:r>
              <a:rPr lang="en-US" sz="3000" dirty="0" smtClean="0"/>
              <a:t>. </a:t>
            </a:r>
            <a:endParaRPr lang="ru-RU" sz="3000" dirty="0" smtClean="0"/>
          </a:p>
          <a:p>
            <a:pPr algn="just"/>
            <a:r>
              <a:rPr lang="en-US" sz="3000" dirty="0" smtClean="0"/>
              <a:t>Of course sleeping too much or too little, snacking and skipping breakfast are not quite as deadly as smoking, obesity and drinking. But they are indicative of dangerously chaotic lifestyles.</a:t>
            </a:r>
            <a:endParaRPr lang="ru-RU" sz="3000" dirty="0" smtClean="0"/>
          </a:p>
          <a:p>
            <a:pPr algn="just"/>
            <a:r>
              <a:rPr lang="en-US" sz="3000" dirty="0" smtClean="0"/>
              <a:t>Regularity in life promotes your health. Sleeping seven or eight hours, getting up early, eating breakfast, a healthy diet and regular meals is really a good way to live.</a:t>
            </a:r>
            <a:endParaRPr lang="ru-RU" sz="3000" dirty="0" smtClean="0"/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675" y="5051425"/>
            <a:ext cx="19653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Горизонтальный свиток 44"/>
          <p:cNvSpPr/>
          <p:nvPr/>
        </p:nvSpPr>
        <p:spPr>
          <a:xfrm>
            <a:off x="827584" y="0"/>
            <a:ext cx="7200800" cy="213285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624736" cy="1872208"/>
          </a:xfrm>
        </p:spPr>
        <p:txBody>
          <a:bodyPr/>
          <a:lstStyle/>
          <a:p>
            <a:pPr algn="ctr">
              <a:buNone/>
            </a:pPr>
            <a:r>
              <a:rPr lang="en-US" sz="3000" b="1" i="1" dirty="0" smtClean="0">
                <a:solidFill>
                  <a:srgbClr val="FF0066"/>
                </a:solidFill>
              </a:rPr>
              <a:t>Now make questions  and </a:t>
            </a:r>
          </a:p>
          <a:p>
            <a:pPr algn="ctr">
              <a:buNone/>
            </a:pPr>
            <a:r>
              <a:rPr lang="en-US" sz="3000" b="1" i="1" dirty="0" smtClean="0">
                <a:solidFill>
                  <a:srgbClr val="FF0000"/>
                </a:solidFill>
              </a:rPr>
              <a:t>“Face to face”</a:t>
            </a:r>
          </a:p>
          <a:p>
            <a:pPr algn="ctr"/>
            <a:r>
              <a:rPr lang="en-US" sz="3000" b="1" i="1" dirty="0" smtClean="0">
                <a:solidFill>
                  <a:schemeClr val="accent5">
                    <a:lumMod val="75000"/>
                  </a:schemeClr>
                </a:solidFill>
              </a:rPr>
              <a:t>Ask and answer the questions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259632" y="3284984"/>
            <a:ext cx="21401" cy="65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47664" y="31409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932040" y="3140968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627784" y="3140968"/>
            <a:ext cx="1676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707904" y="3140968"/>
            <a:ext cx="2515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3140968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635896" y="3068960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55776" y="3356992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940152" y="3212976"/>
            <a:ext cx="80392" cy="872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004048" y="3140968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64288" y="494116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Task 4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1" name="Улыбающееся лицо 30"/>
          <p:cNvSpPr/>
          <p:nvPr/>
        </p:nvSpPr>
        <p:spPr>
          <a:xfrm>
            <a:off x="971600" y="2276872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4355976" y="4365104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3347864" y="4365104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2195736" y="2204864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1115616" y="4221088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2339752" y="4293096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лыбающееся лицо 40"/>
          <p:cNvSpPr/>
          <p:nvPr/>
        </p:nvSpPr>
        <p:spPr>
          <a:xfrm>
            <a:off x="3347864" y="2276872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лыбающееся лицо 41"/>
          <p:cNvSpPr/>
          <p:nvPr/>
        </p:nvSpPr>
        <p:spPr>
          <a:xfrm>
            <a:off x="4644008" y="2276872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лыбающееся лицо 42"/>
          <p:cNvSpPr/>
          <p:nvPr/>
        </p:nvSpPr>
        <p:spPr>
          <a:xfrm>
            <a:off x="5652120" y="4221088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лыбающееся лицо 45"/>
          <p:cNvSpPr/>
          <p:nvPr/>
        </p:nvSpPr>
        <p:spPr>
          <a:xfrm>
            <a:off x="5652120" y="2348880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ож для урока 9 в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1234</TotalTime>
  <Words>653</Words>
  <Application>Microsoft Office PowerPoint</Application>
  <PresentationFormat>Экран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зож для урока 9 в</vt:lpstr>
      <vt:lpstr>Dividing into two groups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Adverbs  -үстеу-наречие little –less, few-fewer (аз - азырақ)  many, much – more (көп-көбірек) For example:  1.Watch less TV and do more exercises 2. Sleeping less  or more is  unhealthy </vt:lpstr>
      <vt:lpstr>Слайд 11</vt:lpstr>
      <vt:lpstr>Слайд 12</vt:lpstr>
      <vt:lpstr>Smoking, getting up early, drinking, cleaning teeth, doing exercises, walking outside, cutting nails, obesity, inactivity, playing computer games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Ex.8-10 р 101-102  Give advice to the football player. Make affirmative and negative imperatives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AC</cp:lastModifiedBy>
  <cp:revision>111</cp:revision>
  <dcterms:created xsi:type="dcterms:W3CDTF">2013-01-23T03:06:23Z</dcterms:created>
  <dcterms:modified xsi:type="dcterms:W3CDTF">2020-05-04T23:15:53Z</dcterms:modified>
</cp:coreProperties>
</file>