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48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5B106E36-FD25-4E2D-B0AA-010F637433A0}" type="datetimeFigureOut">
              <a:rPr lang="ru-RU" smtClean="0"/>
              <a:pPr/>
              <a:t>17.03.20</a:t>
            </a:fld>
            <a:endParaRPr lang="ru-RU"/>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ru-RU"/>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17.03.20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17.03.20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Содержимое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5B106E36-FD25-4E2D-B0AA-010F637433A0}" type="datetimeFigureOut">
              <a:rPr lang="ru-RU" smtClean="0"/>
              <a:pPr/>
              <a:t>17.03.20</a:t>
            </a:fld>
            <a:endParaRPr lang="ru-RU"/>
          </a:p>
        </p:txBody>
      </p:sp>
      <p:sp>
        <p:nvSpPr>
          <p:cNvPr id="9" name="Номер слайда 8"/>
          <p:cNvSpPr>
            <a:spLocks noGrp="1"/>
          </p:cNvSpPr>
          <p:nvPr>
            <p:ph type="sldNum" sz="quarter" idx="15"/>
          </p:nvPr>
        </p:nvSpPr>
        <p:spPr/>
        <p:txBody>
          <a:bodyPr rtlCol="0"/>
          <a:lstStyle/>
          <a:p>
            <a:fld id="{725C68B6-61C2-468F-89AB-4B9F7531AA68}" type="slidenum">
              <a:rPr lang="ru-RU" smtClean="0"/>
              <a:pPr/>
              <a:t>‹#›</a:t>
            </a:fld>
            <a:endParaRPr lang="ru-RU"/>
          </a:p>
        </p:txBody>
      </p:sp>
      <p:sp>
        <p:nvSpPr>
          <p:cNvPr id="10" name="Нижний колонтитул 9"/>
          <p:cNvSpPr>
            <a:spLocks noGrp="1"/>
          </p:cNvSpPr>
          <p:nvPr>
            <p:ph type="ftr" sz="quarter" idx="16"/>
          </p:nvPr>
        </p:nvSpPr>
        <p:spPr/>
        <p:txBody>
          <a:bodyPr rtlCol="0"/>
          <a:lstStyle/>
          <a:p>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5B106E36-FD25-4E2D-B0AA-010F637433A0}" type="datetimeFigureOut">
              <a:rPr lang="ru-RU" smtClean="0"/>
              <a:pPr/>
              <a:t>17.03.20</a:t>
            </a:fld>
            <a:endParaRPr lang="ru-RU"/>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ru-RU"/>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17.03.20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
        <p:nvSpPr>
          <p:cNvPr id="9" name="Содержимое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17.03.20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
        <p:nvSpPr>
          <p:cNvPr id="11" name="Содержимое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5B106E36-FD25-4E2D-B0AA-010F637433A0}" type="datetimeFigureOut">
              <a:rPr lang="ru-RU" smtClean="0"/>
              <a:pPr/>
              <a:t>17.03.20</a:t>
            </a:fld>
            <a:endParaRPr lang="ru-RU"/>
          </a:p>
        </p:txBody>
      </p:sp>
      <p:sp>
        <p:nvSpPr>
          <p:cNvPr id="7" name="Номер слайда 6"/>
          <p:cNvSpPr>
            <a:spLocks noGrp="1"/>
          </p:cNvSpPr>
          <p:nvPr>
            <p:ph type="sldNum" sz="quarter" idx="11"/>
          </p:nvPr>
        </p:nvSpPr>
        <p:spPr/>
        <p:txBody>
          <a:bodyPr rtlCol="0"/>
          <a:lstStyle/>
          <a:p>
            <a:fld id="{725C68B6-61C2-468F-89AB-4B9F7531AA68}" type="slidenum">
              <a:rPr lang="ru-RU" smtClean="0"/>
              <a:pPr/>
              <a:t>‹#›</a:t>
            </a:fld>
            <a:endParaRPr lang="ru-RU"/>
          </a:p>
        </p:txBody>
      </p:sp>
      <p:sp>
        <p:nvSpPr>
          <p:cNvPr id="8" name="Нижний колонтитул 7"/>
          <p:cNvSpPr>
            <a:spLocks noGrp="1"/>
          </p:cNvSpPr>
          <p:nvPr>
            <p:ph type="ftr" sz="quarter" idx="12"/>
          </p:nvPr>
        </p:nvSpPr>
        <p:spPr/>
        <p:txBody>
          <a:bodyPr rtlCol="0"/>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17.03.20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Содержимое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5B106E36-FD25-4E2D-B0AA-010F637433A0}" type="datetimeFigureOut">
              <a:rPr lang="ru-RU" smtClean="0"/>
              <a:pPr/>
              <a:t>17.03.20</a:t>
            </a:fld>
            <a:endParaRPr lang="ru-RU"/>
          </a:p>
        </p:txBody>
      </p:sp>
      <p:sp>
        <p:nvSpPr>
          <p:cNvPr id="22" name="Номер слайда 21"/>
          <p:cNvSpPr>
            <a:spLocks noGrp="1"/>
          </p:cNvSpPr>
          <p:nvPr>
            <p:ph type="sldNum" sz="quarter" idx="15"/>
          </p:nvPr>
        </p:nvSpPr>
        <p:spPr/>
        <p:txBody>
          <a:bodyPr rtlCol="0"/>
          <a:lstStyle/>
          <a:p>
            <a:fld id="{725C68B6-61C2-468F-89AB-4B9F7531AA68}" type="slidenum">
              <a:rPr lang="ru-RU" smtClean="0"/>
              <a:pPr/>
              <a:t>‹#›</a:t>
            </a:fld>
            <a:endParaRPr lang="ru-RU"/>
          </a:p>
        </p:txBody>
      </p:sp>
      <p:sp>
        <p:nvSpPr>
          <p:cNvPr id="23" name="Нижний колонтитул 22"/>
          <p:cNvSpPr>
            <a:spLocks noGrp="1"/>
          </p:cNvSpPr>
          <p:nvPr>
            <p:ph type="ftr" sz="quarter" idx="16"/>
          </p:nvPr>
        </p:nvSpPr>
        <p:spPr/>
        <p:txBody>
          <a:bodyPr rtlCol="0"/>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5B106E36-FD25-4E2D-B0AA-010F637433A0}" type="datetimeFigureOut">
              <a:rPr lang="ru-RU" smtClean="0"/>
              <a:pPr/>
              <a:t>17.03.20</a:t>
            </a:fld>
            <a:endParaRPr lang="ru-RU"/>
          </a:p>
        </p:txBody>
      </p:sp>
      <p:sp>
        <p:nvSpPr>
          <p:cNvPr id="18" name="Номер слайда 17"/>
          <p:cNvSpPr>
            <a:spLocks noGrp="1"/>
          </p:cNvSpPr>
          <p:nvPr>
            <p:ph type="sldNum" sz="quarter" idx="11"/>
          </p:nvPr>
        </p:nvSpPr>
        <p:spPr/>
        <p:txBody>
          <a:bodyPr rtlCol="0"/>
          <a:lstStyle/>
          <a:p>
            <a:fld id="{725C68B6-61C2-468F-89AB-4B9F7531AA68}" type="slidenum">
              <a:rPr lang="ru-RU" smtClean="0"/>
              <a:pPr/>
              <a:t>‹#›</a:t>
            </a:fld>
            <a:endParaRPr lang="ru-RU"/>
          </a:p>
        </p:txBody>
      </p:sp>
      <p:sp>
        <p:nvSpPr>
          <p:cNvPr id="21" name="Нижний колонтитул 20"/>
          <p:cNvSpPr>
            <a:spLocks noGrp="1"/>
          </p:cNvSpPr>
          <p:nvPr>
            <p:ph type="ftr" sz="quarter" idx="12"/>
          </p:nvPr>
        </p:nvSpPr>
        <p:spPr/>
        <p:txBody>
          <a:bodyPr rtlCol="0"/>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5B106E36-FD25-4E2D-B0AA-010F637433A0}" type="datetimeFigureOut">
              <a:rPr lang="ru-RU" smtClean="0"/>
              <a:pPr/>
              <a:t>17.03.20</a:t>
            </a:fld>
            <a:endParaRPr lang="ru-RU"/>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ru-RU"/>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286000" y="1484784"/>
            <a:ext cx="6172200" cy="1656184"/>
          </a:xfrm>
        </p:spPr>
        <p:txBody>
          <a:bodyPr/>
          <a:lstStyle/>
          <a:p>
            <a:pPr algn="ctr"/>
            <a:r>
              <a:rPr lang="ru-RU" b="1" dirty="0" smtClean="0">
                <a:solidFill>
                  <a:srgbClr val="FF0000"/>
                </a:solidFill>
              </a:rPr>
              <a:t>Поэма А.Т. Твардовского</a:t>
            </a:r>
            <a:br>
              <a:rPr lang="ru-RU" b="1" dirty="0" smtClean="0">
                <a:solidFill>
                  <a:srgbClr val="FF0000"/>
                </a:solidFill>
              </a:rPr>
            </a:br>
            <a:r>
              <a:rPr lang="ru-RU" b="1" dirty="0" smtClean="0">
                <a:solidFill>
                  <a:srgbClr val="FF0000"/>
                </a:solidFill>
              </a:rPr>
              <a:t> "По праву памяти"</a:t>
            </a:r>
            <a:endParaRPr lang="ru-RU" dirty="0">
              <a:solidFill>
                <a:srgbClr val="FF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692696"/>
            <a:ext cx="7467600" cy="5781256"/>
          </a:xfrm>
        </p:spPr>
        <p:txBody>
          <a:bodyPr/>
          <a:lstStyle/>
          <a:p>
            <a:pPr>
              <a:buNone/>
            </a:pPr>
            <a:r>
              <a:rPr lang="ru-RU" u="sng" dirty="0" smtClean="0"/>
              <a:t>Чтение "вступления" </a:t>
            </a:r>
            <a:r>
              <a:rPr lang="ru-RU" dirty="0" smtClean="0"/>
              <a:t>(1 часть поэмы).</a:t>
            </a:r>
          </a:p>
          <a:p>
            <a:pPr algn="just"/>
            <a:r>
              <a:rPr lang="ru-RU" dirty="0" smtClean="0"/>
              <a:t>О каких былях и о какой самой большой плате говорит поэт во вступлении? Чем вызвано его стремление к живым и павшим отнестись"? Расскажите о трагедии русского крестьянства и народа в целом в 1930-1940 годы, используя свой читательский опыт, материалы художественных произведений.</a:t>
            </a:r>
          </a:p>
          <a:p>
            <a:pPr algn="just"/>
            <a:r>
              <a:rPr lang="ru-RU" dirty="0" smtClean="0"/>
              <a:t>Во вступлении читаем о сторожевом знаке, который верно служит поэту на его поэтическом пути. Что это за сторожевой знак, который не позволяет "кривить душой", является "залогом речи нелукавой", заставляет, "чтоб слову был двойной контроль"? </a:t>
            </a:r>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548680"/>
            <a:ext cx="7467600" cy="5925272"/>
          </a:xfrm>
        </p:spPr>
        <p:txBody>
          <a:bodyPr>
            <a:normAutofit fontScale="92500" lnSpcReduction="10000"/>
          </a:bodyPr>
          <a:lstStyle/>
          <a:p>
            <a:pPr algn="just"/>
            <a:r>
              <a:rPr lang="ru-RU" u="sng" dirty="0" smtClean="0"/>
              <a:t>Работа над 2 частью поэмы (1 глава)</a:t>
            </a:r>
            <a:r>
              <a:rPr lang="ru-RU" dirty="0" smtClean="0"/>
              <a:t>.</a:t>
            </a:r>
          </a:p>
          <a:p>
            <a:pPr algn="just"/>
            <a:r>
              <a:rPr lang="ru-RU" dirty="0" smtClean="0"/>
              <a:t>По свидетельству М.И. Твардовского, в ходе работы над поэмой у Твардовского появилась мысль включить в нее "мотив отлета из родного гнезда", то есть тот уже опубликованный фрагмент, который появился до публикации поэмы как самостоятельное произведение под заголовком "На сеновале" (</a:t>
            </a:r>
            <a:r>
              <a:rPr lang="ru-RU" i="1" dirty="0" smtClean="0"/>
              <a:t>А. Твардовский </a:t>
            </a:r>
            <a:r>
              <a:rPr lang="ru-RU" dirty="0" smtClean="0"/>
              <a:t>из творческого наследия. 1987). Стихотворение "На сеновале", кроме двух строф, исключенных Твардовским, и составило первую часть поэмы - "Перед отлетом".</a:t>
            </a:r>
          </a:p>
          <a:p>
            <a:pPr algn="just"/>
            <a:r>
              <a:rPr lang="ru-RU" u="sng" dirty="0" smtClean="0"/>
              <a:t>Задание</a:t>
            </a:r>
            <a:r>
              <a:rPr lang="ru-RU" dirty="0" smtClean="0"/>
              <a:t>:</a:t>
            </a:r>
          </a:p>
          <a:p>
            <a:pPr algn="just"/>
            <a:r>
              <a:rPr lang="ru-RU" dirty="0" smtClean="0"/>
              <a:t>Передать содержание первой главы. Как в первой главе переданы чувства и настроения юности? Насколько точен поэт в передаче надежд, устремлений своих молодых героев? (О чем тогда люди мечтали?). Что говорит о них "завет начальных дней"?</a:t>
            </a:r>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404664"/>
            <a:ext cx="7467600" cy="6069288"/>
          </a:xfrm>
        </p:spPr>
        <p:txBody>
          <a:bodyPr>
            <a:normAutofit fontScale="77500" lnSpcReduction="20000"/>
          </a:bodyPr>
          <a:lstStyle/>
          <a:p>
            <a:r>
              <a:rPr lang="ru-RU" b="1" dirty="0" smtClean="0"/>
              <a:t>Проблематика поэмы:</a:t>
            </a:r>
          </a:p>
          <a:p>
            <a:pPr algn="just"/>
            <a:r>
              <a:rPr lang="ru-RU" dirty="0" smtClean="0"/>
              <a:t>"По праву памяти" - это дальнейшее углубление темы, заявленной в главах поэмы "За далью - даль" (поэтическое и гражданское осмысление трагических событий, связанных с периодом сталинщины. Цель одна - разоблачение культа личности Сталина и реабилитация невинно репрессированных).</a:t>
            </a:r>
          </a:p>
          <a:p>
            <a:pPr algn="just"/>
            <a:r>
              <a:rPr lang="ru-RU" dirty="0" smtClean="0"/>
              <a:t>В поэме "За далью - даль", создавая поэтическую летопись грандиозного пути, пройденного нашей страной после октября, Твардовский ярко воплотил мощь, размах достижений и побед, не забывая о периоде жестокого произвола, болезненно ударившего по судьбам тысяч "отцов" своего поколения. (Выборочное чтение глав "Две кузницы", "Друг детства", "Так это было". Как связаны эти главы с замыслом поэмы "По праву памяти"?)</a:t>
            </a:r>
          </a:p>
          <a:p>
            <a:pPr algn="just"/>
            <a:r>
              <a:rPr lang="ru-RU" dirty="0" smtClean="0"/>
              <a:t>Только по тональности, по интонации последняя поэма Твардовского отличается от "За далью - даль", тема памяти звучит суровее, строже; сказывается и то, что Твардовский пишет в изменившейся ситуации, когда пытались восторжествовать забвение, и то, что поэма взята во многом </a:t>
            </a:r>
            <a:r>
              <a:rPr lang="ru-RU" dirty="0" err="1" smtClean="0"/>
              <a:t>автобиографично</a:t>
            </a:r>
            <a:r>
              <a:rPr lang="ru-RU" dirty="0" smtClean="0"/>
              <a:t>, лично, </a:t>
            </a:r>
            <a:r>
              <a:rPr lang="ru-RU" dirty="0" err="1" smtClean="0"/>
              <a:t>исповедально</a:t>
            </a:r>
            <a:r>
              <a:rPr lang="ru-RU" dirty="0" smtClean="0"/>
              <a:t>. Итак, поэт шел от правды лично пережитого и выстраданного. Потому-то поэма написана в жанре исповедального монолога.</a:t>
            </a:r>
          </a:p>
          <a:p>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404664"/>
            <a:ext cx="7931224" cy="6069288"/>
          </a:xfrm>
        </p:spPr>
        <p:txBody>
          <a:bodyPr>
            <a:normAutofit/>
          </a:bodyPr>
          <a:lstStyle/>
          <a:p>
            <a:r>
              <a:rPr lang="ru-RU" b="1" dirty="0" smtClean="0"/>
              <a:t>Выделите основные темы этого произведения. </a:t>
            </a:r>
          </a:p>
          <a:p>
            <a:pPr algn="just"/>
            <a:r>
              <a:rPr lang="ru-RU" dirty="0" smtClean="0"/>
              <a:t>О чем она, последняя, предсмертная поэма Твардовского? </a:t>
            </a:r>
          </a:p>
          <a:p>
            <a:r>
              <a:rPr lang="ru-RU" b="1" dirty="0" smtClean="0"/>
              <a:t>Основные темы произведения:</a:t>
            </a:r>
          </a:p>
          <a:p>
            <a:pPr lvl="0"/>
            <a:r>
              <a:rPr lang="ru-RU" dirty="0" smtClean="0"/>
              <a:t>тема раскаяния и личной вины человека;</a:t>
            </a:r>
          </a:p>
          <a:p>
            <a:pPr lvl="0"/>
            <a:r>
              <a:rPr lang="ru-RU" dirty="0" smtClean="0"/>
              <a:t>тема памяти и забвения;</a:t>
            </a:r>
          </a:p>
          <a:p>
            <a:pPr lvl="0"/>
            <a:r>
              <a:rPr lang="ru-RU" dirty="0" smtClean="0"/>
              <a:t>тема исторического возмездия;</a:t>
            </a:r>
          </a:p>
          <a:p>
            <a:pPr lvl="0"/>
            <a:r>
              <a:rPr lang="ru-RU" dirty="0" smtClean="0"/>
              <a:t>тема "сыновней ответственности".</a:t>
            </a:r>
          </a:p>
          <a:p>
            <a:pPr algn="just"/>
            <a:endParaRPr lang="ru-RU" dirty="0" smtClean="0"/>
          </a:p>
          <a:p>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404664"/>
            <a:ext cx="7715200" cy="6069288"/>
          </a:xfrm>
        </p:spPr>
        <p:txBody>
          <a:bodyPr>
            <a:normAutofit lnSpcReduction="10000"/>
          </a:bodyPr>
          <a:lstStyle/>
          <a:p>
            <a:pPr algn="just"/>
            <a:r>
              <a:rPr lang="ru-RU" dirty="0" smtClean="0"/>
              <a:t> </a:t>
            </a:r>
            <a:r>
              <a:rPr lang="ru-RU" u="sng" dirty="0" smtClean="0"/>
              <a:t>Работа над 3 частью поэмы (2 глава)</a:t>
            </a:r>
            <a:r>
              <a:rPr lang="ru-RU" dirty="0" smtClean="0"/>
              <a:t>.</a:t>
            </a:r>
          </a:p>
          <a:p>
            <a:pPr algn="just"/>
            <a:r>
              <a:rPr lang="ru-RU" dirty="0" smtClean="0"/>
              <a:t>"Сын за отца не отвечает", - </a:t>
            </a:r>
            <a:br>
              <a:rPr lang="ru-RU" dirty="0" smtClean="0"/>
            </a:br>
            <a:r>
              <a:rPr lang="ru-RU" dirty="0" smtClean="0"/>
              <a:t>Сказал он, высший судия:</a:t>
            </a:r>
          </a:p>
          <a:p>
            <a:pPr algn="just"/>
            <a:r>
              <a:rPr lang="ru-RU" dirty="0" smtClean="0"/>
              <a:t>"Сын за отца не отвечает" - так называется центральная глава. Поэт ведет речь и о себе, и о своем отце, и о тысяче таких же сыновей и отцов. Какую долю "отец народов" уготовил их "детям" - эта проблема стала центральной в поэме.</a:t>
            </a:r>
          </a:p>
          <a:p>
            <a:pPr algn="just"/>
            <a:r>
              <a:rPr lang="ru-RU" u="sng" dirty="0" smtClean="0"/>
              <a:t>Вопросы :</a:t>
            </a:r>
            <a:endParaRPr lang="ru-RU" dirty="0" smtClean="0"/>
          </a:p>
          <a:p>
            <a:pPr algn="just"/>
            <a:r>
              <a:rPr lang="ru-RU" dirty="0" smtClean="0"/>
              <a:t>Что для поэта и миллиона его сограждан стоит за словами, давшими название 2-й главе? </a:t>
            </a:r>
          </a:p>
          <a:p>
            <a:pPr algn="just"/>
            <a:r>
              <a:rPr lang="ru-RU" dirty="0" smtClean="0"/>
              <a:t>Как показал Твардовский великую трагедию народа, своей страны? (Свои мысли подтвердить текстом).</a:t>
            </a:r>
          </a:p>
          <a:p>
            <a:pPr algn="just"/>
            <a:r>
              <a:rPr lang="ru-RU" dirty="0" smtClean="0"/>
              <a:t>Какая участь ждала детей репрессированных - так называемых кулацких сынков?</a:t>
            </a:r>
          </a:p>
          <a:p>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620688"/>
            <a:ext cx="7467600" cy="5853264"/>
          </a:xfrm>
        </p:spPr>
        <p:txBody>
          <a:bodyPr>
            <a:normAutofit fontScale="92500" lnSpcReduction="10000"/>
          </a:bodyPr>
          <a:lstStyle/>
          <a:p>
            <a:pPr algn="just"/>
            <a:r>
              <a:rPr lang="ru-RU" dirty="0" smtClean="0"/>
              <a:t>Как показан "отец народный" Сталин в поэме?</a:t>
            </a:r>
          </a:p>
          <a:p>
            <a:pPr algn="just"/>
            <a:r>
              <a:rPr lang="ru-RU" dirty="0" smtClean="0"/>
              <a:t>Почему ночь, когда умер Сталин, автор поэмы называет "благой"?</a:t>
            </a:r>
          </a:p>
          <a:p>
            <a:r>
              <a:rPr lang="ru-RU" dirty="0" smtClean="0"/>
              <a:t>Глава заканчивается словами:</a:t>
            </a:r>
          </a:p>
          <a:p>
            <a:r>
              <a:rPr lang="ru-RU" dirty="0" smtClean="0"/>
              <a:t>Но за всеобщего отца:</a:t>
            </a:r>
            <a:br>
              <a:rPr lang="ru-RU" dirty="0" smtClean="0"/>
            </a:br>
            <a:r>
              <a:rPr lang="ru-RU" dirty="0" smtClean="0"/>
              <a:t>Мы оказались все в ответе,</a:t>
            </a:r>
            <a:br>
              <a:rPr lang="ru-RU" dirty="0" smtClean="0"/>
            </a:br>
            <a:r>
              <a:rPr lang="ru-RU" dirty="0" smtClean="0"/>
              <a:t>И длится суд десятилетий,</a:t>
            </a:r>
            <a:br>
              <a:rPr lang="ru-RU" dirty="0" smtClean="0"/>
            </a:br>
            <a:r>
              <a:rPr lang="ru-RU" dirty="0" smtClean="0"/>
              <a:t>И не видать еще конца.</a:t>
            </a:r>
          </a:p>
          <a:p>
            <a:pPr algn="just"/>
            <a:r>
              <a:rPr lang="ru-RU" dirty="0" smtClean="0"/>
              <a:t>Как вы понимаете эти строки? Что "душу жжет" поэта?</a:t>
            </a:r>
          </a:p>
          <a:p>
            <a:r>
              <a:rPr lang="ru-RU" dirty="0" smtClean="0"/>
              <a:t>Поэт бросает горький упрек своему поколению, своему народу, который допустил такое. По интонации поэма напоминает "Думу", только у Лермонтова упрек звучит явственнее, сильнее.</a:t>
            </a:r>
          </a:p>
          <a:p>
            <a:r>
              <a:rPr lang="ru-RU" dirty="0" smtClean="0"/>
              <a:t>Кому адресована последняя поэма Твардовского? </a:t>
            </a:r>
          </a:p>
          <a:p>
            <a:r>
              <a:rPr lang="ru-RU" dirty="0" smtClean="0"/>
              <a:t>Какой можно сделать вывод о проанализированной 2-й главе?</a:t>
            </a:r>
          </a:p>
          <a:p>
            <a:pPr algn="just"/>
            <a:endParaRPr lang="ru-RU" dirty="0" smtClean="0"/>
          </a:p>
          <a:p>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692696"/>
            <a:ext cx="7467600" cy="5781256"/>
          </a:xfrm>
        </p:spPr>
        <p:txBody>
          <a:bodyPr>
            <a:normAutofit lnSpcReduction="10000"/>
          </a:bodyPr>
          <a:lstStyle/>
          <a:p>
            <a:pPr algn="just"/>
            <a:r>
              <a:rPr lang="ru-RU" dirty="0" smtClean="0"/>
              <a:t>Последняя глава названа "О памяти".</a:t>
            </a:r>
          </a:p>
          <a:p>
            <a:pPr algn="just"/>
            <a:r>
              <a:rPr lang="ru-RU" dirty="0" smtClean="0"/>
              <a:t>В последней главе многократно слышим ключевые слова поэмы: "забыть", "забвение", "память", "правда", "быль", "боль". Что значат для Твардовского эти слова ? Выпишите эти определения. Какие поэтические обороты можно назвать афоризмами? </a:t>
            </a:r>
          </a:p>
          <a:p>
            <a:pPr algn="just"/>
            <a:r>
              <a:rPr lang="ru-RU" dirty="0" smtClean="0"/>
              <a:t>Можно представить поэму без этой главы? Какие мысли рождает она у нас, нынешних читателей? Понятны ли вам, людям "из другого поколения", мысли автора? Или для вас это уже "страницы далекого прошлого"?</a:t>
            </a:r>
          </a:p>
          <a:p>
            <a:pPr algn="just"/>
            <a:r>
              <a:rPr lang="ru-RU" dirty="0" smtClean="0"/>
              <a:t>Что пытаются предать забвению? Что же способствовало возникновению "культа личности" Сталина? </a:t>
            </a:r>
          </a:p>
          <a:p>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836712"/>
            <a:ext cx="7467600" cy="5637240"/>
          </a:xfrm>
        </p:spPr>
        <p:txBody>
          <a:bodyPr>
            <a:normAutofit fontScale="70000" lnSpcReduction="20000"/>
          </a:bodyPr>
          <a:lstStyle/>
          <a:p>
            <a:pPr algn="just"/>
            <a:r>
              <a:rPr lang="ru-RU" dirty="0" smtClean="0"/>
              <a:t>Читая поэму А. Твардовского, следуя за его мыслью, разделяя его чувства, убеждаемся: все мы в долгу перед прошлым и будущим, каждый из нас отвечает за свое время, которое это будущее готовит. Но не бывает ответственности без чувства памяти, сопричастности жизни. Поэма Твардовского - живая боль о времени, когда внушалось: "Предай в пути родного брата: и зверствуй именем вождя", а "рукоплесканья в честь отца народов заглушали боль народа.</a:t>
            </a:r>
          </a:p>
          <a:p>
            <a:pPr algn="just"/>
            <a:r>
              <a:rPr lang="ru-RU" dirty="0" smtClean="0"/>
              <a:t>Чтобы этого никогда не повторилось, мы должны знать правду, какой бы горькой она ни была: Слишком велика плата "за эти были" - миллионы погибших, искалеченные судьбы оставшихся в живых. Память, убеждает нас поэт, должна уберечь от повторения страшных ошибок.</a:t>
            </a:r>
          </a:p>
          <a:p>
            <a:pPr algn="just"/>
            <a:r>
              <a:rPr lang="ru-RU" u="sng" dirty="0" smtClean="0"/>
              <a:t>Жизненное кредо</a:t>
            </a:r>
            <a:r>
              <a:rPr lang="ru-RU" dirty="0" smtClean="0"/>
              <a:t> Твардовского - отвечать за все, </a:t>
            </a:r>
            <a:r>
              <a:rPr lang="ru-RU" u="sng" dirty="0" smtClean="0"/>
              <a:t>поэтическое</a:t>
            </a:r>
            <a:r>
              <a:rPr lang="ru-RU" dirty="0" smtClean="0"/>
              <a:t> - правда; за лирическим героем поэмы встает образ поэта - гражданина. Он учит нас милосердию, высокой нравственности, гражданственности, учит быть "людьми из тех людей, что людям, не пряча глаз, глядят в глаза".</a:t>
            </a:r>
          </a:p>
          <a:p>
            <a:pPr algn="just"/>
            <a:r>
              <a:rPr lang="ru-RU" dirty="0" smtClean="0"/>
              <a:t>Последняя поэма Твардовского "По праву памяти" скрыто лирична, она звучит как покаяние за совершенное некогда предательство собственного отца во имя сталинской мертвой догмы.</a:t>
            </a:r>
          </a:p>
          <a:p>
            <a:pPr algn="just"/>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490066"/>
          </a:xfrm>
        </p:spPr>
        <p:txBody>
          <a:bodyPr>
            <a:normAutofit fontScale="90000"/>
          </a:bodyPr>
          <a:lstStyle/>
          <a:p>
            <a:r>
              <a:rPr lang="ru-RU" dirty="0" smtClean="0"/>
              <a:t>эпиграфы</a:t>
            </a:r>
            <a:endParaRPr lang="ru-RU" dirty="0"/>
          </a:p>
        </p:txBody>
      </p:sp>
      <p:sp>
        <p:nvSpPr>
          <p:cNvPr id="3" name="Содержимое 2"/>
          <p:cNvSpPr>
            <a:spLocks noGrp="1"/>
          </p:cNvSpPr>
          <p:nvPr>
            <p:ph sz="quarter" idx="1"/>
          </p:nvPr>
        </p:nvSpPr>
        <p:spPr>
          <a:xfrm>
            <a:off x="457200" y="836712"/>
            <a:ext cx="7467600" cy="5637240"/>
          </a:xfrm>
        </p:spPr>
        <p:txBody>
          <a:bodyPr>
            <a:normAutofit fontScale="85000" lnSpcReduction="20000"/>
          </a:bodyPr>
          <a:lstStyle/>
          <a:p>
            <a:r>
              <a:rPr lang="ru-RU" i="1" dirty="0" smtClean="0"/>
              <a:t>Я жил, я был - за все на свете я отвечаю головой.</a:t>
            </a:r>
            <a:br>
              <a:rPr lang="ru-RU" i="1" dirty="0" smtClean="0"/>
            </a:br>
            <a:r>
              <a:rPr lang="ru-RU" b="1" i="1" dirty="0" smtClean="0"/>
              <a:t>А.Т. Твардовский</a:t>
            </a:r>
            <a:endParaRPr lang="ru-RU" b="1" dirty="0" smtClean="0"/>
          </a:p>
          <a:p>
            <a:r>
              <a:rPr lang="ru-RU" i="1" u="sng" dirty="0" smtClean="0"/>
              <a:t>Память активна</a:t>
            </a:r>
            <a:r>
              <a:rPr lang="ru-RU" i="1" dirty="0" smtClean="0"/>
              <a:t>. Она не оставляет человека равнодушным, бездеятельным. Она владеет умом и сердцем человека. Память противостоит уничтожающей силе времени. В этом величайшее значение памяти. </a:t>
            </a:r>
            <a:br>
              <a:rPr lang="ru-RU" i="1" dirty="0" smtClean="0"/>
            </a:br>
            <a:r>
              <a:rPr lang="ru-RU" b="1" i="1" dirty="0" smtClean="0"/>
              <a:t>Д.С. Лихачев</a:t>
            </a:r>
            <a:endParaRPr lang="ru-RU" b="1" dirty="0" smtClean="0"/>
          </a:p>
          <a:p>
            <a:r>
              <a:rPr lang="ru-RU" i="1" dirty="0" smtClean="0"/>
              <a:t>Зато и впредь как были - будем, - </a:t>
            </a:r>
            <a:br>
              <a:rPr lang="ru-RU" i="1" dirty="0" smtClean="0"/>
            </a:br>
            <a:r>
              <a:rPr lang="ru-RU" i="1" dirty="0" smtClean="0"/>
              <a:t>Какая вдруг ни грянь гроза - </a:t>
            </a:r>
            <a:br>
              <a:rPr lang="ru-RU" i="1" dirty="0" smtClean="0"/>
            </a:br>
            <a:r>
              <a:rPr lang="ru-RU" i="1" dirty="0" smtClean="0"/>
              <a:t>Людьми </a:t>
            </a:r>
            <a:br>
              <a:rPr lang="ru-RU" i="1" dirty="0" smtClean="0"/>
            </a:br>
            <a:r>
              <a:rPr lang="ru-RU" i="1" dirty="0" smtClean="0"/>
              <a:t>Из тех людей,</a:t>
            </a:r>
            <a:br>
              <a:rPr lang="ru-RU" i="1" dirty="0" smtClean="0"/>
            </a:br>
            <a:r>
              <a:rPr lang="ru-RU" i="1" dirty="0" smtClean="0"/>
              <a:t>Что людям, </a:t>
            </a:r>
            <a:br>
              <a:rPr lang="ru-RU" i="1" dirty="0" smtClean="0"/>
            </a:br>
            <a:r>
              <a:rPr lang="ru-RU" i="1" dirty="0" smtClean="0"/>
              <a:t>Не пряча глаз,</a:t>
            </a:r>
            <a:br>
              <a:rPr lang="ru-RU" i="1" dirty="0" smtClean="0"/>
            </a:br>
            <a:r>
              <a:rPr lang="ru-RU" i="1" dirty="0" smtClean="0"/>
              <a:t>Глядят в глаза.</a:t>
            </a:r>
            <a:br>
              <a:rPr lang="ru-RU" i="1" dirty="0" smtClean="0"/>
            </a:br>
            <a:r>
              <a:rPr lang="ru-RU" b="1" i="1" dirty="0" smtClean="0"/>
              <a:t>А.Т. Твардовский "По праву памяти"</a:t>
            </a:r>
            <a:endParaRPr lang="ru-RU" b="1" dirty="0" smtClean="0"/>
          </a:p>
          <a:p>
            <a:r>
              <a:rPr lang="ru-RU" i="1" dirty="0" smtClean="0"/>
              <a:t>Самая личная и нелегкая тема, тема моего поколения, вопрос совести и смысла жизни.</a:t>
            </a:r>
            <a:br>
              <a:rPr lang="ru-RU" i="1" dirty="0" smtClean="0"/>
            </a:br>
            <a:r>
              <a:rPr lang="ru-RU" b="1" i="1" dirty="0" smtClean="0"/>
              <a:t>А.Т. Твардовский</a:t>
            </a:r>
            <a:endParaRPr lang="ru-RU" b="1" dirty="0" smtClean="0"/>
          </a:p>
          <a:p>
            <a:r>
              <a:rPr lang="ru-RU" i="1" dirty="0" smtClean="0"/>
              <a:t>"Таит беспамятность беду", - сказано в архивах поэмы.</a:t>
            </a:r>
            <a:endParaRPr lang="ru-RU" dirty="0" smtClean="0"/>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548680"/>
            <a:ext cx="7467600" cy="5925272"/>
          </a:xfrm>
        </p:spPr>
        <p:txBody>
          <a:bodyPr>
            <a:normAutofit fontScale="85000" lnSpcReduction="20000"/>
          </a:bodyPr>
          <a:lstStyle/>
          <a:p>
            <a:pPr algn="just"/>
            <a:r>
              <a:rPr lang="ru-RU" dirty="0" smtClean="0"/>
              <a:t>Тема исторической памяти - одна из центральных в современной литературе. В последние годы к читателю пришли многие произведения, так называемые "возвращенные", написанные 10-15 и более лет назад и целые десятилетия незаконно скрываемые от читателя. </a:t>
            </a:r>
          </a:p>
          <a:p>
            <a:pPr algn="just"/>
            <a:r>
              <a:rPr lang="ru-RU" dirty="0" smtClean="0"/>
              <a:t>Это "Реквием" А. Ахматовой, "По праву памяти" А. Твардовского, стихи Н. Гумилева и О. Мандельштама, "Поездка в прошлое" Федора Абрамова, "Облава" В. Быкова. </a:t>
            </a:r>
          </a:p>
          <a:p>
            <a:pPr algn="just"/>
            <a:r>
              <a:rPr lang="ru-RU" dirty="0" smtClean="0"/>
              <a:t>К сожалению, список непризнанных и непонятых в свое время писателей может быть продолжен, дополнен: Замятин, Бабель, Булгаков, Платонов, Шаламов, </a:t>
            </a:r>
            <a:r>
              <a:rPr lang="ru-RU" dirty="0" err="1" smtClean="0"/>
              <a:t>Гроссман</a:t>
            </a:r>
            <a:r>
              <a:rPr lang="ru-RU" dirty="0" smtClean="0"/>
              <a:t>, Бродский. И это не все. Но, несмотря на многочисленные унижения и разоблачения, преследования и запрещения, изгнания и репрессии, "другая" советская литература сохранила для нас историю. Только сейчас мы имеем возможность беспристрастно разобраться, какой же была эта жизнь, чем она все-таки была: праздником или панихидой, царством жизни или царством смерти? Эти художественные произведения, мемуары, документы многое открывают в нашем понимании истории.</a:t>
            </a:r>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764704"/>
            <a:ext cx="7467600" cy="5709248"/>
          </a:xfrm>
        </p:spPr>
        <p:txBody>
          <a:bodyPr>
            <a:normAutofit fontScale="85000" lnSpcReduction="20000"/>
          </a:bodyPr>
          <a:lstStyle/>
          <a:p>
            <a:pPr algn="just"/>
            <a:r>
              <a:rPr lang="ru-RU" dirty="0" smtClean="0"/>
              <a:t>Мы с вами знаем, что в поэтических произведениях на первый план выступает лирический герой, его образ, его позиция, что художественный образ всегда историчен: Он отражает то время, в которое помещает его автор и которое им осмысливается. Наш сегодняшний разговор будет о времени, о том, как воспринимает его лирический герой поэмы и как, в свою очередь, время формирует его, о социальной ответственности каждого, о такой жизненной позиции, которая называется ГРАЖДАНСКОЙ. </a:t>
            </a:r>
          </a:p>
          <a:p>
            <a:pPr algn="just"/>
            <a:r>
              <a:rPr lang="ru-RU" u="sng" dirty="0" smtClean="0"/>
              <a:t>Вопросы :</a:t>
            </a:r>
            <a:endParaRPr lang="ru-RU" dirty="0" smtClean="0"/>
          </a:p>
          <a:p>
            <a:pPr algn="just"/>
            <a:r>
              <a:rPr lang="ru-RU" dirty="0" smtClean="0"/>
              <a:t>Обратимся к эпиграфам урока. Как вы понимаете слова Д.С. Лихачева о том, что "Память активна", память способна противостоять уничтожению временем? Убеждает ли поэма Твардовского в справедливости мысли Д.С. Лихачева?</a:t>
            </a:r>
          </a:p>
          <a:p>
            <a:pPr algn="just"/>
            <a:r>
              <a:rPr lang="ru-RU" dirty="0" smtClean="0"/>
              <a:t>Как вы думаете, почему эпиграфом к нашему уроку взяты слова Твардовского: "Я жил, я был - за все на свете я отвечаю головой". Что мы можем сказать о позиции поэта, судя по этому поэтическому заявлению? </a:t>
            </a:r>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692696"/>
            <a:ext cx="7467600" cy="5781256"/>
          </a:xfrm>
        </p:spPr>
        <p:txBody>
          <a:bodyPr>
            <a:normAutofit fontScale="85000" lnSpcReduction="10000"/>
          </a:bodyPr>
          <a:lstStyle/>
          <a:p>
            <a:r>
              <a:rPr lang="ru-RU" b="1" dirty="0" smtClean="0"/>
              <a:t>История создания поэмы.</a:t>
            </a:r>
          </a:p>
          <a:p>
            <a:pPr algn="just"/>
            <a:r>
              <a:rPr lang="ru-RU" dirty="0" smtClean="0"/>
              <a:t>Обратим внимание на время создания поэмы: 1966-1969 годы - и время ее появления в печати - февраль 1987 года. О чем это вам говорит? Почему поэма не была напечатана при жизни Твардовского?</a:t>
            </a:r>
          </a:p>
          <a:p>
            <a:pPr algn="just"/>
            <a:r>
              <a:rPr lang="ru-RU" dirty="0" smtClean="0"/>
              <a:t>А. Твардовский работал над поэмой в 1966-1969 годах. Это произведение, мыслившееся первоначально автором как одна из "дополнительных" глав к поэме "За далью - даль" (о чем свидетельствует и метр стиха), впоследствии приобрело характер самостоятельной "лирической поэмы", хотя автор назвал свое сочинение стихотворным циклом. Поэма была закончена и подготовлена самим Твардовским к печати в "Новом мире" за 2 года до смерти.</a:t>
            </a:r>
          </a:p>
          <a:p>
            <a:pPr algn="just"/>
            <a:r>
              <a:rPr lang="ru-RU" dirty="0" smtClean="0"/>
              <a:t>"По праву памяти" называют "завещанием" не только поэта, но и деятеля русской литературы. А. Твардовский писал: «Почувствовал то, что мне нужно обязательно высказать. Это живая необходимая мысль моей жизни".</a:t>
            </a:r>
          </a:p>
          <a:p>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332656"/>
            <a:ext cx="7859216" cy="6141296"/>
          </a:xfrm>
        </p:spPr>
        <p:txBody>
          <a:bodyPr>
            <a:normAutofit fontScale="62500" lnSpcReduction="20000"/>
          </a:bodyPr>
          <a:lstStyle/>
          <a:p>
            <a:pPr algn="just"/>
            <a:r>
              <a:rPr lang="ru-RU" dirty="0" smtClean="0"/>
              <a:t>Зачитаем эпиграф №4.</a:t>
            </a:r>
          </a:p>
          <a:p>
            <a:pPr algn="just"/>
            <a:r>
              <a:rPr lang="ru-RU" dirty="0" smtClean="0"/>
              <a:t>Самая личная и нелегкая тема, тема моего поколения, вопрос совести и смысла жизни.</a:t>
            </a:r>
          </a:p>
          <a:p>
            <a:pPr algn="just"/>
            <a:r>
              <a:rPr lang="ru-RU" dirty="0" smtClean="0"/>
              <a:t>Страшная судьба постигла последнюю исповедальную поэму Твардовского. 23 апреля 1969 года - поэма получена в редакции и в тот же день сдана в типографию для уже набранного 5-го номера. Разрешения Главлита нет, как, впрочем, и отказа. Тем более мотивированного, - ситуация нередкая в тогдашней практике журнала. Чтобы не держать номер, редколлегия передвигает поэму в номер 6. Та же картина.</a:t>
            </a:r>
          </a:p>
          <a:p>
            <a:pPr algn="just"/>
            <a:r>
              <a:rPr lang="ru-RU" dirty="0" smtClean="0"/>
              <a:t>Поэма передвинута в номер 8 - тот же результат. Это было сложное время, когда острая принципиальная критика прошлого стала затухать, а вместо нее отчетливее проступало славословие по поводу "возрождения" современности, очищенной якобы от последствий культа личности, когда появилось явное стремление забыть, замолчать далеко неизжитую народную трагедию:</a:t>
            </a:r>
          </a:p>
          <a:p>
            <a:r>
              <a:rPr lang="ru-RU" dirty="0" smtClean="0"/>
              <a:t>Забыть, забыть велят безмолвно,</a:t>
            </a:r>
            <a:br>
              <a:rPr lang="ru-RU" dirty="0" smtClean="0"/>
            </a:br>
            <a:r>
              <a:rPr lang="ru-RU" dirty="0" smtClean="0"/>
              <a:t>Хотят в забвенье утопить</a:t>
            </a:r>
            <a:br>
              <a:rPr lang="ru-RU" dirty="0" smtClean="0"/>
            </a:br>
            <a:r>
              <a:rPr lang="ru-RU" dirty="0" smtClean="0"/>
              <a:t>Живую боль и чтобы волны</a:t>
            </a:r>
            <a:br>
              <a:rPr lang="ru-RU" dirty="0" smtClean="0"/>
            </a:br>
            <a:r>
              <a:rPr lang="ru-RU" dirty="0" smtClean="0"/>
              <a:t>Над ней сомкнулись. Быль - забыть.</a:t>
            </a:r>
          </a:p>
          <a:p>
            <a:pPr algn="just"/>
            <a:r>
              <a:rPr lang="ru-RU" dirty="0" smtClean="0"/>
              <a:t>Твардовский борется, настаивает перед секретариатом правления Союза писателей СССР на обсуждении поэмы в писательской среде - слова его уходят как в вату. Тем временем поэма начинает ходить по рукам, ее переписывают и, наконец, без ведома автора печатают за рубежом. Это будет использовано как средство морального давления на непокладистого редактора, но не ускорит появление поэмы в советской печати.</a:t>
            </a:r>
          </a:p>
          <a:p>
            <a:pPr algn="just"/>
            <a:r>
              <a:rPr lang="ru-RU" dirty="0" smtClean="0"/>
              <a:t>От Твардовского, не имевшего отношения к этому изданию, ждали "отмежевания" и унизительных "объяснений". И вот публикация через 18 лет. Посмертно.</a:t>
            </a:r>
          </a:p>
          <a:p>
            <a:pPr algn="just"/>
            <a:r>
              <a:rPr lang="ru-RU" dirty="0" smtClean="0"/>
              <a:t>Да! Только в 1987 году, в годы Перестройки, через 15 лет после смерти автора, поэму удалось опубликовать на родине: сначала в "Знамени" (№2), затем - в "Новом мире" (№3).</a:t>
            </a:r>
          </a:p>
          <a:p>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692696"/>
            <a:ext cx="7467600" cy="5781256"/>
          </a:xfrm>
        </p:spPr>
        <p:txBody>
          <a:bodyPr>
            <a:normAutofit fontScale="77500" lnSpcReduction="20000"/>
          </a:bodyPr>
          <a:lstStyle/>
          <a:p>
            <a:pPr algn="just"/>
            <a:r>
              <a:rPr lang="ru-RU" dirty="0" smtClean="0"/>
              <a:t>Поэма во многом автобиографичная. Задача, которую ставил перед собой Твардовский в своей последней, исповедальной и запрещенной поэме, - произвести трудный расчет с прошлым, с иллюзиями, с горькими заблуждениями и ошибками соотечественников и своими собственными. Поэма "досказала" то, что издавна "жило, кипело, ныло" в душе автора. Поэма писалась еще в горькую годину и добиралась до своего адресата - читателя - долго. Но, наконец добравшись, оказалась удивительно ко времени, сделалась ее дороже множеству людей самых разных поколений и окончательно дорисовала облик поэта, сомкнув в единое целое его произведения, неизменно и страстно тяготевшие к правде сущей. Один из читателей Н.Н. Носков из города Курган писал так: "Жаль, что нет его в живых! Это народный и уважаемый, любимый и после смерти поэт!" Да, мы преклоняемся мужественной решимости автора противостоять - "по праву памяти" - вполне конкретным попыткам наложить запрет на правду, умышленному, сознательно организуемому "забвению" преступлений сталинского времени. (N.B. 1956-1964 гг. - широкая и активная критика культа личности Сталина; вторая половина 1960-х годов критика столь же активно заглушалась).</a:t>
            </a:r>
          </a:p>
          <a:p>
            <a:pPr algn="just"/>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836712"/>
            <a:ext cx="7467600" cy="5637240"/>
          </a:xfrm>
        </p:spPr>
        <p:txBody>
          <a:bodyPr/>
          <a:lstStyle/>
          <a:p>
            <a:r>
              <a:rPr lang="ru-RU" b="1" dirty="0" smtClean="0"/>
              <a:t>Композиционно поэма делится на 4 части:</a:t>
            </a:r>
          </a:p>
          <a:p>
            <a:r>
              <a:rPr lang="ru-RU" dirty="0" smtClean="0"/>
              <a:t>1 часть - Вступление</a:t>
            </a:r>
          </a:p>
          <a:p>
            <a:r>
              <a:rPr lang="ru-RU" dirty="0" smtClean="0"/>
              <a:t>2 часть - Перед отлетом</a:t>
            </a:r>
          </a:p>
          <a:p>
            <a:r>
              <a:rPr lang="ru-RU" dirty="0" smtClean="0"/>
              <a:t>3 часть - Сын за отца не отвечает</a:t>
            </a:r>
          </a:p>
          <a:p>
            <a:r>
              <a:rPr lang="ru-RU" dirty="0" smtClean="0"/>
              <a:t>4 часть - О памяти</a:t>
            </a:r>
          </a:p>
          <a:p>
            <a:r>
              <a:rPr lang="ru-RU" u="sng" dirty="0" smtClean="0"/>
              <a:t>Вопрос </a:t>
            </a:r>
            <a:r>
              <a:rPr lang="ru-RU" dirty="0" smtClean="0"/>
              <a:t>:</a:t>
            </a:r>
          </a:p>
          <a:p>
            <a:r>
              <a:rPr lang="ru-RU" dirty="0" smtClean="0"/>
              <a:t>Поэма написана в форме исповедального монолога. Можно ли определить жанр произведения как "семейная трагедия"?</a:t>
            </a:r>
          </a:p>
          <a:p>
            <a:r>
              <a:rPr lang="ru-RU" dirty="0" smtClean="0"/>
              <a:t>Какие факты биографии легли в основу поэмы?</a:t>
            </a:r>
          </a:p>
          <a:p>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476672"/>
            <a:ext cx="7467600" cy="5997280"/>
          </a:xfrm>
        </p:spPr>
        <p:txBody>
          <a:bodyPr>
            <a:normAutofit fontScale="70000" lnSpcReduction="20000"/>
          </a:bodyPr>
          <a:lstStyle/>
          <a:p>
            <a:pPr algn="just"/>
            <a:r>
              <a:rPr lang="ru-RU" dirty="0" smtClean="0"/>
              <a:t>19 марта 1931 года роковая, черная дата семьи Твардовских. Без всякого суда, без приговора - приказ: одеться, взять все необходимое. Поданы подводы. В Ельне - сборный пункт высылаемых.</a:t>
            </a:r>
          </a:p>
          <a:p>
            <a:pPr algn="just"/>
            <a:r>
              <a:rPr lang="ru-RU" dirty="0" smtClean="0"/>
              <a:t>Подоспели вернувшийся из Донбасса Трифон </a:t>
            </a:r>
            <a:r>
              <a:rPr lang="ru-RU" dirty="0" err="1" smtClean="0"/>
              <a:t>Гордеевич</a:t>
            </a:r>
            <a:r>
              <a:rPr lang="ru-RU" dirty="0" smtClean="0"/>
              <a:t> и выпущенный из тюрьмы Константин. В товарных вагонах - по 50 человек в каждом, с маленькими детьми - везли их 7 суток в скотских условиях.</a:t>
            </a:r>
          </a:p>
          <a:p>
            <a:pPr algn="just"/>
            <a:r>
              <a:rPr lang="ru-RU" dirty="0" smtClean="0"/>
              <a:t>В Северном Зауралье, глухой тайге, на реке Ляле, устроен был лагерь "спецпереселенцев".</a:t>
            </a:r>
          </a:p>
          <a:p>
            <a:pPr algn="just"/>
            <a:r>
              <a:rPr lang="ru-RU" dirty="0" smtClean="0"/>
              <a:t>Александр об этом не знал. Ему написали. Он ответил теплым письмом, что-то обещал. Второе письмо приводит в книге "Родина и чужбина" Иван Твардовский: "Дорогие родные! Я не варвар и не зверь. Прошу вас крепиться, терпеть, работать. Ликвидация кулачества - не есть ликвидация людей, тем более - детей".</a:t>
            </a:r>
          </a:p>
          <a:p>
            <a:pPr algn="just"/>
            <a:r>
              <a:rPr lang="ru-RU" dirty="0" smtClean="0"/>
              <a:t>Далее что-то вроде: ":писать я вам не могу:"</a:t>
            </a:r>
          </a:p>
          <a:p>
            <a:pPr algn="just"/>
            <a:r>
              <a:rPr lang="ru-RU" dirty="0" smtClean="0"/>
              <a:t>Это было как бы признанием того, что "мы - кулацкая семья".</a:t>
            </a:r>
          </a:p>
          <a:p>
            <a:pPr algn="just"/>
            <a:r>
              <a:rPr lang="ru-RU" dirty="0" smtClean="0"/>
              <a:t>"На том все и закончилось, - добавляет Иван </a:t>
            </a:r>
            <a:r>
              <a:rPr lang="ru-RU" dirty="0" err="1" smtClean="0"/>
              <a:t>Трифонович</a:t>
            </a:r>
            <a:r>
              <a:rPr lang="ru-RU" dirty="0" smtClean="0"/>
              <a:t>, - больше он не писал и о судьбе нашей ничего не знал до 1936 года". В письме к М. Исаковскому поэт сообщал, что </a:t>
            </a:r>
            <a:r>
              <a:rPr lang="ru-RU" dirty="0" err="1" smtClean="0"/>
              <a:t>Горбатенков</a:t>
            </a:r>
            <a:r>
              <a:rPr lang="ru-RU" dirty="0" smtClean="0"/>
              <a:t> распространяет против него по Москве "лживые и мерзостные слухи. Будто бы меня исключили из института, будто бы я хлопочу о возвращении родителей из ссылки и тому подобное, чего я во сне не видел". Но, по словам Ивана Твардовского, "ничто не может быть оправданием сыну, который в тяжелейшую для матери минуту не пришел к ней".</a:t>
            </a:r>
          </a:p>
          <a:p>
            <a:endParaRPr lang="ru-R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25</TotalTime>
  <Words>1853</Words>
  <Application>Microsoft Macintosh PowerPoint</Application>
  <PresentationFormat>Экран (4:3)</PresentationFormat>
  <Paragraphs>83</Paragraphs>
  <Slides>17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17</vt:i4>
      </vt:variant>
    </vt:vector>
  </HeadingPairs>
  <TitlesOfParts>
    <vt:vector size="18" baseType="lpstr">
      <vt:lpstr>Эркер</vt:lpstr>
      <vt:lpstr>Поэма А.Т. Твардовского  "По праву памяти"</vt:lpstr>
      <vt:lpstr>эпиграфы</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Поэма А.Т. Твардовского  "По праву памяти"</dc:title>
  <dc:creator>Мария</dc:creator>
  <cp:lastModifiedBy>Саимат Умалатова</cp:lastModifiedBy>
  <cp:revision>4</cp:revision>
  <dcterms:created xsi:type="dcterms:W3CDTF">2014-04-07T21:30:06Z</dcterms:created>
  <dcterms:modified xsi:type="dcterms:W3CDTF">2020-03-17T10:17:45Z</dcterms:modified>
</cp:coreProperties>
</file>