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>
      <p:cViewPr varScale="1">
        <p:scale>
          <a:sx n="144" d="100"/>
          <a:sy n="144" d="100"/>
        </p:scale>
        <p:origin x="666" y="1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175BE-C0F4-418C-B7D6-D070CD0F65E1}" type="datetimeFigureOut">
              <a:rPr lang="ru-RU" smtClean="0"/>
              <a:pPr/>
              <a:t>26.04.2020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EEB7F-FF71-48D3-AE2B-3F319EA910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0"/>
            <a:ext cx="9144000" cy="5143500"/>
          </a:xfrm>
          <a:prstGeom prst="frame">
            <a:avLst>
              <a:gd name="adj1" fmla="val 3330"/>
            </a:avLst>
          </a:prstGeom>
          <a:blipFill>
            <a:blip r:embed="rId14" cstate="print"/>
            <a:stretch>
              <a:fillRect/>
            </a:stretch>
          </a:blip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" name="Рисунок 8" descr="2798916.png"/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32241" y="3003798"/>
            <a:ext cx="2304256" cy="2151822"/>
          </a:xfrm>
          <a:prstGeom prst="rect">
            <a:avLst/>
          </a:prstGeom>
        </p:spPr>
      </p:pic>
      <p:pic>
        <p:nvPicPr>
          <p:cNvPr id="10" name="Рисунок 9" descr="2798937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251520" y="3723878"/>
            <a:ext cx="577727" cy="120359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491630"/>
            <a:ext cx="8602035" cy="136815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>
                <a:gd name="adj1" fmla="val 14162"/>
                <a:gd name="adj2" fmla="val -1241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cap="none" spc="50" dirty="0" smtClean="0">
                <a:ln w="11430">
                  <a:solidFill>
                    <a:schemeClr val="bg1"/>
                  </a:solidFill>
                </a:ln>
                <a:blipFill>
                  <a:blip r:embed="rId2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Русский язык</a:t>
            </a:r>
            <a:endParaRPr lang="ru-RU" sz="8800" b="1" cap="none" spc="50" dirty="0">
              <a:ln w="11430">
                <a:solidFill>
                  <a:schemeClr val="bg1"/>
                </a:solidFill>
              </a:ln>
              <a:blipFill>
                <a:blip r:embed="rId2"/>
                <a:stretch>
                  <a:fillRect/>
                </a:stretch>
              </a:blip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Физкультминутка. А часы идут, идут </a:t>
            </a: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Тик-так, тик-так,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В доме кто умеет так?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Это маятник в часах,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Отбивает каждый такт (Наклоны </a:t>
            </a:r>
            <a:r>
              <a:rPr lang="ru-RU" dirty="0" err="1" smtClean="0">
                <a:solidFill>
                  <a:srgbClr val="00B050"/>
                </a:solidFill>
              </a:rPr>
              <a:t>влево-вправо</a:t>
            </a:r>
            <a:r>
              <a:rPr lang="ru-RU" dirty="0" smtClean="0">
                <a:solidFill>
                  <a:srgbClr val="00B050"/>
                </a:solidFill>
              </a:rPr>
              <a:t>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А в часах сидит кукушка,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У неё своя избушка. (Дети садятся в глубокий присед.)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Прокукует птичка время,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Снова спрячется за дверью, (Приседания.)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Стрелки движутся по кругу.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Не касаются друг друга. (Вращение туловищем вправо.)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Повернёмся мы с тобой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Против стрелки часовой. (Вращение туловищем влево.)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А часы идут, идут, (Ходьба на месте.)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Иногда вдруг отстают. (Замедление темпа ходьбы.)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А бывает, что спешат,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Словно убежать хотят! (Бег на месте.)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Если их не заведут, 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>То они совсем встают. (Дети останавливаются.)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в группах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smtClean="0"/>
              <a:t>Мир строит, а война……..(разрушает).</a:t>
            </a:r>
          </a:p>
          <a:p>
            <a:r>
              <a:rPr lang="ru-RU" dirty="0" smtClean="0"/>
              <a:t>Смелый побеждает, а трус…….(погибает).</a:t>
            </a:r>
          </a:p>
          <a:p>
            <a:r>
              <a:rPr lang="ru-RU" dirty="0" smtClean="0"/>
              <a:t>Труд кормит, а лень……..( портит).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Человек от лени болеет, а от труда……(здоровеет).</a:t>
            </a:r>
          </a:p>
          <a:p>
            <a:r>
              <a:rPr lang="ru-RU" dirty="0" smtClean="0"/>
              <a:t>Лето припасает, а зима…….(подъедает).</a:t>
            </a:r>
          </a:p>
          <a:p>
            <a:r>
              <a:rPr lang="ru-RU" dirty="0" smtClean="0"/>
              <a:t>Лентяй ест – греется, а работает -……..( мёрзнет).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Сумел завязать, сумей и …….(развязать).</a:t>
            </a:r>
          </a:p>
          <a:p>
            <a:r>
              <a:rPr lang="ru-RU" dirty="0" smtClean="0"/>
              <a:t>Чем зря кричать, лучше ……(помолчать).</a:t>
            </a:r>
          </a:p>
          <a:p>
            <a:r>
              <a:rPr lang="ru-RU" dirty="0" smtClean="0"/>
              <a:t>Декабрь год кончает, а зиму…..(начинает).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Легко друга потерять, но трудно …..(найти).</a:t>
            </a:r>
          </a:p>
          <a:p>
            <a:r>
              <a:rPr lang="ru-RU" dirty="0" smtClean="0"/>
              <a:t>По одёжке встречают, а по уму ……( провожают).</a:t>
            </a:r>
          </a:p>
          <a:p>
            <a:r>
              <a:rPr lang="ru-RU" dirty="0" smtClean="0"/>
              <a:t>Ласточка день начинает, а соловей….(кончает).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“Метод пяти пальцев”.</a:t>
            </a:r>
            <a:endParaRPr lang="ru-RU" dirty="0" smtClean="0"/>
          </a:p>
          <a:p>
            <a:r>
              <a:rPr lang="ru-RU" dirty="0" smtClean="0">
                <a:solidFill>
                  <a:srgbClr val="00B050"/>
                </a:solidFill>
              </a:rPr>
              <a:t>М</a:t>
            </a:r>
            <a:r>
              <a:rPr lang="ru-RU" dirty="0" smtClean="0"/>
              <a:t> – мыслительный процесс. Какие знания, опыт я сегодня получил?</a:t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Б </a:t>
            </a:r>
            <a:r>
              <a:rPr lang="ru-RU" dirty="0" smtClean="0"/>
              <a:t>– близость цели. Что я сегодня делал и чего достиг?</a:t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С</a:t>
            </a:r>
            <a:r>
              <a:rPr lang="ru-RU" dirty="0" smtClean="0"/>
              <a:t> – состояние духа. Каким было сегодня моё настроение?</a:t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У</a:t>
            </a:r>
            <a:r>
              <a:rPr lang="ru-RU" dirty="0" smtClean="0"/>
              <a:t> – услуга, помощь. Чем я сегодня помог, чем порадовал?</a:t>
            </a:r>
            <a:br>
              <a:rPr lang="ru-RU" dirty="0" smtClean="0"/>
            </a:br>
            <a:r>
              <a:rPr lang="ru-RU" dirty="0" smtClean="0">
                <a:solidFill>
                  <a:srgbClr val="00B050"/>
                </a:solidFill>
              </a:rPr>
              <a:t>Б</a:t>
            </a:r>
            <a:r>
              <a:rPr lang="ru-RU" dirty="0" smtClean="0"/>
              <a:t> – бодрость, физическая форма. Что я сделал для своего здоровья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Подведение итогов урока</a:t>
            </a:r>
          </a:p>
          <a:p>
            <a:r>
              <a:rPr lang="ru-RU" dirty="0" smtClean="0"/>
              <a:t>— Какую роль выполняют глаголы в нашей речи?</a:t>
            </a:r>
          </a:p>
          <a:p>
            <a:r>
              <a:rPr lang="ru-RU" dirty="0" smtClean="0"/>
              <a:t>Домашнее задание: упр. 172 (с. 102).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Тема:</a:t>
            </a:r>
            <a:r>
              <a:rPr lang="ru-RU" dirty="0" smtClean="0"/>
              <a:t> Значение и употребление глаголов в речи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Цель:</a:t>
            </a:r>
            <a:r>
              <a:rPr lang="ru-RU" i="1" dirty="0" smtClean="0">
                <a:solidFill>
                  <a:srgbClr val="FF0000"/>
                </a:solidFill>
              </a:rPr>
              <a:t> </a:t>
            </a:r>
            <a:r>
              <a:rPr lang="ru-RU" dirty="0" smtClean="0">
                <a:solidFill>
                  <a:srgbClr val="FF0000"/>
                </a:solidFill>
              </a:rPr>
              <a:t>формировать умение распознавать глаголы среди других частей речи, употреблять глаголы в речи; развивать мышление, внимание, орфографическую зоркость;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воспитывать интерес к родному языку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Я тетрадь свою открою</a:t>
            </a:r>
            <a:br>
              <a:rPr lang="ru-RU" dirty="0" smtClean="0"/>
            </a:br>
            <a:r>
              <a:rPr lang="ru-RU" dirty="0" smtClean="0"/>
              <a:t>И наклонно положу,</a:t>
            </a:r>
            <a:br>
              <a:rPr lang="ru-RU" dirty="0" smtClean="0"/>
            </a:br>
            <a:r>
              <a:rPr lang="ru-RU" dirty="0" smtClean="0"/>
              <a:t>Я, друзья от вас не скрою:</a:t>
            </a:r>
            <a:br>
              <a:rPr lang="ru-RU" dirty="0" smtClean="0"/>
            </a:br>
            <a:r>
              <a:rPr lang="ru-RU" dirty="0" smtClean="0"/>
              <a:t>Ручку вот как я держу!</a:t>
            </a:r>
            <a:br>
              <a:rPr lang="ru-RU" dirty="0" smtClean="0"/>
            </a:br>
            <a:r>
              <a:rPr lang="ru-RU" dirty="0" smtClean="0"/>
              <a:t>Сяду прямо, не согнусь,</a:t>
            </a:r>
            <a:br>
              <a:rPr lang="ru-RU" dirty="0" smtClean="0"/>
            </a:br>
            <a:r>
              <a:rPr lang="ru-RU" dirty="0" smtClean="0"/>
              <a:t>За работу я берусь!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Проверка домашнего задания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- Прочитайте предложения, которые вы составили. Назовите местоимения, их число и лицо.</a:t>
            </a:r>
            <a:b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— Что такое местоимение?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— Запишите. Обозначьте орфограммы в словах.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Зимний лес. Тишина. Деревья словно в шубках. На земле пушистое белоснежное покрывало. Треск сучьев.</a:t>
            </a:r>
          </a:p>
          <a:p>
            <a:r>
              <a:rPr lang="ru-RU" i="1" dirty="0" smtClean="0">
                <a:solidFill>
                  <a:schemeClr val="accent3">
                    <a:lumMod val="75000"/>
                  </a:schemeClr>
                </a:solidFill>
              </a:rPr>
              <a:t>(Проверка. Учащиеся по цепочке читают слова, называют орфограммы, подбирают проверочные слова.)</a:t>
            </a:r>
            <a:endParaRPr lang="ru-RU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- Назовите части речи, которые использовал автор. Что вы о них знаете?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«Глагол – самая </a:t>
            </a:r>
            <a:r>
              <a:rPr lang="ru-RU" dirty="0" err="1" smtClean="0"/>
              <a:t>огнепышущая</a:t>
            </a:r>
            <a:r>
              <a:rPr lang="ru-RU" dirty="0" smtClean="0"/>
              <a:t>, </a:t>
            </a:r>
            <a:r>
              <a:rPr lang="ru-RU" dirty="0" err="1" smtClean="0"/>
              <a:t>самая</a:t>
            </a:r>
            <a:r>
              <a:rPr lang="ru-RU" dirty="0" smtClean="0"/>
              <a:t> живая часть речи» (Алексей Югов)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«Русский язык чрезвычайно богат, гибок и живописен для выражения простых, естественных понятий… В русском языке иногда для выражения разнообразных оттенков одного и того же действия существуют до десяти и больше глаголов одного корня, но разных видов» (В. Г. Белинский)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«Движение и его выражение – глагол – являются основой языка. Найти верный глагол для фразы – это значит дать движение фразе» (А. Н. Толстой)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«… По моему глубокому убеждению, вся разительность прозы – в глаголе, ибо глагол – это действенность характера» (Ю. В. Бондарев)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«Глаголы – это какие-то «живые» слова, оживляющие всё, к чему они приложены» (А. М. </a:t>
            </a:r>
            <a:r>
              <a:rPr lang="ru-RU" dirty="0" err="1" smtClean="0"/>
              <a:t>Пешковский</a:t>
            </a:r>
            <a:r>
              <a:rPr lang="ru-RU" dirty="0" smtClean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Я пришел из школы,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Я учу глаголы.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Мне их выучить – пустяк!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У меня свой метод.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Применяется он так.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Новый метод этот: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«кричать» - кричу,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«вертеть» - верчу,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«двигать» - двигаю,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«прыгать» - прыгаю.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Я и прыгал.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Я двигал!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Я и топал. </a:t>
            </a:r>
          </a:p>
          <a:p>
            <a:pPr fontAlgn="base"/>
            <a:r>
              <a:rPr lang="ru-RU" dirty="0" smtClean="0">
                <a:solidFill>
                  <a:schemeClr val="accent2"/>
                </a:solidFill>
              </a:rPr>
              <a:t>Я и пел.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smtClean="0"/>
              <a:t>пр. 169 (с. 100).</a:t>
            </a:r>
            <a:endParaRPr lang="ru-RU" dirty="0" smtClean="0"/>
          </a:p>
          <a:p>
            <a:r>
              <a:rPr lang="ru-RU" dirty="0" smtClean="0"/>
              <a:t>— Прочитайте первую группу слов.</a:t>
            </a:r>
          </a:p>
          <a:p>
            <a:r>
              <a:rPr lang="ru-RU" dirty="0" smtClean="0"/>
              <a:t>— Определите часть речи. Обоснуйте свой ответ.</a:t>
            </a:r>
          </a:p>
          <a:p>
            <a:r>
              <a:rPr lang="ru-RU" dirty="0" smtClean="0"/>
              <a:t>— Прочитайте вторую группу слов.</a:t>
            </a:r>
          </a:p>
          <a:p>
            <a:r>
              <a:rPr lang="ru-RU" dirty="0" smtClean="0"/>
              <a:t>— Определите часть речи. Обоснуйте свой ответ.</a:t>
            </a:r>
          </a:p>
          <a:p>
            <a:r>
              <a:rPr lang="ru-RU" dirty="0" smtClean="0"/>
              <a:t>— Выполните письменные задания к упражнению.</a:t>
            </a:r>
          </a:p>
          <a:p>
            <a:r>
              <a:rPr lang="ru-RU" dirty="0" smtClean="0"/>
              <a:t>Прочитайте предложения, которые вы составили.</a:t>
            </a:r>
          </a:p>
          <a:p>
            <a:r>
              <a:rPr lang="ru-RU" dirty="0" smtClean="0"/>
              <a:t>— Что можно сказать об этих предложениях?</a:t>
            </a:r>
          </a:p>
          <a:p>
            <a:r>
              <a:rPr lang="ru-RU" dirty="0" smtClean="0"/>
              <a:t>— Каким членом предложения является глагол?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i="1" dirty="0" smtClean="0"/>
              <a:t>Упр. 170 (с. 100).</a:t>
            </a:r>
            <a:endParaRPr lang="ru-RU" dirty="0" smtClean="0"/>
          </a:p>
          <a:p>
            <a:r>
              <a:rPr lang="ru-RU" dirty="0" smtClean="0"/>
              <a:t>— Прочитайте стихотворение.</a:t>
            </a:r>
          </a:p>
          <a:p>
            <a:r>
              <a:rPr lang="ru-RU" dirty="0" smtClean="0"/>
              <a:t>— Назовите тему стихотворения. Назовите главную мысль.</a:t>
            </a:r>
          </a:p>
          <a:p>
            <a:r>
              <a:rPr lang="ru-RU" dirty="0" smtClean="0"/>
              <a:t>— Какая из данных пословиц иллюстрирует главную мысль стихотворения?</a:t>
            </a:r>
          </a:p>
          <a:p>
            <a:r>
              <a:rPr lang="ru-RU" dirty="0" smtClean="0"/>
              <a:t>— Найдите в стихотворении глаголы. Что они обозначают?</a:t>
            </a:r>
          </a:p>
          <a:p>
            <a:r>
              <a:rPr lang="ru-RU" dirty="0" smtClean="0"/>
              <a:t>— Выполните письменные задания к упражнению.</a:t>
            </a:r>
          </a:p>
          <a:p>
            <a:r>
              <a:rPr lang="ru-RU" dirty="0" smtClean="0"/>
              <a:t>— Прочитайте предложения, которые вы записали.</a:t>
            </a:r>
          </a:p>
          <a:p>
            <a:r>
              <a:rPr lang="ru-RU" dirty="0" smtClean="0"/>
              <a:t>— Назовите в них глаголы.</a:t>
            </a:r>
          </a:p>
          <a:p>
            <a:r>
              <a:rPr lang="ru-RU" dirty="0" smtClean="0"/>
              <a:t>— Прочитайте сведения о языке на с. 101.</a:t>
            </a:r>
          </a:p>
          <a:p>
            <a:r>
              <a:rPr lang="ru-RU" dirty="0" smtClean="0"/>
              <a:t>— Что такое глагол?</a:t>
            </a:r>
          </a:p>
          <a:p>
            <a:r>
              <a:rPr lang="ru-RU" dirty="0" smtClean="0"/>
              <a:t>— На какие вопросы отвечает глагол?</a:t>
            </a:r>
          </a:p>
          <a:p>
            <a:r>
              <a:rPr lang="ru-RU" dirty="0" smtClean="0"/>
              <a:t>— Прочитайте правило ещё раз. Закройте учебники. </a:t>
            </a:r>
            <a:r>
              <a:rPr lang="ru-RU" dirty="0" err="1" smtClean="0"/>
              <a:t>Расска</a:t>
            </a:r>
            <a:r>
              <a:rPr lang="ru-RU" dirty="0" smtClean="0"/>
              <a:t>жите правило соседу по парте.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107</Words>
  <Application>Microsoft Office PowerPoint</Application>
  <PresentationFormat>Экран (16:9)</PresentationFormat>
  <Paragraphs>69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Тема Office</vt:lpstr>
      <vt:lpstr>Презентация PowerPoint</vt:lpstr>
      <vt:lpstr>Тема: Значение и употребление глаголов в речи</vt:lpstr>
      <vt:lpstr>Я тетрадь свою открою И наклонно положу, Я, друзья от вас не скрою: Ручку вот как я держу! Сяду прямо, не согнусь, За работу я берусь! </vt:lpstr>
      <vt:lpstr>Проверка домашнего задания - Прочитайте предложения, которые вы составили. Назовите местоимения, их число и лицо. — Что такое местоимение? </vt:lpstr>
      <vt:lpstr>— Запишите. Обозначьте орфограммы в словах.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Работа в группах</vt:lpstr>
      <vt:lpstr>Рефлексия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Валентина_2</dc:creator>
  <cp:lastModifiedBy>Пользователь</cp:lastModifiedBy>
  <cp:revision>14</cp:revision>
  <dcterms:created xsi:type="dcterms:W3CDTF">2016-11-25T12:56:57Z</dcterms:created>
  <dcterms:modified xsi:type="dcterms:W3CDTF">2020-04-26T10:03:13Z</dcterms:modified>
</cp:coreProperties>
</file>