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92" r:id="rId4"/>
    <p:sldId id="263" r:id="rId5"/>
    <p:sldId id="269" r:id="rId6"/>
    <p:sldId id="257" r:id="rId7"/>
    <p:sldId id="264" r:id="rId8"/>
    <p:sldId id="270" r:id="rId9"/>
    <p:sldId id="287" r:id="rId10"/>
    <p:sldId id="265" r:id="rId11"/>
    <p:sldId id="272" r:id="rId12"/>
    <p:sldId id="288" r:id="rId13"/>
    <p:sldId id="266" r:id="rId14"/>
    <p:sldId id="274" r:id="rId15"/>
    <p:sldId id="275" r:id="rId16"/>
    <p:sldId id="260" r:id="rId17"/>
    <p:sldId id="267" r:id="rId18"/>
    <p:sldId id="276" r:id="rId19"/>
    <p:sldId id="277" r:id="rId20"/>
    <p:sldId id="261" r:id="rId21"/>
    <p:sldId id="289" r:id="rId22"/>
    <p:sldId id="268" r:id="rId23"/>
    <p:sldId id="278" r:id="rId24"/>
    <p:sldId id="279" r:id="rId25"/>
    <p:sldId id="291" r:id="rId26"/>
    <p:sldId id="280" r:id="rId27"/>
    <p:sldId id="281" r:id="rId28"/>
    <p:sldId id="282" r:id="rId29"/>
    <p:sldId id="283" r:id="rId30"/>
    <p:sldId id="284" r:id="rId31"/>
    <p:sldId id="285" r:id="rId32"/>
    <p:sldId id="293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5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6AB0D-A886-4567-8C71-6C4FFB7ABA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C05E9-07C3-4F8B-B988-28557B59FE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AD1A8-E545-4CDF-8305-18AA39EDE0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B3410-BB70-4AD4-81D0-43B0D6A4B1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8077B-0629-477D-8F13-93DA285DBB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37556-463B-477D-B2B4-8809324BDA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B21F9-8A0C-4214-AC45-541460CFFF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F953D-86E5-41E2-9B49-F48BB683F3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C9021-A967-4941-AF56-7000932219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F6CBA-5852-482A-84C5-DC0C388A2C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CD6E6-9D2F-46D1-9BA5-B73125F9AC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426ED254-32D0-4C69-9BAF-AC91B2E9EE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9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school%2064\2%20&#1082;&#1083;&#1072;&#1089;&#1089;_english\Millie-2\M_2_CD\140%20-%20Unit%2010,%20Lesson%201,%20Exercise%201.mp3" TargetMode="Externa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9" descr="13067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694532">
            <a:off x="7326313" y="211138"/>
            <a:ext cx="1593850" cy="239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112370" cy="2057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dirty="0" smtClean="0">
                <a:solidFill>
                  <a:srgbClr val="FF0000"/>
                </a:solidFill>
              </a:rPr>
              <a:t>Granny’s farm</a:t>
            </a:r>
            <a:r>
              <a:rPr lang="ru-RU" sz="5400" dirty="0" smtClean="0">
                <a:solidFill>
                  <a:srgbClr val="FF0000"/>
                </a:solidFill>
              </a:rPr>
              <a:t/>
            </a:r>
            <a:br>
              <a:rPr lang="ru-RU" sz="5400" dirty="0" smtClean="0">
                <a:solidFill>
                  <a:srgbClr val="FF0000"/>
                </a:solidFill>
              </a:rPr>
            </a:br>
            <a:r>
              <a:rPr lang="ru-RU" sz="5400" dirty="0" smtClean="0">
                <a:solidFill>
                  <a:srgbClr val="FF0000"/>
                </a:solidFill>
              </a:rPr>
              <a:t>бабушкина ферма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62200" y="3352800"/>
            <a:ext cx="6400800" cy="1752600"/>
          </a:xfrm>
        </p:spPr>
        <p:txBody>
          <a:bodyPr>
            <a:normAutofit fontScale="70000" lnSpcReduction="20000"/>
          </a:bodyPr>
          <a:lstStyle/>
          <a:p>
            <a:pPr algn="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sz="5400" dirty="0" smtClean="0"/>
              <a:t>Who lives</a:t>
            </a:r>
            <a:endParaRPr lang="ru-RU" sz="5400" dirty="0" smtClean="0"/>
          </a:p>
          <a:p>
            <a:pPr algn="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5400" dirty="0" smtClean="0"/>
              <a:t>(кто живет)</a:t>
            </a:r>
            <a:r>
              <a:rPr lang="en-US" sz="5400" dirty="0" smtClean="0"/>
              <a:t> </a:t>
            </a:r>
          </a:p>
          <a:p>
            <a:pPr algn="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sz="5400" dirty="0" smtClean="0"/>
              <a:t>on Granny’s farm?</a:t>
            </a:r>
            <a:endParaRPr lang="ru-RU" sz="5400" dirty="0"/>
          </a:p>
        </p:txBody>
      </p:sp>
      <p:pic>
        <p:nvPicPr>
          <p:cNvPr id="3077" name="Рисунок 3" descr="AK_Lipetsk-36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51783">
            <a:off x="117475" y="241300"/>
            <a:ext cx="22098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Рисунок 4" descr="poster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200400"/>
            <a:ext cx="2716213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Рисунок 5" descr="dairy_farm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00400" y="5029200"/>
            <a:ext cx="2286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Рисунок 6" descr="H-WC1040199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34088" y="5029200"/>
            <a:ext cx="3109912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Рисунок 7" descr="pig.jp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362200" y="0"/>
            <a:ext cx="2254250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Рисунок 8" descr="imposible009982.jp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-722271">
            <a:off x="4492625" y="-25400"/>
            <a:ext cx="211931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Рисунок 10" descr="slide0015_image023.jpg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rot="544748">
            <a:off x="6200775" y="412750"/>
            <a:ext cx="147637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9600" smtClean="0"/>
              <a:t>a pig - pig</a:t>
            </a:r>
            <a:r>
              <a:rPr lang="en-US" sz="9600" b="1" smtClean="0">
                <a:solidFill>
                  <a:srgbClr val="FF0000"/>
                </a:solidFill>
              </a:rPr>
              <a:t>s</a:t>
            </a:r>
            <a:endParaRPr lang="ru-RU" sz="9600" b="1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308725"/>
          </a:xfrm>
        </p:spPr>
        <p:txBody>
          <a:bodyPr/>
          <a:lstStyle/>
          <a:p>
            <a:pPr algn="ctr" eaLnBrk="1" hangingPunct="1">
              <a:buNone/>
            </a:pPr>
            <a:r>
              <a:rPr lang="en-US" sz="8800" dirty="0" smtClean="0"/>
              <a:t>A pig </a:t>
            </a:r>
            <a:r>
              <a:rPr lang="en-US" sz="8800" b="1" dirty="0" smtClean="0">
                <a:solidFill>
                  <a:srgbClr val="FF0000"/>
                </a:solidFill>
              </a:rPr>
              <a:t>lives</a:t>
            </a:r>
            <a:r>
              <a:rPr lang="en-US" sz="8800" dirty="0" smtClean="0"/>
              <a:t> </a:t>
            </a:r>
          </a:p>
          <a:p>
            <a:pPr algn="ctr" eaLnBrk="1" hangingPunct="1">
              <a:buNone/>
            </a:pPr>
            <a:r>
              <a:rPr lang="en-US" sz="8800" dirty="0" smtClean="0">
                <a:solidFill>
                  <a:srgbClr val="92D050"/>
                </a:solidFill>
              </a:rPr>
              <a:t>on the farm</a:t>
            </a:r>
            <a:r>
              <a:rPr lang="en-US" sz="8800" dirty="0" smtClean="0"/>
              <a:t>.</a:t>
            </a:r>
            <a:endParaRPr lang="ru-RU" sz="8800" dirty="0" smtClean="0"/>
          </a:p>
          <a:p>
            <a:pPr algn="ctr" eaLnBrk="1" hangingPunct="1">
              <a:buFont typeface="Wingdings 2" pitchFamily="18" charset="2"/>
              <a:buNone/>
            </a:pPr>
            <a:r>
              <a:rPr lang="ru-RU" sz="8800" dirty="0" smtClean="0"/>
              <a:t>Свинья </a:t>
            </a:r>
            <a:r>
              <a:rPr lang="ru-RU" sz="8800" b="1" dirty="0" smtClean="0">
                <a:solidFill>
                  <a:srgbClr val="FF0000"/>
                </a:solidFill>
              </a:rPr>
              <a:t>живёт</a:t>
            </a:r>
            <a:r>
              <a:rPr lang="ru-RU" sz="8800" dirty="0" smtClean="0"/>
              <a:t> </a:t>
            </a:r>
            <a:r>
              <a:rPr lang="ru-RU" sz="8800" dirty="0" smtClean="0">
                <a:solidFill>
                  <a:srgbClr val="92D050"/>
                </a:solidFill>
              </a:rPr>
              <a:t>на ферме.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9459" name="Содержимое 3" descr="imposible009982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2438400"/>
            <a:ext cx="5654675" cy="4419600"/>
          </a:xfrm>
        </p:spPr>
      </p:pic>
      <p:sp>
        <p:nvSpPr>
          <p:cNvPr id="5" name="Овальная выноска 4"/>
          <p:cNvSpPr/>
          <p:nvPr/>
        </p:nvSpPr>
        <p:spPr>
          <a:xfrm>
            <a:off x="228600" y="152400"/>
            <a:ext cx="8686800" cy="2362200"/>
          </a:xfrm>
          <a:prstGeom prst="wedgeEllipseCallout">
            <a:avLst>
              <a:gd name="adj1" fmla="val 1814"/>
              <a:gd name="adj2" fmla="val 711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4400" b="1" dirty="0"/>
              <a:t>Moo, moo, moo [mu:]</a:t>
            </a:r>
            <a:r>
              <a:rPr lang="ru-RU" sz="4400" b="1" dirty="0"/>
              <a:t>.</a:t>
            </a:r>
            <a:endParaRPr lang="en-US" sz="4400" b="1" dirty="0"/>
          </a:p>
          <a:p>
            <a:pPr algn="ctr" eaLnBrk="0" hangingPunct="0">
              <a:defRPr/>
            </a:pPr>
            <a:r>
              <a:rPr lang="ru-RU" sz="4400" b="1" dirty="0" err="1"/>
              <a:t>Му-му</a:t>
            </a:r>
            <a:r>
              <a:rPr lang="ru-RU" sz="4400" b="1" dirty="0"/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 rot="10800000" flipH="1" flipV="1">
            <a:off x="5638800" y="3804888"/>
            <a:ext cx="3505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 smtClean="0"/>
              <a:t>It’s a cow</a:t>
            </a:r>
            <a:r>
              <a:rPr lang="en-US" sz="4400" dirty="0" smtClean="0"/>
              <a:t>.</a:t>
            </a:r>
            <a:endParaRPr lang="ru-RU" sz="4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9600" smtClean="0"/>
              <a:t>a cow - cow</a:t>
            </a:r>
            <a:r>
              <a:rPr lang="en-US" sz="9600" b="1" smtClean="0">
                <a:solidFill>
                  <a:srgbClr val="FF0000"/>
                </a:solidFill>
              </a:rPr>
              <a:t>s</a:t>
            </a:r>
            <a:endParaRPr lang="ru-RU" sz="9600" b="1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50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9600" smtClean="0"/>
              <a:t> Корова живёт на ферме.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53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z="9600" smtClean="0"/>
              <a:t> A cow </a:t>
            </a:r>
            <a:r>
              <a:rPr lang="en-US" sz="9600" smtClean="0">
                <a:solidFill>
                  <a:srgbClr val="FF0000"/>
                </a:solidFill>
              </a:rPr>
              <a:t>lives</a:t>
            </a:r>
            <a:r>
              <a:rPr lang="en-US" sz="9600" smtClean="0"/>
              <a:t> </a:t>
            </a:r>
            <a:r>
              <a:rPr lang="en-US" sz="9600" smtClean="0">
                <a:solidFill>
                  <a:srgbClr val="92D050"/>
                </a:solidFill>
              </a:rPr>
              <a:t>on the farm</a:t>
            </a:r>
            <a:r>
              <a:rPr lang="en-US" sz="9600" smtClean="0"/>
              <a:t>.</a:t>
            </a:r>
            <a:endParaRPr lang="ru-RU" sz="9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8800" dirty="0" smtClean="0"/>
              <a:t>It’s a horse.</a:t>
            </a:r>
            <a:endParaRPr lang="ru-RU" sz="8800" dirty="0"/>
          </a:p>
        </p:txBody>
      </p:sp>
      <p:pic>
        <p:nvPicPr>
          <p:cNvPr id="23555" name="Содержимое 3" descr="130672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743200" y="1447800"/>
            <a:ext cx="3392488" cy="51069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57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9600" smtClean="0"/>
              <a:t>a horse - horse</a:t>
            </a:r>
            <a:r>
              <a:rPr lang="en-US" sz="9600" b="1" smtClean="0">
                <a:solidFill>
                  <a:srgbClr val="FF0000"/>
                </a:solidFill>
              </a:rPr>
              <a:t>s</a:t>
            </a:r>
            <a:endParaRPr lang="ru-RU" sz="9600" b="1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60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z="8800" smtClean="0"/>
              <a:t> </a:t>
            </a:r>
            <a:r>
              <a:rPr lang="ru-RU" sz="8800" smtClean="0"/>
              <a:t>Лошадь живёт на ферме.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62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z="9600" smtClean="0"/>
              <a:t> A horse </a:t>
            </a:r>
            <a:r>
              <a:rPr lang="en-US" sz="9600" smtClean="0">
                <a:solidFill>
                  <a:srgbClr val="FF0000"/>
                </a:solidFill>
              </a:rPr>
              <a:t>lives</a:t>
            </a:r>
            <a:r>
              <a:rPr lang="en-US" sz="9600" smtClean="0"/>
              <a:t> </a:t>
            </a:r>
            <a:r>
              <a:rPr lang="en-US" sz="9600" smtClean="0">
                <a:solidFill>
                  <a:srgbClr val="92D050"/>
                </a:solidFill>
              </a:rPr>
              <a:t>on the farm</a:t>
            </a:r>
            <a:r>
              <a:rPr lang="en-US" sz="9600" smtClean="0"/>
              <a:t>.</a:t>
            </a:r>
            <a:endParaRPr lang="ru-RU" sz="9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8800" dirty="0" smtClean="0"/>
              <a:t>It’s a farm.</a:t>
            </a:r>
            <a:endParaRPr lang="ru-RU" sz="8800" dirty="0"/>
          </a:p>
        </p:txBody>
      </p:sp>
      <p:pic>
        <p:nvPicPr>
          <p:cNvPr id="4099" name="Содержимое 3" descr="dairy_farm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2400" y="1447800"/>
            <a:ext cx="4556125" cy="3644900"/>
          </a:xfrm>
        </p:spPr>
      </p:pic>
      <p:pic>
        <p:nvPicPr>
          <p:cNvPr id="4100" name="Рисунок 4" descr="H-WC1040199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3581400"/>
            <a:ext cx="5313363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8800" dirty="0" smtClean="0"/>
              <a:t>It’s a chick.</a:t>
            </a:r>
            <a:endParaRPr lang="ru-RU" sz="8800" dirty="0"/>
          </a:p>
        </p:txBody>
      </p:sp>
      <p:pic>
        <p:nvPicPr>
          <p:cNvPr id="27651" name="Содержимое 5" descr="slide0015_image023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82788" y="1600200"/>
            <a:ext cx="5006975" cy="4876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8675" name="Содержимое 3" descr="slide0015_image023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310063" y="2149475"/>
            <a:ext cx="4833937" cy="4708525"/>
          </a:xfrm>
        </p:spPr>
      </p:pic>
      <p:sp>
        <p:nvSpPr>
          <p:cNvPr id="5" name="Овальная выноска 4"/>
          <p:cNvSpPr/>
          <p:nvPr/>
        </p:nvSpPr>
        <p:spPr>
          <a:xfrm>
            <a:off x="0" y="152400"/>
            <a:ext cx="8534400" cy="2057400"/>
          </a:xfrm>
          <a:prstGeom prst="wedgeEllipseCallout">
            <a:avLst>
              <a:gd name="adj1" fmla="val 6619"/>
              <a:gd name="adj2" fmla="val 672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6000" b="1" dirty="0"/>
              <a:t>Cheep, cheep, cheep [ </a:t>
            </a:r>
            <a:r>
              <a:rPr lang="en-US" sz="6000" b="1" dirty="0" err="1"/>
              <a:t>t∫i:p</a:t>
            </a:r>
            <a:r>
              <a:rPr lang="en-US" sz="6000" b="1" dirty="0"/>
              <a:t>]</a:t>
            </a:r>
            <a:endParaRPr lang="ru-RU" sz="60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69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9600" smtClean="0"/>
              <a:t>a chick - chick</a:t>
            </a:r>
            <a:r>
              <a:rPr lang="en-US" sz="9600" b="1" smtClean="0">
                <a:solidFill>
                  <a:srgbClr val="FF0000"/>
                </a:solidFill>
              </a:rPr>
              <a:t>s</a:t>
            </a:r>
            <a:endParaRPr lang="ru-RU" sz="9600" b="1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72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z="8800" smtClean="0"/>
              <a:t> </a:t>
            </a:r>
            <a:r>
              <a:rPr lang="ru-RU" sz="8000" smtClean="0"/>
              <a:t>Цыплёнок живёт на ферме.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74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z="9600" smtClean="0"/>
              <a:t> A chick </a:t>
            </a:r>
            <a:r>
              <a:rPr lang="en-US" sz="9600" smtClean="0">
                <a:solidFill>
                  <a:srgbClr val="FF0000"/>
                </a:solidFill>
              </a:rPr>
              <a:t>lives</a:t>
            </a:r>
            <a:r>
              <a:rPr lang="en-US" sz="9600" smtClean="0"/>
              <a:t> </a:t>
            </a:r>
            <a:r>
              <a:rPr lang="en-US" sz="9600" smtClean="0">
                <a:solidFill>
                  <a:srgbClr val="92D050"/>
                </a:solidFill>
              </a:rPr>
              <a:t>on the farm</a:t>
            </a:r>
            <a:r>
              <a:rPr lang="en-US" sz="9600" smtClean="0"/>
              <a:t>.</a:t>
            </a:r>
            <a:endParaRPr lang="ru-RU" sz="9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16162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de-DE" sz="5400" dirty="0" smtClean="0"/>
              <a:t>Check </a:t>
            </a:r>
            <a:r>
              <a:rPr lang="de-DE" sz="5400" dirty="0" err="1" smtClean="0"/>
              <a:t>up</a:t>
            </a:r>
            <a:r>
              <a:rPr lang="de-DE" sz="5400" dirty="0" smtClean="0"/>
              <a:t>! </a:t>
            </a:r>
            <a:r>
              <a:rPr lang="ru-RU" sz="5400" dirty="0" smtClean="0"/>
              <a:t>Проверим себя!</a:t>
            </a:r>
            <a:endParaRPr lang="ru-RU" sz="5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8800" dirty="0" smtClean="0"/>
              <a:t>It’s</a:t>
            </a:r>
            <a:r>
              <a:rPr lang="ru-RU" sz="8800" dirty="0" smtClean="0"/>
              <a:t> (это)</a:t>
            </a:r>
            <a:r>
              <a:rPr lang="en-US" sz="8800" dirty="0" smtClean="0"/>
              <a:t> a … </a:t>
            </a:r>
            <a:r>
              <a:rPr lang="en-US" sz="9600" dirty="0" smtClean="0"/>
              <a:t>.</a:t>
            </a:r>
            <a:endParaRPr lang="ru-RU" sz="9600" dirty="0"/>
          </a:p>
        </p:txBody>
      </p:sp>
      <p:pic>
        <p:nvPicPr>
          <p:cNvPr id="33795" name="Содержимое 3" descr="_cipl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33513" y="1600200"/>
            <a:ext cx="6276975" cy="4708525"/>
          </a:xfr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9600" dirty="0" smtClean="0"/>
              <a:t>It’s a … .</a:t>
            </a:r>
            <a:endParaRPr lang="ru-RU" sz="9600" dirty="0"/>
          </a:p>
        </p:txBody>
      </p:sp>
      <p:pic>
        <p:nvPicPr>
          <p:cNvPr id="34819" name="Содержимое 3" descr="Duck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890838" y="1600200"/>
            <a:ext cx="3362325" cy="4708525"/>
          </a:xfr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9600" dirty="0" smtClean="0"/>
              <a:t>It’s a … .</a:t>
            </a:r>
            <a:endParaRPr lang="ru-RU" sz="9600" dirty="0"/>
          </a:p>
        </p:txBody>
      </p:sp>
      <p:pic>
        <p:nvPicPr>
          <p:cNvPr id="35843" name="Содержимое 3" descr="130672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008313" y="1600200"/>
            <a:ext cx="3127375" cy="4708525"/>
          </a:xfr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9600" dirty="0" smtClean="0"/>
              <a:t>It’s a … .</a:t>
            </a:r>
            <a:endParaRPr lang="ru-RU" sz="9600" dirty="0"/>
          </a:p>
        </p:txBody>
      </p:sp>
      <p:pic>
        <p:nvPicPr>
          <p:cNvPr id="36867" name="Содержимое 3" descr="dairy_farm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24000" y="1752600"/>
            <a:ext cx="6000750" cy="48006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28495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/>
              <a:t>Прослушайте разговор про животных на ферме, нажав на значок        Откройте стр.102 в учебнике и посмотрите  на картинки.</a:t>
            </a:r>
            <a:endParaRPr lang="ru-RU" dirty="0"/>
          </a:p>
        </p:txBody>
      </p:sp>
      <p:pic>
        <p:nvPicPr>
          <p:cNvPr id="4" name="140 - Unit 10, Lesson 1, Exercise 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3"/>
          <a:srcRect/>
          <a:stretch>
            <a:fillRect/>
          </a:stretch>
        </p:blipFill>
        <p:spPr>
          <a:xfrm>
            <a:off x="2971800" y="1600200"/>
            <a:ext cx="533400" cy="5334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927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9600" dirty="0" smtClean="0"/>
              <a:t>It’s a … .</a:t>
            </a:r>
            <a:endParaRPr lang="ru-RU" sz="9600" dirty="0"/>
          </a:p>
        </p:txBody>
      </p:sp>
      <p:pic>
        <p:nvPicPr>
          <p:cNvPr id="37891" name="Содержимое 3" descr="pig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93838" y="1600200"/>
            <a:ext cx="6156325" cy="4708525"/>
          </a:xfr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9600" dirty="0" smtClean="0"/>
              <a:t>It’s a … .</a:t>
            </a:r>
            <a:endParaRPr lang="ru-RU" sz="9600" dirty="0"/>
          </a:p>
        </p:txBody>
      </p:sp>
      <p:pic>
        <p:nvPicPr>
          <p:cNvPr id="38915" name="Содержимое 3" descr="imposible009982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52600" y="1828800"/>
            <a:ext cx="5654675" cy="4419600"/>
          </a:xfr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 </a:t>
            </a:r>
            <a:r>
              <a:rPr lang="ru-RU" sz="4800" dirty="0" smtClean="0"/>
              <a:t>Домашнее задание</a:t>
            </a:r>
            <a:endParaRPr lang="ru-RU" sz="4800" dirty="0"/>
          </a:p>
        </p:txBody>
      </p:sp>
      <p:sp>
        <p:nvSpPr>
          <p:cNvPr id="39939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382000" cy="1143000"/>
          </a:xfrm>
        </p:spPr>
        <p:txBody>
          <a:bodyPr/>
          <a:lstStyle/>
          <a:p>
            <a:pPr eaLnBrk="1" hangingPunct="1"/>
            <a:r>
              <a:rPr lang="ru-RU" sz="4000" dirty="0" smtClean="0"/>
              <a:t>Рабочая тетрадь стр. 52 упр. 1, 2, 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Вспомним про множественное число</a:t>
            </a:r>
            <a:endParaRPr lang="ru-RU" dirty="0"/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z="9600" smtClean="0"/>
              <a:t>a farm – farm</a:t>
            </a:r>
            <a:r>
              <a:rPr lang="en-US" sz="9600" b="1" smtClean="0">
                <a:solidFill>
                  <a:srgbClr val="FF0000"/>
                </a:solidFill>
              </a:rPr>
              <a:t>s</a:t>
            </a:r>
            <a:endParaRPr lang="ru-RU" sz="9600" b="1" smtClean="0">
              <a:solidFill>
                <a:srgbClr val="FF0000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ru-RU" sz="9600" smtClean="0"/>
              <a:t>ферма - ферм</a:t>
            </a:r>
            <a:r>
              <a:rPr lang="ru-RU" sz="9600" b="1" smtClean="0">
                <a:solidFill>
                  <a:srgbClr val="FF0000"/>
                </a:solidFill>
              </a:rPr>
              <a:t>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Где?</a:t>
            </a:r>
            <a:endParaRPr lang="ru-RU" dirty="0"/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9600" smtClean="0">
                <a:solidFill>
                  <a:srgbClr val="92D050"/>
                </a:solidFill>
              </a:rPr>
              <a:t>o</a:t>
            </a:r>
            <a:r>
              <a:rPr lang="de-DE" sz="9600" smtClean="0">
                <a:solidFill>
                  <a:srgbClr val="92D050"/>
                </a:solidFill>
              </a:rPr>
              <a:t>n</a:t>
            </a:r>
            <a:r>
              <a:rPr lang="en-US" sz="9600" smtClean="0">
                <a:solidFill>
                  <a:srgbClr val="92D050"/>
                </a:solidFill>
              </a:rPr>
              <a:t> the farm </a:t>
            </a:r>
            <a:r>
              <a:rPr lang="en-US" sz="9600" smtClean="0"/>
              <a:t>– </a:t>
            </a:r>
            <a:r>
              <a:rPr lang="ru-RU" sz="9600" smtClean="0"/>
              <a:t>на ферме</a:t>
            </a:r>
            <a:r>
              <a:rPr lang="en-US" sz="9600" smtClean="0"/>
              <a:t> </a:t>
            </a:r>
            <a:endParaRPr lang="ru-RU" sz="9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dirty="0" smtClean="0"/>
              <a:t>It’s</a:t>
            </a:r>
            <a:r>
              <a:rPr lang="ru-RU" sz="7200" dirty="0" smtClean="0"/>
              <a:t> (это)</a:t>
            </a:r>
            <a:r>
              <a:rPr lang="en-US" sz="7200" dirty="0" smtClean="0"/>
              <a:t> a duck.</a:t>
            </a:r>
            <a:endParaRPr lang="ru-RU" sz="7200" dirty="0"/>
          </a:p>
        </p:txBody>
      </p:sp>
      <p:pic>
        <p:nvPicPr>
          <p:cNvPr id="8195" name="Содержимое 5" descr="AK_Lipetsk-36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04800" y="3474864"/>
            <a:ext cx="4510088" cy="3383136"/>
          </a:xfrm>
        </p:spPr>
      </p:pic>
      <p:sp>
        <p:nvSpPr>
          <p:cNvPr id="4" name="Овальная выноска 3"/>
          <p:cNvSpPr/>
          <p:nvPr/>
        </p:nvSpPr>
        <p:spPr>
          <a:xfrm>
            <a:off x="4038600" y="2514600"/>
            <a:ext cx="6477000" cy="1752600"/>
          </a:xfrm>
          <a:prstGeom prst="wedgeEllipseCallout">
            <a:avLst>
              <a:gd name="adj1" fmla="val -38839"/>
              <a:gd name="adj2" fmla="val 679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6600" b="1" dirty="0"/>
              <a:t>Quack, quack, quack.</a:t>
            </a:r>
            <a:endParaRPr lang="ru-RU" sz="6600" b="1" dirty="0"/>
          </a:p>
        </p:txBody>
      </p:sp>
      <p:sp>
        <p:nvSpPr>
          <p:cNvPr id="5" name="Прямоугольник 4"/>
          <p:cNvSpPr/>
          <p:nvPr/>
        </p:nvSpPr>
        <p:spPr>
          <a:xfrm flipH="1">
            <a:off x="7010398" y="4998660"/>
            <a:ext cx="16002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b="1" dirty="0"/>
              <a:t>[</a:t>
            </a:r>
            <a:r>
              <a:rPr lang="en-US" b="1" dirty="0" err="1"/>
              <a:t>kwæk</a:t>
            </a:r>
            <a:r>
              <a:rPr lang="en-US" b="1" dirty="0"/>
              <a:t>]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z="9600" smtClean="0"/>
              <a:t>a duck - duck</a:t>
            </a:r>
            <a:r>
              <a:rPr lang="en-US" sz="9600" b="1" smtClean="0">
                <a:solidFill>
                  <a:srgbClr val="FF0000"/>
                </a:solidFill>
              </a:rPr>
              <a:t>s</a:t>
            </a:r>
            <a:r>
              <a:rPr lang="en-US" sz="9600" smtClean="0"/>
              <a:t> </a:t>
            </a:r>
            <a:endParaRPr lang="ru-RU" sz="9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03925"/>
          </a:xfrm>
        </p:spPr>
        <p:txBody>
          <a:bodyPr/>
          <a:lstStyle/>
          <a:p>
            <a:pPr algn="ctr" eaLnBrk="1" hangingPunct="1">
              <a:buNone/>
            </a:pPr>
            <a:r>
              <a:rPr lang="en-US" sz="9600" dirty="0" smtClean="0"/>
              <a:t>A duck </a:t>
            </a:r>
            <a:r>
              <a:rPr lang="en-US" sz="9600" dirty="0" smtClean="0">
                <a:solidFill>
                  <a:srgbClr val="FF0000"/>
                </a:solidFill>
              </a:rPr>
              <a:t>lives </a:t>
            </a:r>
            <a:r>
              <a:rPr lang="en-US" sz="9600" dirty="0" smtClean="0">
                <a:solidFill>
                  <a:srgbClr val="92D050"/>
                </a:solidFill>
              </a:rPr>
              <a:t>on the farm</a:t>
            </a:r>
            <a:r>
              <a:rPr lang="en-US" sz="9600" dirty="0" smtClean="0"/>
              <a:t>.</a:t>
            </a:r>
            <a:endParaRPr lang="ru-RU" sz="9600" dirty="0" smtClean="0">
              <a:solidFill>
                <a:srgbClr val="FF0000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ru-RU" sz="9600" dirty="0" smtClean="0"/>
              <a:t>Утка </a:t>
            </a:r>
            <a:r>
              <a:rPr lang="ru-RU" sz="9600" dirty="0" smtClean="0">
                <a:solidFill>
                  <a:srgbClr val="FF0000"/>
                </a:solidFill>
              </a:rPr>
              <a:t>живёт</a:t>
            </a:r>
            <a:r>
              <a:rPr lang="ru-RU" sz="9600" dirty="0" smtClean="0"/>
              <a:t> </a:t>
            </a:r>
            <a:r>
              <a:rPr lang="ru-RU" sz="9600" dirty="0" smtClean="0">
                <a:solidFill>
                  <a:srgbClr val="92D050"/>
                </a:solidFill>
              </a:rPr>
              <a:t>на ферме.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000" dirty="0" smtClean="0"/>
              <a:t>It’s a pig.</a:t>
            </a:r>
            <a:endParaRPr lang="ru-RU" sz="5400" dirty="0"/>
          </a:p>
        </p:txBody>
      </p:sp>
      <p:pic>
        <p:nvPicPr>
          <p:cNvPr id="14339" name="Содержимое 3" descr="pig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14600" y="874198"/>
            <a:ext cx="5013325" cy="3834327"/>
          </a:xfrm>
        </p:spPr>
      </p:pic>
      <p:sp>
        <p:nvSpPr>
          <p:cNvPr id="5" name="Овальная выноска 4"/>
          <p:cNvSpPr/>
          <p:nvPr/>
        </p:nvSpPr>
        <p:spPr>
          <a:xfrm>
            <a:off x="152400" y="4572000"/>
            <a:ext cx="8686800" cy="2133600"/>
          </a:xfrm>
          <a:prstGeom prst="wedgeEllipseCallout">
            <a:avLst>
              <a:gd name="adj1" fmla="val 13085"/>
              <a:gd name="adj2" fmla="val -736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5400" b="1" dirty="0"/>
              <a:t>Oink, oink, oink – </a:t>
            </a:r>
            <a:r>
              <a:rPr lang="ru-RU" sz="5400" b="1" dirty="0"/>
              <a:t>хрю-хрю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157</TotalTime>
  <Words>249</Words>
  <Application>Microsoft Office PowerPoint</Application>
  <PresentationFormat>Экран (4:3)</PresentationFormat>
  <Paragraphs>47</Paragraphs>
  <Slides>32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40" baseType="lpstr">
      <vt:lpstr>Arial</vt:lpstr>
      <vt:lpstr>Book Antiqua</vt:lpstr>
      <vt:lpstr>Lucida Sans</vt:lpstr>
      <vt:lpstr>Times New Roman</vt:lpstr>
      <vt:lpstr>Wingdings</vt:lpstr>
      <vt:lpstr>Wingdings 2</vt:lpstr>
      <vt:lpstr>Wingdings 3</vt:lpstr>
      <vt:lpstr>Апекс</vt:lpstr>
      <vt:lpstr>Granny’s farm бабушкина ферма</vt:lpstr>
      <vt:lpstr>It’s a farm.</vt:lpstr>
      <vt:lpstr>Прослушайте разговор про животных на ферме, нажав на значок        Откройте стр.102 в учебнике и посмотрите  на картинки.</vt:lpstr>
      <vt:lpstr>Вспомним про множественное число</vt:lpstr>
      <vt:lpstr>Где?</vt:lpstr>
      <vt:lpstr>It’s (это) a duck.</vt:lpstr>
      <vt:lpstr>Презентация PowerPoint</vt:lpstr>
      <vt:lpstr>Презентация PowerPoint</vt:lpstr>
      <vt:lpstr>It’s a pig.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It’s a horse.</vt:lpstr>
      <vt:lpstr>Презентация PowerPoint</vt:lpstr>
      <vt:lpstr>Презентация PowerPoint</vt:lpstr>
      <vt:lpstr>Презентация PowerPoint</vt:lpstr>
      <vt:lpstr>It’s a chick.</vt:lpstr>
      <vt:lpstr>Презентация PowerPoint</vt:lpstr>
      <vt:lpstr>Презентация PowerPoint</vt:lpstr>
      <vt:lpstr>Презентация PowerPoint</vt:lpstr>
      <vt:lpstr>Презентация PowerPoint</vt:lpstr>
      <vt:lpstr>Check up! Проверим себя!</vt:lpstr>
      <vt:lpstr>It’s (это) a … .</vt:lpstr>
      <vt:lpstr>It’s a … .</vt:lpstr>
      <vt:lpstr>It’s a … .</vt:lpstr>
      <vt:lpstr>It’s a … .</vt:lpstr>
      <vt:lpstr>It’s a … .</vt:lpstr>
      <vt:lpstr>It’s a … .</vt:lpstr>
      <vt:lpstr> Домашнее задание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Ольга</dc:creator>
  <cp:lastModifiedBy>Ismailov musa</cp:lastModifiedBy>
  <cp:revision>24</cp:revision>
  <cp:lastPrinted>1601-01-01T00:00:00Z</cp:lastPrinted>
  <dcterms:created xsi:type="dcterms:W3CDTF">1601-01-01T00:00:00Z</dcterms:created>
  <dcterms:modified xsi:type="dcterms:W3CDTF">2020-04-17T18:54:47Z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