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60" r:id="rId2"/>
    <p:sldId id="273" r:id="rId3"/>
    <p:sldId id="274" r:id="rId4"/>
    <p:sldId id="275" r:id="rId5"/>
    <p:sldId id="276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80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85" r:id="rId24"/>
    <p:sldId id="294" r:id="rId25"/>
    <p:sldId id="300" r:id="rId26"/>
    <p:sldId id="298" r:id="rId27"/>
    <p:sldId id="299" r:id="rId28"/>
    <p:sldId id="297" r:id="rId29"/>
    <p:sldId id="296" r:id="rId30"/>
    <p:sldId id="295" r:id="rId31"/>
    <p:sldId id="277" r:id="rId32"/>
    <p:sldId id="301" r:id="rId33"/>
    <p:sldId id="302" r:id="rId34"/>
    <p:sldId id="303" r:id="rId35"/>
    <p:sldId id="304" r:id="rId36"/>
    <p:sldId id="278" r:id="rId37"/>
    <p:sldId id="279" r:id="rId38"/>
    <p:sldId id="268" r:id="rId39"/>
    <p:sldId id="271" r:id="rId40"/>
    <p:sldId id="269" r:id="rId41"/>
    <p:sldId id="272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432" y="-9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EAA07B-29DA-4153-BC77-5E7E32E7F64D}" type="doc">
      <dgm:prSet loTypeId="urn:microsoft.com/office/officeart/2005/8/layout/list1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E751FAD0-8C32-47FD-9782-1D42A80FC063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Calibri" pitchFamily="34" charset="0"/>
            </a:rPr>
            <a:t>В поисках Южного материка</a:t>
          </a:r>
          <a:endParaRPr lang="ru-RU" sz="2000" dirty="0">
            <a:latin typeface="Calibri" pitchFamily="34" charset="0"/>
          </a:endParaRPr>
        </a:p>
      </dgm:t>
    </dgm:pt>
    <dgm:pt modelId="{A88DAB96-E578-495C-B65B-B656ECF087CF}" type="parTrans" cxnId="{C3722731-6E3B-409A-AB93-81D750364BEB}">
      <dgm:prSet/>
      <dgm:spPr/>
      <dgm:t>
        <a:bodyPr/>
        <a:lstStyle/>
        <a:p>
          <a:endParaRPr lang="ru-RU"/>
        </a:p>
      </dgm:t>
    </dgm:pt>
    <dgm:pt modelId="{04C90EA6-907B-4B44-B61D-1F68B5EB9EFC}" type="sibTrans" cxnId="{C3722731-6E3B-409A-AB93-81D750364BEB}">
      <dgm:prSet/>
      <dgm:spPr/>
      <dgm:t>
        <a:bodyPr/>
        <a:lstStyle/>
        <a:p>
          <a:endParaRPr lang="ru-RU"/>
        </a:p>
      </dgm:t>
    </dgm:pt>
    <dgm:pt modelId="{B2696D3A-1DCF-4882-B366-69A5F180F704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Calibri" pitchFamily="34" charset="0"/>
            </a:rPr>
            <a:t>Открытие  Антарктиды</a:t>
          </a:r>
          <a:endParaRPr lang="ru-RU" sz="2000" dirty="0">
            <a:latin typeface="Calibri" pitchFamily="34" charset="0"/>
          </a:endParaRPr>
        </a:p>
      </dgm:t>
    </dgm:pt>
    <dgm:pt modelId="{980FCFB8-DA10-455D-BC84-2E1AC8B24589}" type="parTrans" cxnId="{93B312B2-6E0D-47A1-A856-AC8479874291}">
      <dgm:prSet/>
      <dgm:spPr/>
      <dgm:t>
        <a:bodyPr/>
        <a:lstStyle/>
        <a:p>
          <a:endParaRPr lang="ru-RU"/>
        </a:p>
      </dgm:t>
    </dgm:pt>
    <dgm:pt modelId="{D3B445AB-CE9E-4F09-A2FD-9CC5F5293DC5}" type="sibTrans" cxnId="{93B312B2-6E0D-47A1-A856-AC8479874291}">
      <dgm:prSet/>
      <dgm:spPr/>
      <dgm:t>
        <a:bodyPr/>
        <a:lstStyle/>
        <a:p>
          <a:endParaRPr lang="ru-RU"/>
        </a:p>
      </dgm:t>
    </dgm:pt>
    <dgm:pt modelId="{D1A59E30-C442-4ACD-AF99-5CDC55AC00DA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Calibri" pitchFamily="34" charset="0"/>
            </a:rPr>
            <a:t>К южному полюсу </a:t>
          </a:r>
          <a:endParaRPr lang="ru-RU" sz="2000" dirty="0">
            <a:latin typeface="Calibri" pitchFamily="34" charset="0"/>
          </a:endParaRPr>
        </a:p>
      </dgm:t>
    </dgm:pt>
    <dgm:pt modelId="{84154B37-6EA3-4D97-AD0F-6240BBB8AE7D}" type="parTrans" cxnId="{C5D8B6F0-EC4C-4E9C-9AE4-C53664C15130}">
      <dgm:prSet/>
      <dgm:spPr/>
      <dgm:t>
        <a:bodyPr/>
        <a:lstStyle/>
        <a:p>
          <a:endParaRPr lang="ru-RU"/>
        </a:p>
      </dgm:t>
    </dgm:pt>
    <dgm:pt modelId="{5C04378F-FC78-4F8A-B3E7-8204306F7A17}" type="sibTrans" cxnId="{C5D8B6F0-EC4C-4E9C-9AE4-C53664C15130}">
      <dgm:prSet/>
      <dgm:spPr/>
      <dgm:t>
        <a:bodyPr/>
        <a:lstStyle/>
        <a:p>
          <a:endParaRPr lang="ru-RU"/>
        </a:p>
      </dgm:t>
    </dgm:pt>
    <dgm:pt modelId="{1E47783D-3E53-49E5-87A9-1FA2F9423A72}">
      <dgm:prSet custT="1"/>
      <dgm:spPr/>
      <dgm:t>
        <a:bodyPr/>
        <a:lstStyle/>
        <a:p>
          <a:pPr algn="ctr"/>
          <a:r>
            <a:rPr lang="ru-RU" sz="2000" dirty="0" smtClean="0">
              <a:latin typeface="Calibri" pitchFamily="34" charset="0"/>
            </a:rPr>
            <a:t>Современное изучение материка </a:t>
          </a:r>
          <a:endParaRPr lang="ru-RU" sz="2000" dirty="0">
            <a:latin typeface="Calibri" pitchFamily="34" charset="0"/>
          </a:endParaRPr>
        </a:p>
      </dgm:t>
    </dgm:pt>
    <dgm:pt modelId="{448CD64C-C942-4EC0-A5F4-BF4BCC830ABD}" type="parTrans" cxnId="{BBBE514B-FA91-40B3-B970-F66F80ABCF68}">
      <dgm:prSet/>
      <dgm:spPr/>
      <dgm:t>
        <a:bodyPr/>
        <a:lstStyle/>
        <a:p>
          <a:endParaRPr lang="ru-RU"/>
        </a:p>
      </dgm:t>
    </dgm:pt>
    <dgm:pt modelId="{B2F22D12-B292-43E7-947B-CA97CD780B96}" type="sibTrans" cxnId="{BBBE514B-FA91-40B3-B970-F66F80ABCF68}">
      <dgm:prSet/>
      <dgm:spPr/>
      <dgm:t>
        <a:bodyPr/>
        <a:lstStyle/>
        <a:p>
          <a:endParaRPr lang="ru-RU"/>
        </a:p>
      </dgm:t>
    </dgm:pt>
    <dgm:pt modelId="{8ADAC726-B91E-472A-8C8F-9333D8042FF9}">
      <dgm:prSet custT="1"/>
      <dgm:spPr/>
      <dgm:t>
        <a:bodyPr/>
        <a:lstStyle/>
        <a:p>
          <a:pPr algn="ctr"/>
          <a:r>
            <a:rPr lang="ru-RU" sz="2000" dirty="0" smtClean="0">
              <a:latin typeface="Calibri" pitchFamily="34" charset="0"/>
            </a:rPr>
            <a:t>Статус Антарктиды </a:t>
          </a:r>
          <a:endParaRPr lang="ru-RU" sz="2000" dirty="0">
            <a:latin typeface="Calibri" pitchFamily="34" charset="0"/>
          </a:endParaRPr>
        </a:p>
      </dgm:t>
    </dgm:pt>
    <dgm:pt modelId="{CDAB8911-2B4B-4EB4-A245-1D0A20819325}" type="parTrans" cxnId="{FA53D6ED-EFC5-4AEA-8169-54AFA359AE07}">
      <dgm:prSet/>
      <dgm:spPr/>
      <dgm:t>
        <a:bodyPr/>
        <a:lstStyle/>
        <a:p>
          <a:endParaRPr lang="ru-RU"/>
        </a:p>
      </dgm:t>
    </dgm:pt>
    <dgm:pt modelId="{B0C7E31D-5276-44CC-9F37-2AD95DAEB0C1}" type="sibTrans" cxnId="{FA53D6ED-EFC5-4AEA-8169-54AFA359AE07}">
      <dgm:prSet/>
      <dgm:spPr/>
      <dgm:t>
        <a:bodyPr/>
        <a:lstStyle/>
        <a:p>
          <a:endParaRPr lang="ru-RU"/>
        </a:p>
      </dgm:t>
    </dgm:pt>
    <dgm:pt modelId="{BA4C8056-C0B9-4BBF-AE96-073550E59D8C}" type="pres">
      <dgm:prSet presAssocID="{30EAA07B-29DA-4153-BC77-5E7E32E7F64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754CE8-F131-4ADD-8A88-6CE04D7FA496}" type="pres">
      <dgm:prSet presAssocID="{E751FAD0-8C32-47FD-9782-1D42A80FC063}" presName="parentLin" presStyleCnt="0"/>
      <dgm:spPr/>
      <dgm:t>
        <a:bodyPr/>
        <a:lstStyle/>
        <a:p>
          <a:endParaRPr lang="ru-RU"/>
        </a:p>
      </dgm:t>
    </dgm:pt>
    <dgm:pt modelId="{57017226-CFD5-485C-8F37-7D37A6D1C0DF}" type="pres">
      <dgm:prSet presAssocID="{E751FAD0-8C32-47FD-9782-1D42A80FC06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990D89C4-366E-4AC9-BEA9-3973B9C1B249}" type="pres">
      <dgm:prSet presAssocID="{E751FAD0-8C32-47FD-9782-1D42A80FC063}" presName="parentText" presStyleLbl="node1" presStyleIdx="0" presStyleCnt="5" custScaleX="137124" custScaleY="127929" custLinFactNeighborX="-52237" custLinFactNeighborY="-44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42993-4191-4576-9036-5026B0482395}" type="pres">
      <dgm:prSet presAssocID="{E751FAD0-8C32-47FD-9782-1D42A80FC063}" presName="negativeSpace" presStyleCnt="0"/>
      <dgm:spPr/>
      <dgm:t>
        <a:bodyPr/>
        <a:lstStyle/>
        <a:p>
          <a:endParaRPr lang="ru-RU"/>
        </a:p>
      </dgm:t>
    </dgm:pt>
    <dgm:pt modelId="{A7DCC783-42B8-40FF-BAB1-309D2B2372C7}" type="pres">
      <dgm:prSet presAssocID="{E751FAD0-8C32-47FD-9782-1D42A80FC063}" presName="childText" presStyleLbl="conFgAcc1" presStyleIdx="0" presStyleCnt="5" custLinFactNeighborY="-27605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0F3D5701-2212-4859-9DA0-41DA8CB9E7FD}" type="pres">
      <dgm:prSet presAssocID="{04C90EA6-907B-4B44-B61D-1F68B5EB9EFC}" presName="spaceBetweenRectangles" presStyleCnt="0"/>
      <dgm:spPr/>
      <dgm:t>
        <a:bodyPr/>
        <a:lstStyle/>
        <a:p>
          <a:endParaRPr lang="ru-RU"/>
        </a:p>
      </dgm:t>
    </dgm:pt>
    <dgm:pt modelId="{06E450E4-9AD6-4ECA-A8EC-9BD64C7EDC45}" type="pres">
      <dgm:prSet presAssocID="{B2696D3A-1DCF-4882-B366-69A5F180F704}" presName="parentLin" presStyleCnt="0"/>
      <dgm:spPr/>
      <dgm:t>
        <a:bodyPr/>
        <a:lstStyle/>
        <a:p>
          <a:endParaRPr lang="ru-RU"/>
        </a:p>
      </dgm:t>
    </dgm:pt>
    <dgm:pt modelId="{8EBC98F2-F679-4A0B-AC8D-9648908C1C5C}" type="pres">
      <dgm:prSet presAssocID="{B2696D3A-1DCF-4882-B366-69A5F180F704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271D0A81-499B-435E-A214-5227163A5BCD}" type="pres">
      <dgm:prSet presAssocID="{B2696D3A-1DCF-4882-B366-69A5F180F704}" presName="parentText" presStyleLbl="node1" presStyleIdx="1" presStyleCnt="5" custScaleX="137124" custLinFactNeighborX="-52237" custLinFactNeighborY="-44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2F865B-57DF-4979-BE80-B9F633132EC3}" type="pres">
      <dgm:prSet presAssocID="{B2696D3A-1DCF-4882-B366-69A5F180F704}" presName="negativeSpace" presStyleCnt="0"/>
      <dgm:spPr/>
      <dgm:t>
        <a:bodyPr/>
        <a:lstStyle/>
        <a:p>
          <a:endParaRPr lang="ru-RU"/>
        </a:p>
      </dgm:t>
    </dgm:pt>
    <dgm:pt modelId="{1BB88FC9-BED9-4DF2-ABCE-F30970CAEA95}" type="pres">
      <dgm:prSet presAssocID="{B2696D3A-1DCF-4882-B366-69A5F180F704}" presName="childText" presStyleLbl="conFgAcc1" presStyleIdx="1" presStyleCnt="5" custLinFactNeighborY="-27605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A0A13EA2-5E3E-4FF1-9FB7-1FB7A40B60B5}" type="pres">
      <dgm:prSet presAssocID="{D3B445AB-CE9E-4F09-A2FD-9CC5F5293DC5}" presName="spaceBetweenRectangles" presStyleCnt="0"/>
      <dgm:spPr/>
      <dgm:t>
        <a:bodyPr/>
        <a:lstStyle/>
        <a:p>
          <a:endParaRPr lang="ru-RU"/>
        </a:p>
      </dgm:t>
    </dgm:pt>
    <dgm:pt modelId="{2A94F633-702E-4BB2-9E7F-031295CDC9E9}" type="pres">
      <dgm:prSet presAssocID="{D1A59E30-C442-4ACD-AF99-5CDC55AC00DA}" presName="parentLin" presStyleCnt="0"/>
      <dgm:spPr/>
      <dgm:t>
        <a:bodyPr/>
        <a:lstStyle/>
        <a:p>
          <a:endParaRPr lang="ru-RU"/>
        </a:p>
      </dgm:t>
    </dgm:pt>
    <dgm:pt modelId="{47FEC7A9-AC8E-462F-81F8-EA191149237A}" type="pres">
      <dgm:prSet presAssocID="{D1A59E30-C442-4ACD-AF99-5CDC55AC00DA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2774FAF-23EA-481B-B807-6FAE7EC44AAE}" type="pres">
      <dgm:prSet presAssocID="{D1A59E30-C442-4ACD-AF99-5CDC55AC00DA}" presName="parentText" presStyleLbl="node1" presStyleIdx="2" presStyleCnt="5" custScaleX="137124" custLinFactNeighborX="-52237" custLinFactNeighborY="-44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3BC345-CCE7-4BB1-B874-31F7B1897CF4}" type="pres">
      <dgm:prSet presAssocID="{D1A59E30-C442-4ACD-AF99-5CDC55AC00DA}" presName="negativeSpace" presStyleCnt="0"/>
      <dgm:spPr/>
      <dgm:t>
        <a:bodyPr/>
        <a:lstStyle/>
        <a:p>
          <a:endParaRPr lang="ru-RU"/>
        </a:p>
      </dgm:t>
    </dgm:pt>
    <dgm:pt modelId="{13AD611F-4C9C-4FE4-9E12-D7F7BCF46749}" type="pres">
      <dgm:prSet presAssocID="{D1A59E30-C442-4ACD-AF99-5CDC55AC00DA}" presName="childText" presStyleLbl="conFgAcc1" presStyleIdx="2" presStyleCnt="5" custLinFactNeighborY="-51497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28CD2962-8ECE-49BB-B0AC-A8C5AC79C7F5}" type="pres">
      <dgm:prSet presAssocID="{5C04378F-FC78-4F8A-B3E7-8204306F7A17}" presName="spaceBetweenRectangles" presStyleCnt="0"/>
      <dgm:spPr/>
      <dgm:t>
        <a:bodyPr/>
        <a:lstStyle/>
        <a:p>
          <a:endParaRPr lang="ru-RU"/>
        </a:p>
      </dgm:t>
    </dgm:pt>
    <dgm:pt modelId="{7CEAD896-E2BD-47BE-AD6F-21C0B0D408BC}" type="pres">
      <dgm:prSet presAssocID="{1E47783D-3E53-49E5-87A9-1FA2F9423A72}" presName="parentLin" presStyleCnt="0"/>
      <dgm:spPr/>
      <dgm:t>
        <a:bodyPr/>
        <a:lstStyle/>
        <a:p>
          <a:endParaRPr lang="ru-RU"/>
        </a:p>
      </dgm:t>
    </dgm:pt>
    <dgm:pt modelId="{04D0772A-CFAC-4A09-A2C8-0B6D58288191}" type="pres">
      <dgm:prSet presAssocID="{1E47783D-3E53-49E5-87A9-1FA2F9423A72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5563C99A-FB2B-4A24-944F-4B8611497024}" type="pres">
      <dgm:prSet presAssocID="{1E47783D-3E53-49E5-87A9-1FA2F9423A72}" presName="parentText" presStyleLbl="node1" presStyleIdx="3" presStyleCnt="5" custScaleX="137910" custScaleY="112121" custLinFactNeighborX="-52751" custLinFactNeighborY="-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E75E97-4E82-4279-B6F4-84CF7EECDAC7}" type="pres">
      <dgm:prSet presAssocID="{1E47783D-3E53-49E5-87A9-1FA2F9423A72}" presName="negativeSpace" presStyleCnt="0"/>
      <dgm:spPr/>
      <dgm:t>
        <a:bodyPr/>
        <a:lstStyle/>
        <a:p>
          <a:endParaRPr lang="ru-RU"/>
        </a:p>
      </dgm:t>
    </dgm:pt>
    <dgm:pt modelId="{D5744F94-695C-4F9D-8DF2-9121079E8E06}" type="pres">
      <dgm:prSet presAssocID="{1E47783D-3E53-49E5-87A9-1FA2F9423A72}" presName="childText" presStyleLbl="conFgAcc1" presStyleIdx="3" presStyleCnt="5" custLinFactNeighborY="-27605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E745279E-D421-4FB7-AB77-65FEEF435B65}" type="pres">
      <dgm:prSet presAssocID="{B2F22D12-B292-43E7-947B-CA97CD780B96}" presName="spaceBetweenRectangles" presStyleCnt="0"/>
      <dgm:spPr/>
      <dgm:t>
        <a:bodyPr/>
        <a:lstStyle/>
        <a:p>
          <a:endParaRPr lang="ru-RU"/>
        </a:p>
      </dgm:t>
    </dgm:pt>
    <dgm:pt modelId="{04846F8B-3558-4FCA-A1FA-8473CA43B63F}" type="pres">
      <dgm:prSet presAssocID="{8ADAC726-B91E-472A-8C8F-9333D8042FF9}" presName="parentLin" presStyleCnt="0"/>
      <dgm:spPr/>
      <dgm:t>
        <a:bodyPr/>
        <a:lstStyle/>
        <a:p>
          <a:endParaRPr lang="ru-RU"/>
        </a:p>
      </dgm:t>
    </dgm:pt>
    <dgm:pt modelId="{B61F3ABE-5E33-49B3-9DDD-492E2611D809}" type="pres">
      <dgm:prSet presAssocID="{8ADAC726-B91E-472A-8C8F-9333D8042FF9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740CE6B5-BF72-4B67-89C4-891194BF8A07}" type="pres">
      <dgm:prSet presAssocID="{8ADAC726-B91E-472A-8C8F-9333D8042FF9}" presName="parentText" presStyleLbl="node1" presStyleIdx="4" presStyleCnt="5" custScaleX="140221" custLinFactNeighborX="-51226" custLinFactNeighborY="-109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583404-B806-4662-AE1A-D53CAFFACB65}" type="pres">
      <dgm:prSet presAssocID="{8ADAC726-B91E-472A-8C8F-9333D8042FF9}" presName="negativeSpace" presStyleCnt="0"/>
      <dgm:spPr/>
      <dgm:t>
        <a:bodyPr/>
        <a:lstStyle/>
        <a:p>
          <a:endParaRPr lang="ru-RU"/>
        </a:p>
      </dgm:t>
    </dgm:pt>
    <dgm:pt modelId="{5837514F-7022-48E5-9B85-1B91756AC2E6}" type="pres">
      <dgm:prSet presAssocID="{8ADAC726-B91E-472A-8C8F-9333D8042FF9}" presName="childText" presStyleLbl="conFgAcc1" presStyleIdx="4" presStyleCnt="5" custLinFactNeighborY="-10099">
        <dgm:presLayoutVars>
          <dgm:bulletEnabled val="1"/>
        </dgm:presLayoutVars>
      </dgm:prSet>
      <dgm:spPr>
        <a:noFill/>
        <a:ln>
          <a:noFill/>
        </a:ln>
      </dgm:spPr>
      <dgm:t>
        <a:bodyPr/>
        <a:lstStyle/>
        <a:p>
          <a:endParaRPr lang="ru-RU"/>
        </a:p>
      </dgm:t>
    </dgm:pt>
  </dgm:ptLst>
  <dgm:cxnLst>
    <dgm:cxn modelId="{BACC03AA-0D5D-4B48-B4D5-C487A63982AF}" type="presOf" srcId="{D1A59E30-C442-4ACD-AF99-5CDC55AC00DA}" destId="{47FEC7A9-AC8E-462F-81F8-EA191149237A}" srcOrd="0" destOrd="0" presId="urn:microsoft.com/office/officeart/2005/8/layout/list1"/>
    <dgm:cxn modelId="{2813AE70-4F1A-491A-8FA0-FA827BEFF8B2}" type="presOf" srcId="{1E47783D-3E53-49E5-87A9-1FA2F9423A72}" destId="{5563C99A-FB2B-4A24-944F-4B8611497024}" srcOrd="1" destOrd="0" presId="urn:microsoft.com/office/officeart/2005/8/layout/list1"/>
    <dgm:cxn modelId="{1CBBB500-C377-443C-BEDF-A668AEB61F46}" type="presOf" srcId="{B2696D3A-1DCF-4882-B366-69A5F180F704}" destId="{8EBC98F2-F679-4A0B-AC8D-9648908C1C5C}" srcOrd="0" destOrd="0" presId="urn:microsoft.com/office/officeart/2005/8/layout/list1"/>
    <dgm:cxn modelId="{68786845-BA89-4BE7-B048-6746766B761F}" type="presOf" srcId="{8ADAC726-B91E-472A-8C8F-9333D8042FF9}" destId="{B61F3ABE-5E33-49B3-9DDD-492E2611D809}" srcOrd="0" destOrd="0" presId="urn:microsoft.com/office/officeart/2005/8/layout/list1"/>
    <dgm:cxn modelId="{C5CBDE0B-1A2C-4ACB-B08E-96EC903FAD1B}" type="presOf" srcId="{B2696D3A-1DCF-4882-B366-69A5F180F704}" destId="{271D0A81-499B-435E-A214-5227163A5BCD}" srcOrd="1" destOrd="0" presId="urn:microsoft.com/office/officeart/2005/8/layout/list1"/>
    <dgm:cxn modelId="{9D5D969A-B81F-48F4-A312-DDDFDAAED5D8}" type="presOf" srcId="{30EAA07B-29DA-4153-BC77-5E7E32E7F64D}" destId="{BA4C8056-C0B9-4BBF-AE96-073550E59D8C}" srcOrd="0" destOrd="0" presId="urn:microsoft.com/office/officeart/2005/8/layout/list1"/>
    <dgm:cxn modelId="{9CD7E10E-C7F5-49CD-8210-211B2E75EDD9}" type="presOf" srcId="{E751FAD0-8C32-47FD-9782-1D42A80FC063}" destId="{57017226-CFD5-485C-8F37-7D37A6D1C0DF}" srcOrd="0" destOrd="0" presId="urn:microsoft.com/office/officeart/2005/8/layout/list1"/>
    <dgm:cxn modelId="{93B312B2-6E0D-47A1-A856-AC8479874291}" srcId="{30EAA07B-29DA-4153-BC77-5E7E32E7F64D}" destId="{B2696D3A-1DCF-4882-B366-69A5F180F704}" srcOrd="1" destOrd="0" parTransId="{980FCFB8-DA10-455D-BC84-2E1AC8B24589}" sibTransId="{D3B445AB-CE9E-4F09-A2FD-9CC5F5293DC5}"/>
    <dgm:cxn modelId="{68F0AF05-61F7-420F-8A53-11F5CE9E1E7C}" type="presOf" srcId="{1E47783D-3E53-49E5-87A9-1FA2F9423A72}" destId="{04D0772A-CFAC-4A09-A2C8-0B6D58288191}" srcOrd="0" destOrd="0" presId="urn:microsoft.com/office/officeart/2005/8/layout/list1"/>
    <dgm:cxn modelId="{F6CE9A4B-ECE0-4456-9673-66F8C7140FAE}" type="presOf" srcId="{E751FAD0-8C32-47FD-9782-1D42A80FC063}" destId="{990D89C4-366E-4AC9-BEA9-3973B9C1B249}" srcOrd="1" destOrd="0" presId="urn:microsoft.com/office/officeart/2005/8/layout/list1"/>
    <dgm:cxn modelId="{C3722731-6E3B-409A-AB93-81D750364BEB}" srcId="{30EAA07B-29DA-4153-BC77-5E7E32E7F64D}" destId="{E751FAD0-8C32-47FD-9782-1D42A80FC063}" srcOrd="0" destOrd="0" parTransId="{A88DAB96-E578-495C-B65B-B656ECF087CF}" sibTransId="{04C90EA6-907B-4B44-B61D-1F68B5EB9EFC}"/>
    <dgm:cxn modelId="{C5D8B6F0-EC4C-4E9C-9AE4-C53664C15130}" srcId="{30EAA07B-29DA-4153-BC77-5E7E32E7F64D}" destId="{D1A59E30-C442-4ACD-AF99-5CDC55AC00DA}" srcOrd="2" destOrd="0" parTransId="{84154B37-6EA3-4D97-AD0F-6240BBB8AE7D}" sibTransId="{5C04378F-FC78-4F8A-B3E7-8204306F7A17}"/>
    <dgm:cxn modelId="{FA53D6ED-EFC5-4AEA-8169-54AFA359AE07}" srcId="{30EAA07B-29DA-4153-BC77-5E7E32E7F64D}" destId="{8ADAC726-B91E-472A-8C8F-9333D8042FF9}" srcOrd="4" destOrd="0" parTransId="{CDAB8911-2B4B-4EB4-A245-1D0A20819325}" sibTransId="{B0C7E31D-5276-44CC-9F37-2AD95DAEB0C1}"/>
    <dgm:cxn modelId="{BBBE514B-FA91-40B3-B970-F66F80ABCF68}" srcId="{30EAA07B-29DA-4153-BC77-5E7E32E7F64D}" destId="{1E47783D-3E53-49E5-87A9-1FA2F9423A72}" srcOrd="3" destOrd="0" parTransId="{448CD64C-C942-4EC0-A5F4-BF4BCC830ABD}" sibTransId="{B2F22D12-B292-43E7-947B-CA97CD780B96}"/>
    <dgm:cxn modelId="{24707D86-E911-4E10-8B55-2851F59E6CED}" type="presOf" srcId="{8ADAC726-B91E-472A-8C8F-9333D8042FF9}" destId="{740CE6B5-BF72-4B67-89C4-891194BF8A07}" srcOrd="1" destOrd="0" presId="urn:microsoft.com/office/officeart/2005/8/layout/list1"/>
    <dgm:cxn modelId="{AEBA26D3-2520-4BD6-860C-93AD4A91EA82}" type="presOf" srcId="{D1A59E30-C442-4ACD-AF99-5CDC55AC00DA}" destId="{02774FAF-23EA-481B-B807-6FAE7EC44AAE}" srcOrd="1" destOrd="0" presId="urn:microsoft.com/office/officeart/2005/8/layout/list1"/>
    <dgm:cxn modelId="{0151EE1B-CC18-40A4-ACB8-A20DCF2D2EE5}" type="presParOf" srcId="{BA4C8056-C0B9-4BBF-AE96-073550E59D8C}" destId="{98754CE8-F131-4ADD-8A88-6CE04D7FA496}" srcOrd="0" destOrd="0" presId="urn:microsoft.com/office/officeart/2005/8/layout/list1"/>
    <dgm:cxn modelId="{0FCC230A-7800-4FEA-926F-8A4710333BE5}" type="presParOf" srcId="{98754CE8-F131-4ADD-8A88-6CE04D7FA496}" destId="{57017226-CFD5-485C-8F37-7D37A6D1C0DF}" srcOrd="0" destOrd="0" presId="urn:microsoft.com/office/officeart/2005/8/layout/list1"/>
    <dgm:cxn modelId="{9023973A-96D0-484C-8700-25E15B45C313}" type="presParOf" srcId="{98754CE8-F131-4ADD-8A88-6CE04D7FA496}" destId="{990D89C4-366E-4AC9-BEA9-3973B9C1B249}" srcOrd="1" destOrd="0" presId="urn:microsoft.com/office/officeart/2005/8/layout/list1"/>
    <dgm:cxn modelId="{387FCF1D-D679-4C58-9169-304251B50C05}" type="presParOf" srcId="{BA4C8056-C0B9-4BBF-AE96-073550E59D8C}" destId="{A6242993-4191-4576-9036-5026B0482395}" srcOrd="1" destOrd="0" presId="urn:microsoft.com/office/officeart/2005/8/layout/list1"/>
    <dgm:cxn modelId="{66E7D1CC-F719-4F9B-98FE-D22C6BB34930}" type="presParOf" srcId="{BA4C8056-C0B9-4BBF-AE96-073550E59D8C}" destId="{A7DCC783-42B8-40FF-BAB1-309D2B2372C7}" srcOrd="2" destOrd="0" presId="urn:microsoft.com/office/officeart/2005/8/layout/list1"/>
    <dgm:cxn modelId="{2BBFB86A-5675-4D45-9E40-2BC92B053A87}" type="presParOf" srcId="{BA4C8056-C0B9-4BBF-AE96-073550E59D8C}" destId="{0F3D5701-2212-4859-9DA0-41DA8CB9E7FD}" srcOrd="3" destOrd="0" presId="urn:microsoft.com/office/officeart/2005/8/layout/list1"/>
    <dgm:cxn modelId="{E1875B00-E45A-4E70-92BB-2972D4286B45}" type="presParOf" srcId="{BA4C8056-C0B9-4BBF-AE96-073550E59D8C}" destId="{06E450E4-9AD6-4ECA-A8EC-9BD64C7EDC45}" srcOrd="4" destOrd="0" presId="urn:microsoft.com/office/officeart/2005/8/layout/list1"/>
    <dgm:cxn modelId="{435C10ED-3CEE-49DF-8225-468F1023648B}" type="presParOf" srcId="{06E450E4-9AD6-4ECA-A8EC-9BD64C7EDC45}" destId="{8EBC98F2-F679-4A0B-AC8D-9648908C1C5C}" srcOrd="0" destOrd="0" presId="urn:microsoft.com/office/officeart/2005/8/layout/list1"/>
    <dgm:cxn modelId="{CF9E0D43-80DD-4DB4-A6AD-5B3D397012B5}" type="presParOf" srcId="{06E450E4-9AD6-4ECA-A8EC-9BD64C7EDC45}" destId="{271D0A81-499B-435E-A214-5227163A5BCD}" srcOrd="1" destOrd="0" presId="urn:microsoft.com/office/officeart/2005/8/layout/list1"/>
    <dgm:cxn modelId="{134D527E-7C87-47C0-A956-B0EA4DD2D143}" type="presParOf" srcId="{BA4C8056-C0B9-4BBF-AE96-073550E59D8C}" destId="{1E2F865B-57DF-4979-BE80-B9F633132EC3}" srcOrd="5" destOrd="0" presId="urn:microsoft.com/office/officeart/2005/8/layout/list1"/>
    <dgm:cxn modelId="{926C6B46-17E7-42C9-A5AD-B21488CC280C}" type="presParOf" srcId="{BA4C8056-C0B9-4BBF-AE96-073550E59D8C}" destId="{1BB88FC9-BED9-4DF2-ABCE-F30970CAEA95}" srcOrd="6" destOrd="0" presId="urn:microsoft.com/office/officeart/2005/8/layout/list1"/>
    <dgm:cxn modelId="{04B37C70-AF52-4B83-8646-90A7AAD24D0A}" type="presParOf" srcId="{BA4C8056-C0B9-4BBF-AE96-073550E59D8C}" destId="{A0A13EA2-5E3E-4FF1-9FB7-1FB7A40B60B5}" srcOrd="7" destOrd="0" presId="urn:microsoft.com/office/officeart/2005/8/layout/list1"/>
    <dgm:cxn modelId="{7B41EABA-DC15-4E2F-BF31-C37F29CC46B4}" type="presParOf" srcId="{BA4C8056-C0B9-4BBF-AE96-073550E59D8C}" destId="{2A94F633-702E-4BB2-9E7F-031295CDC9E9}" srcOrd="8" destOrd="0" presId="urn:microsoft.com/office/officeart/2005/8/layout/list1"/>
    <dgm:cxn modelId="{3D40B886-20C5-432F-B8D4-4F87C6FC9C44}" type="presParOf" srcId="{2A94F633-702E-4BB2-9E7F-031295CDC9E9}" destId="{47FEC7A9-AC8E-462F-81F8-EA191149237A}" srcOrd="0" destOrd="0" presId="urn:microsoft.com/office/officeart/2005/8/layout/list1"/>
    <dgm:cxn modelId="{4AC93C69-A313-495C-B605-B01742700F32}" type="presParOf" srcId="{2A94F633-702E-4BB2-9E7F-031295CDC9E9}" destId="{02774FAF-23EA-481B-B807-6FAE7EC44AAE}" srcOrd="1" destOrd="0" presId="urn:microsoft.com/office/officeart/2005/8/layout/list1"/>
    <dgm:cxn modelId="{050CCB55-6C68-47A0-A7E5-D5EDF4E362B2}" type="presParOf" srcId="{BA4C8056-C0B9-4BBF-AE96-073550E59D8C}" destId="{F03BC345-CCE7-4BB1-B874-31F7B1897CF4}" srcOrd="9" destOrd="0" presId="urn:microsoft.com/office/officeart/2005/8/layout/list1"/>
    <dgm:cxn modelId="{4D8F9A2C-9688-4B4A-987F-69EF51CBCF5C}" type="presParOf" srcId="{BA4C8056-C0B9-4BBF-AE96-073550E59D8C}" destId="{13AD611F-4C9C-4FE4-9E12-D7F7BCF46749}" srcOrd="10" destOrd="0" presId="urn:microsoft.com/office/officeart/2005/8/layout/list1"/>
    <dgm:cxn modelId="{DFF76D9D-0FD9-4A96-AB60-59CE4DE5F0FD}" type="presParOf" srcId="{BA4C8056-C0B9-4BBF-AE96-073550E59D8C}" destId="{28CD2962-8ECE-49BB-B0AC-A8C5AC79C7F5}" srcOrd="11" destOrd="0" presId="urn:microsoft.com/office/officeart/2005/8/layout/list1"/>
    <dgm:cxn modelId="{FD046FD5-73B5-4669-B7D8-9D6F7B93EBC5}" type="presParOf" srcId="{BA4C8056-C0B9-4BBF-AE96-073550E59D8C}" destId="{7CEAD896-E2BD-47BE-AD6F-21C0B0D408BC}" srcOrd="12" destOrd="0" presId="urn:microsoft.com/office/officeart/2005/8/layout/list1"/>
    <dgm:cxn modelId="{D747F07C-AEFB-44E7-B26E-DF567091404D}" type="presParOf" srcId="{7CEAD896-E2BD-47BE-AD6F-21C0B0D408BC}" destId="{04D0772A-CFAC-4A09-A2C8-0B6D58288191}" srcOrd="0" destOrd="0" presId="urn:microsoft.com/office/officeart/2005/8/layout/list1"/>
    <dgm:cxn modelId="{8F174062-4188-4CC8-8C5C-DAE5B35DAA93}" type="presParOf" srcId="{7CEAD896-E2BD-47BE-AD6F-21C0B0D408BC}" destId="{5563C99A-FB2B-4A24-944F-4B8611497024}" srcOrd="1" destOrd="0" presId="urn:microsoft.com/office/officeart/2005/8/layout/list1"/>
    <dgm:cxn modelId="{B45FDFBC-18FD-45D1-A31D-7FCE84D5766E}" type="presParOf" srcId="{BA4C8056-C0B9-4BBF-AE96-073550E59D8C}" destId="{35E75E97-4E82-4279-B6F4-84CF7EECDAC7}" srcOrd="13" destOrd="0" presId="urn:microsoft.com/office/officeart/2005/8/layout/list1"/>
    <dgm:cxn modelId="{045CA3D0-E832-4C27-A533-31FC9E9EF95A}" type="presParOf" srcId="{BA4C8056-C0B9-4BBF-AE96-073550E59D8C}" destId="{D5744F94-695C-4F9D-8DF2-9121079E8E06}" srcOrd="14" destOrd="0" presId="urn:microsoft.com/office/officeart/2005/8/layout/list1"/>
    <dgm:cxn modelId="{618A506C-39A4-4106-A4BD-9B0AF52FC8C1}" type="presParOf" srcId="{BA4C8056-C0B9-4BBF-AE96-073550E59D8C}" destId="{E745279E-D421-4FB7-AB77-65FEEF435B65}" srcOrd="15" destOrd="0" presId="urn:microsoft.com/office/officeart/2005/8/layout/list1"/>
    <dgm:cxn modelId="{35843AAF-53D1-4F52-A43E-B318F317957E}" type="presParOf" srcId="{BA4C8056-C0B9-4BBF-AE96-073550E59D8C}" destId="{04846F8B-3558-4FCA-A1FA-8473CA43B63F}" srcOrd="16" destOrd="0" presId="urn:microsoft.com/office/officeart/2005/8/layout/list1"/>
    <dgm:cxn modelId="{CD7665D3-70C7-4FCB-AA7E-3B600560DAF0}" type="presParOf" srcId="{04846F8B-3558-4FCA-A1FA-8473CA43B63F}" destId="{B61F3ABE-5E33-49B3-9DDD-492E2611D809}" srcOrd="0" destOrd="0" presId="urn:microsoft.com/office/officeart/2005/8/layout/list1"/>
    <dgm:cxn modelId="{71B8A9EE-D605-4D1A-ADBF-DA40DD572082}" type="presParOf" srcId="{04846F8B-3558-4FCA-A1FA-8473CA43B63F}" destId="{740CE6B5-BF72-4B67-89C4-891194BF8A07}" srcOrd="1" destOrd="0" presId="urn:microsoft.com/office/officeart/2005/8/layout/list1"/>
    <dgm:cxn modelId="{2BDEA897-5916-4CFF-BE5A-0FA00362EE84}" type="presParOf" srcId="{BA4C8056-C0B9-4BBF-AE96-073550E59D8C}" destId="{56583404-B806-4662-AE1A-D53CAFFACB65}" srcOrd="17" destOrd="0" presId="urn:microsoft.com/office/officeart/2005/8/layout/list1"/>
    <dgm:cxn modelId="{30232CD5-2AEA-45F2-8AF5-9FC690F01055}" type="presParOf" srcId="{BA4C8056-C0B9-4BBF-AE96-073550E59D8C}" destId="{5837514F-7022-48E5-9B85-1B91756AC2E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784388-B6AA-4B19-B3E2-75E9700B8728}" type="doc">
      <dgm:prSet loTypeId="urn:microsoft.com/office/officeart/2005/8/layout/pList2#1" loCatId="list" qsTypeId="urn:microsoft.com/office/officeart/2005/8/quickstyle/simple1" qsCatId="simple" csTypeId="urn:microsoft.com/office/officeart/2005/8/colors/accent5_1" csCatId="accent5" phldr="1"/>
      <dgm:spPr/>
    </dgm:pt>
    <dgm:pt modelId="{E690620C-407B-4F31-B207-2A7306DEFD4B}">
      <dgm:prSet phldrT="[Текст]" custT="1"/>
      <dgm:spPr/>
      <dgm:t>
        <a:bodyPr/>
        <a:lstStyle/>
        <a:p>
          <a:r>
            <a:rPr lang="ru-RU" sz="1800" dirty="0" smtClean="0">
              <a:latin typeface="Calibri" pitchFamily="34" charset="0"/>
            </a:rPr>
            <a:t>Ф.Ф. Беллинсгаузен</a:t>
          </a:r>
          <a:endParaRPr lang="ru-RU" sz="1800" dirty="0">
            <a:latin typeface="Calibri" pitchFamily="34" charset="0"/>
          </a:endParaRPr>
        </a:p>
      </dgm:t>
    </dgm:pt>
    <dgm:pt modelId="{E8E1955C-8208-4C17-A143-C7888A065CFC}" type="parTrans" cxnId="{7C94AA30-F779-465C-A797-63D42314CBE4}">
      <dgm:prSet/>
      <dgm:spPr/>
      <dgm:t>
        <a:bodyPr/>
        <a:lstStyle/>
        <a:p>
          <a:endParaRPr lang="ru-RU"/>
        </a:p>
      </dgm:t>
    </dgm:pt>
    <dgm:pt modelId="{64563605-B5E7-461E-9626-FEF8EE5BDF25}" type="sibTrans" cxnId="{7C94AA30-F779-465C-A797-63D42314CBE4}">
      <dgm:prSet/>
      <dgm:spPr/>
      <dgm:t>
        <a:bodyPr/>
        <a:lstStyle/>
        <a:p>
          <a:endParaRPr lang="ru-RU"/>
        </a:p>
      </dgm:t>
    </dgm:pt>
    <dgm:pt modelId="{62195809-0A80-4AA0-84EB-E172826C3329}">
      <dgm:prSet phldrT="[Текст]" custT="1"/>
      <dgm:spPr/>
      <dgm:t>
        <a:bodyPr/>
        <a:lstStyle/>
        <a:p>
          <a:r>
            <a:rPr lang="ru-RU" sz="1800" dirty="0" smtClean="0">
              <a:latin typeface="Calibri" pitchFamily="34" charset="0"/>
            </a:rPr>
            <a:t>М.П. Лазарев  </a:t>
          </a:r>
          <a:endParaRPr lang="ru-RU" sz="1800" dirty="0">
            <a:latin typeface="Calibri" pitchFamily="34" charset="0"/>
          </a:endParaRPr>
        </a:p>
      </dgm:t>
    </dgm:pt>
    <dgm:pt modelId="{96B4C9F2-7E19-43A8-B1B3-096E1FC93359}" type="parTrans" cxnId="{7D16957F-BB4F-4262-9E3A-783B20E17D39}">
      <dgm:prSet/>
      <dgm:spPr/>
      <dgm:t>
        <a:bodyPr/>
        <a:lstStyle/>
        <a:p>
          <a:endParaRPr lang="ru-RU"/>
        </a:p>
      </dgm:t>
    </dgm:pt>
    <dgm:pt modelId="{F6AA2CC1-F9EB-4DE4-BB20-FA412B5C70E4}" type="sibTrans" cxnId="{7D16957F-BB4F-4262-9E3A-783B20E17D39}">
      <dgm:prSet/>
      <dgm:spPr/>
      <dgm:t>
        <a:bodyPr/>
        <a:lstStyle/>
        <a:p>
          <a:endParaRPr lang="ru-RU"/>
        </a:p>
      </dgm:t>
    </dgm:pt>
    <dgm:pt modelId="{DC468FC6-11C9-4A3C-B638-B514AB5222B2}" type="pres">
      <dgm:prSet presAssocID="{FC784388-B6AA-4B19-B3E2-75E9700B8728}" presName="Name0" presStyleCnt="0">
        <dgm:presLayoutVars>
          <dgm:dir/>
          <dgm:resizeHandles val="exact"/>
        </dgm:presLayoutVars>
      </dgm:prSet>
      <dgm:spPr/>
    </dgm:pt>
    <dgm:pt modelId="{DB694CA7-259C-44E4-8CC3-D77B0FB1B5B6}" type="pres">
      <dgm:prSet presAssocID="{FC784388-B6AA-4B19-B3E2-75E9700B8728}" presName="bkgdShp" presStyleLbl="alignAccFollowNode1" presStyleIdx="0" presStyleCnt="1"/>
      <dgm:spPr>
        <a:noFill/>
        <a:ln>
          <a:noFill/>
        </a:ln>
      </dgm:spPr>
    </dgm:pt>
    <dgm:pt modelId="{4C28289A-EEC9-4E59-9983-6D9E3E6B18A3}" type="pres">
      <dgm:prSet presAssocID="{FC784388-B6AA-4B19-B3E2-75E9700B8728}" presName="linComp" presStyleCnt="0"/>
      <dgm:spPr/>
    </dgm:pt>
    <dgm:pt modelId="{E59E1025-7BF5-46D6-90F2-1E1DE6B29FA9}" type="pres">
      <dgm:prSet presAssocID="{E690620C-407B-4F31-B207-2A7306DEFD4B}" presName="compNode" presStyleCnt="0"/>
      <dgm:spPr/>
    </dgm:pt>
    <dgm:pt modelId="{BF9ADB9D-2360-4A49-AF82-4C07B767F0AC}" type="pres">
      <dgm:prSet presAssocID="{E690620C-407B-4F31-B207-2A7306DEFD4B}" presName="node" presStyleLbl="node1" presStyleIdx="0" presStyleCnt="2" custScaleX="203648" custScaleY="23830" custLinFactNeighborX="-211" custLinFactNeighborY="-317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6AD1B0-3C7E-482B-97BC-AE9F6A6A0DB4}" type="pres">
      <dgm:prSet presAssocID="{E690620C-407B-4F31-B207-2A7306DEFD4B}" presName="invisiNode" presStyleLbl="node1" presStyleIdx="0" presStyleCnt="2"/>
      <dgm:spPr/>
    </dgm:pt>
    <dgm:pt modelId="{97A6F3B0-E28E-4395-B7BA-472AD9C162FB}" type="pres">
      <dgm:prSet presAssocID="{E690620C-407B-4F31-B207-2A7306DEFD4B}" presName="imagNode" presStyleLbl="fgImgPlace1" presStyleIdx="0" presStyleCnt="2" custScaleX="205480" custScaleY="19700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3FD9034-8E63-4D55-92E8-BB6A71FDD341}" type="pres">
      <dgm:prSet presAssocID="{64563605-B5E7-461E-9626-FEF8EE5BDF2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523F169-5778-4336-8AB6-D4787A0A724A}" type="pres">
      <dgm:prSet presAssocID="{62195809-0A80-4AA0-84EB-E172826C3329}" presName="compNode" presStyleCnt="0"/>
      <dgm:spPr/>
    </dgm:pt>
    <dgm:pt modelId="{B07EEF22-C0D1-4621-A273-1D77CAC36D80}" type="pres">
      <dgm:prSet presAssocID="{62195809-0A80-4AA0-84EB-E172826C3329}" presName="node" presStyleLbl="node1" presStyleIdx="1" presStyleCnt="2" custScaleX="211507" custScaleY="23830" custLinFactNeighborX="-211" custLinFactNeighborY="-317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5A5C8D-AA84-4443-A430-60F4156A343C}" type="pres">
      <dgm:prSet presAssocID="{62195809-0A80-4AA0-84EB-E172826C3329}" presName="invisiNode" presStyleLbl="node1" presStyleIdx="1" presStyleCnt="2"/>
      <dgm:spPr/>
    </dgm:pt>
    <dgm:pt modelId="{733814A7-5557-4735-B396-5EF32B073C8D}" type="pres">
      <dgm:prSet presAssocID="{62195809-0A80-4AA0-84EB-E172826C3329}" presName="imagNode" presStyleLbl="fgImgPlace1" presStyleIdx="1" presStyleCnt="2" custScaleX="205480" custScaleY="19700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67F1E34B-DF8E-477B-A70C-7E9E01C5E6B6}" type="presOf" srcId="{64563605-B5E7-461E-9626-FEF8EE5BDF25}" destId="{23FD9034-8E63-4D55-92E8-BB6A71FDD341}" srcOrd="0" destOrd="0" presId="urn:microsoft.com/office/officeart/2005/8/layout/pList2#1"/>
    <dgm:cxn modelId="{7D16957F-BB4F-4262-9E3A-783B20E17D39}" srcId="{FC784388-B6AA-4B19-B3E2-75E9700B8728}" destId="{62195809-0A80-4AA0-84EB-E172826C3329}" srcOrd="1" destOrd="0" parTransId="{96B4C9F2-7E19-43A8-B1B3-096E1FC93359}" sibTransId="{F6AA2CC1-F9EB-4DE4-BB20-FA412B5C70E4}"/>
    <dgm:cxn modelId="{4C1AA1ED-46B6-4D7F-A26C-A9FB319AF520}" type="presOf" srcId="{62195809-0A80-4AA0-84EB-E172826C3329}" destId="{B07EEF22-C0D1-4621-A273-1D77CAC36D80}" srcOrd="0" destOrd="0" presId="urn:microsoft.com/office/officeart/2005/8/layout/pList2#1"/>
    <dgm:cxn modelId="{7C94AA30-F779-465C-A797-63D42314CBE4}" srcId="{FC784388-B6AA-4B19-B3E2-75E9700B8728}" destId="{E690620C-407B-4F31-B207-2A7306DEFD4B}" srcOrd="0" destOrd="0" parTransId="{E8E1955C-8208-4C17-A143-C7888A065CFC}" sibTransId="{64563605-B5E7-461E-9626-FEF8EE5BDF25}"/>
    <dgm:cxn modelId="{721B47E8-6D99-4748-A2E8-7669DBFB10F0}" type="presOf" srcId="{FC784388-B6AA-4B19-B3E2-75E9700B8728}" destId="{DC468FC6-11C9-4A3C-B638-B514AB5222B2}" srcOrd="0" destOrd="0" presId="urn:microsoft.com/office/officeart/2005/8/layout/pList2#1"/>
    <dgm:cxn modelId="{A90F2374-462D-48FE-AA28-63B3268191C2}" type="presOf" srcId="{E690620C-407B-4F31-B207-2A7306DEFD4B}" destId="{BF9ADB9D-2360-4A49-AF82-4C07B767F0AC}" srcOrd="0" destOrd="0" presId="urn:microsoft.com/office/officeart/2005/8/layout/pList2#1"/>
    <dgm:cxn modelId="{17CE5CC0-B610-4401-864F-7DBD3BCC7D6C}" type="presParOf" srcId="{DC468FC6-11C9-4A3C-B638-B514AB5222B2}" destId="{DB694CA7-259C-44E4-8CC3-D77B0FB1B5B6}" srcOrd="0" destOrd="0" presId="urn:microsoft.com/office/officeart/2005/8/layout/pList2#1"/>
    <dgm:cxn modelId="{23076E99-45D1-4A55-80C2-4EF78440DC42}" type="presParOf" srcId="{DC468FC6-11C9-4A3C-B638-B514AB5222B2}" destId="{4C28289A-EEC9-4E59-9983-6D9E3E6B18A3}" srcOrd="1" destOrd="0" presId="urn:microsoft.com/office/officeart/2005/8/layout/pList2#1"/>
    <dgm:cxn modelId="{1164489F-32FA-4E92-8791-37869C9559BA}" type="presParOf" srcId="{4C28289A-EEC9-4E59-9983-6D9E3E6B18A3}" destId="{E59E1025-7BF5-46D6-90F2-1E1DE6B29FA9}" srcOrd="0" destOrd="0" presId="urn:microsoft.com/office/officeart/2005/8/layout/pList2#1"/>
    <dgm:cxn modelId="{A4FC147A-D17A-4428-80D4-5B5287366546}" type="presParOf" srcId="{E59E1025-7BF5-46D6-90F2-1E1DE6B29FA9}" destId="{BF9ADB9D-2360-4A49-AF82-4C07B767F0AC}" srcOrd="0" destOrd="0" presId="urn:microsoft.com/office/officeart/2005/8/layout/pList2#1"/>
    <dgm:cxn modelId="{518C679D-F6D1-4864-A932-79D2086F4682}" type="presParOf" srcId="{E59E1025-7BF5-46D6-90F2-1E1DE6B29FA9}" destId="{BB6AD1B0-3C7E-482B-97BC-AE9F6A6A0DB4}" srcOrd="1" destOrd="0" presId="urn:microsoft.com/office/officeart/2005/8/layout/pList2#1"/>
    <dgm:cxn modelId="{8643A321-FC21-49AD-AC67-67B321851234}" type="presParOf" srcId="{E59E1025-7BF5-46D6-90F2-1E1DE6B29FA9}" destId="{97A6F3B0-E28E-4395-B7BA-472AD9C162FB}" srcOrd="2" destOrd="0" presId="urn:microsoft.com/office/officeart/2005/8/layout/pList2#1"/>
    <dgm:cxn modelId="{69E7E724-3B82-4AB9-A02E-BB8310E60770}" type="presParOf" srcId="{4C28289A-EEC9-4E59-9983-6D9E3E6B18A3}" destId="{23FD9034-8E63-4D55-92E8-BB6A71FDD341}" srcOrd="1" destOrd="0" presId="urn:microsoft.com/office/officeart/2005/8/layout/pList2#1"/>
    <dgm:cxn modelId="{E3F3DB25-B444-4B38-BD5A-7F134D99C767}" type="presParOf" srcId="{4C28289A-EEC9-4E59-9983-6D9E3E6B18A3}" destId="{F523F169-5778-4336-8AB6-D4787A0A724A}" srcOrd="2" destOrd="0" presId="urn:microsoft.com/office/officeart/2005/8/layout/pList2#1"/>
    <dgm:cxn modelId="{4F9900F6-1A98-44E3-A328-124A09106A57}" type="presParOf" srcId="{F523F169-5778-4336-8AB6-D4787A0A724A}" destId="{B07EEF22-C0D1-4621-A273-1D77CAC36D80}" srcOrd="0" destOrd="0" presId="urn:microsoft.com/office/officeart/2005/8/layout/pList2#1"/>
    <dgm:cxn modelId="{2BDF0F86-6A0D-44DD-BFEE-FD7FF4D075F5}" type="presParOf" srcId="{F523F169-5778-4336-8AB6-D4787A0A724A}" destId="{3E5A5C8D-AA84-4443-A430-60F4156A343C}" srcOrd="1" destOrd="0" presId="urn:microsoft.com/office/officeart/2005/8/layout/pList2#1"/>
    <dgm:cxn modelId="{6D6FF625-AEB8-443C-A82A-FDD7A11E0B88}" type="presParOf" srcId="{F523F169-5778-4336-8AB6-D4787A0A724A}" destId="{733814A7-5557-4735-B396-5EF32B073C8D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784388-B6AA-4B19-B3E2-75E9700B8728}" type="doc">
      <dgm:prSet loTypeId="urn:microsoft.com/office/officeart/2005/8/layout/pList2#2" loCatId="list" qsTypeId="urn:microsoft.com/office/officeart/2005/8/quickstyle/simple1" qsCatId="simple" csTypeId="urn:microsoft.com/office/officeart/2005/8/colors/accent5_1" csCatId="accent5" phldr="1"/>
      <dgm:spPr/>
    </dgm:pt>
    <dgm:pt modelId="{E690620C-407B-4F31-B207-2A7306DEFD4B}">
      <dgm:prSet phldrT="[Текст]" custT="1"/>
      <dgm:spPr/>
      <dgm:t>
        <a:bodyPr/>
        <a:lstStyle/>
        <a:p>
          <a:r>
            <a:rPr lang="ru-RU" sz="1800" dirty="0" smtClean="0">
              <a:latin typeface="Calibri" pitchFamily="34" charset="0"/>
            </a:rPr>
            <a:t>Руаль Амундсен </a:t>
          </a:r>
          <a:endParaRPr lang="ru-RU" sz="1800" dirty="0">
            <a:latin typeface="Calibri" pitchFamily="34" charset="0"/>
          </a:endParaRPr>
        </a:p>
      </dgm:t>
    </dgm:pt>
    <dgm:pt modelId="{E8E1955C-8208-4C17-A143-C7888A065CFC}" type="parTrans" cxnId="{7C94AA30-F779-465C-A797-63D42314CBE4}">
      <dgm:prSet/>
      <dgm:spPr/>
      <dgm:t>
        <a:bodyPr/>
        <a:lstStyle/>
        <a:p>
          <a:endParaRPr lang="ru-RU"/>
        </a:p>
      </dgm:t>
    </dgm:pt>
    <dgm:pt modelId="{64563605-B5E7-461E-9626-FEF8EE5BDF25}" type="sibTrans" cxnId="{7C94AA30-F779-465C-A797-63D42314CBE4}">
      <dgm:prSet/>
      <dgm:spPr/>
      <dgm:t>
        <a:bodyPr/>
        <a:lstStyle/>
        <a:p>
          <a:endParaRPr lang="ru-RU"/>
        </a:p>
      </dgm:t>
    </dgm:pt>
    <dgm:pt modelId="{DC468FC6-11C9-4A3C-B638-B514AB5222B2}" type="pres">
      <dgm:prSet presAssocID="{FC784388-B6AA-4B19-B3E2-75E9700B8728}" presName="Name0" presStyleCnt="0">
        <dgm:presLayoutVars>
          <dgm:dir/>
          <dgm:resizeHandles val="exact"/>
        </dgm:presLayoutVars>
      </dgm:prSet>
      <dgm:spPr/>
    </dgm:pt>
    <dgm:pt modelId="{DB694CA7-259C-44E4-8CC3-D77B0FB1B5B6}" type="pres">
      <dgm:prSet presAssocID="{FC784388-B6AA-4B19-B3E2-75E9700B8728}" presName="bkgdShp" presStyleLbl="alignAccFollowNode1" presStyleIdx="0" presStyleCnt="1"/>
      <dgm:spPr>
        <a:noFill/>
        <a:ln>
          <a:noFill/>
        </a:ln>
      </dgm:spPr>
    </dgm:pt>
    <dgm:pt modelId="{4C28289A-EEC9-4E59-9983-6D9E3E6B18A3}" type="pres">
      <dgm:prSet presAssocID="{FC784388-B6AA-4B19-B3E2-75E9700B8728}" presName="linComp" presStyleCnt="0"/>
      <dgm:spPr/>
    </dgm:pt>
    <dgm:pt modelId="{E59E1025-7BF5-46D6-90F2-1E1DE6B29FA9}" type="pres">
      <dgm:prSet presAssocID="{E690620C-407B-4F31-B207-2A7306DEFD4B}" presName="compNode" presStyleCnt="0"/>
      <dgm:spPr/>
    </dgm:pt>
    <dgm:pt modelId="{BF9ADB9D-2360-4A49-AF82-4C07B767F0AC}" type="pres">
      <dgm:prSet presAssocID="{E690620C-407B-4F31-B207-2A7306DEFD4B}" presName="node" presStyleLbl="node1" presStyleIdx="0" presStyleCnt="1" custScaleX="203648" custScaleY="23830" custLinFactNeighborX="8975" custLinFactNeighborY="-38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6AD1B0-3C7E-482B-97BC-AE9F6A6A0DB4}" type="pres">
      <dgm:prSet presAssocID="{E690620C-407B-4F31-B207-2A7306DEFD4B}" presName="invisiNode" presStyleLbl="node1" presStyleIdx="0" presStyleCnt="1"/>
      <dgm:spPr/>
    </dgm:pt>
    <dgm:pt modelId="{97A6F3B0-E28E-4395-B7BA-472AD9C162FB}" type="pres">
      <dgm:prSet presAssocID="{E690620C-407B-4F31-B207-2A7306DEFD4B}" presName="imagNode" presStyleLbl="fgImgPlace1" presStyleIdx="0" presStyleCnt="1" custScaleX="205480" custScaleY="197008" custLinFactNeighborX="16179" custLinFactNeighborY="-4540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18E93D03-ADA9-497B-BD17-742FEE3A7805}" type="presOf" srcId="{FC784388-B6AA-4B19-B3E2-75E9700B8728}" destId="{DC468FC6-11C9-4A3C-B638-B514AB5222B2}" srcOrd="0" destOrd="0" presId="urn:microsoft.com/office/officeart/2005/8/layout/pList2#2"/>
    <dgm:cxn modelId="{7C94AA30-F779-465C-A797-63D42314CBE4}" srcId="{FC784388-B6AA-4B19-B3E2-75E9700B8728}" destId="{E690620C-407B-4F31-B207-2A7306DEFD4B}" srcOrd="0" destOrd="0" parTransId="{E8E1955C-8208-4C17-A143-C7888A065CFC}" sibTransId="{64563605-B5E7-461E-9626-FEF8EE5BDF25}"/>
    <dgm:cxn modelId="{2C7C0D71-44C1-4B88-B072-2047CAE33A55}" type="presOf" srcId="{E690620C-407B-4F31-B207-2A7306DEFD4B}" destId="{BF9ADB9D-2360-4A49-AF82-4C07B767F0AC}" srcOrd="0" destOrd="0" presId="urn:microsoft.com/office/officeart/2005/8/layout/pList2#2"/>
    <dgm:cxn modelId="{FDC4A263-88B2-40C4-AC4E-E01CFFC0DD12}" type="presParOf" srcId="{DC468FC6-11C9-4A3C-B638-B514AB5222B2}" destId="{DB694CA7-259C-44E4-8CC3-D77B0FB1B5B6}" srcOrd="0" destOrd="0" presId="urn:microsoft.com/office/officeart/2005/8/layout/pList2#2"/>
    <dgm:cxn modelId="{8CEB63A2-615F-4C1D-9077-31D3CFCDEECE}" type="presParOf" srcId="{DC468FC6-11C9-4A3C-B638-B514AB5222B2}" destId="{4C28289A-EEC9-4E59-9983-6D9E3E6B18A3}" srcOrd="1" destOrd="0" presId="urn:microsoft.com/office/officeart/2005/8/layout/pList2#2"/>
    <dgm:cxn modelId="{B7FEB411-144A-4CB2-9429-243C04D6B5EC}" type="presParOf" srcId="{4C28289A-EEC9-4E59-9983-6D9E3E6B18A3}" destId="{E59E1025-7BF5-46D6-90F2-1E1DE6B29FA9}" srcOrd="0" destOrd="0" presId="urn:microsoft.com/office/officeart/2005/8/layout/pList2#2"/>
    <dgm:cxn modelId="{ED502C84-7677-4A4A-8F18-F8DEC6F1B777}" type="presParOf" srcId="{E59E1025-7BF5-46D6-90F2-1E1DE6B29FA9}" destId="{BF9ADB9D-2360-4A49-AF82-4C07B767F0AC}" srcOrd="0" destOrd="0" presId="urn:microsoft.com/office/officeart/2005/8/layout/pList2#2"/>
    <dgm:cxn modelId="{69927FB3-E8C7-4E19-A5ED-D8D664895FB1}" type="presParOf" srcId="{E59E1025-7BF5-46D6-90F2-1E1DE6B29FA9}" destId="{BB6AD1B0-3C7E-482B-97BC-AE9F6A6A0DB4}" srcOrd="1" destOrd="0" presId="urn:microsoft.com/office/officeart/2005/8/layout/pList2#2"/>
    <dgm:cxn modelId="{407C9CDA-4718-4836-BAF5-2A93B0F6FEA3}" type="presParOf" srcId="{E59E1025-7BF5-46D6-90F2-1E1DE6B29FA9}" destId="{97A6F3B0-E28E-4395-B7BA-472AD9C162FB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784388-B6AA-4B19-B3E2-75E9700B8728}" type="doc">
      <dgm:prSet loTypeId="urn:microsoft.com/office/officeart/2005/8/layout/pList2#3" loCatId="list" qsTypeId="urn:microsoft.com/office/officeart/2005/8/quickstyle/simple1" qsCatId="simple" csTypeId="urn:microsoft.com/office/officeart/2005/8/colors/accent5_1" csCatId="accent5" phldr="1"/>
      <dgm:spPr/>
    </dgm:pt>
    <dgm:pt modelId="{E690620C-407B-4F31-B207-2A7306DEFD4B}">
      <dgm:prSet phldrT="[Текст]" custT="1"/>
      <dgm:spPr/>
      <dgm:t>
        <a:bodyPr/>
        <a:lstStyle/>
        <a:p>
          <a:r>
            <a:rPr lang="ru-RU" sz="1800" dirty="0" smtClean="0">
              <a:latin typeface="Calibri" pitchFamily="34" charset="0"/>
            </a:rPr>
            <a:t>Роберт Скотт</a:t>
          </a:r>
          <a:endParaRPr lang="ru-RU" sz="1800" dirty="0">
            <a:latin typeface="Calibri" pitchFamily="34" charset="0"/>
          </a:endParaRPr>
        </a:p>
      </dgm:t>
    </dgm:pt>
    <dgm:pt modelId="{E8E1955C-8208-4C17-A143-C7888A065CFC}" type="parTrans" cxnId="{7C94AA30-F779-465C-A797-63D42314CBE4}">
      <dgm:prSet/>
      <dgm:spPr/>
      <dgm:t>
        <a:bodyPr/>
        <a:lstStyle/>
        <a:p>
          <a:endParaRPr lang="ru-RU"/>
        </a:p>
      </dgm:t>
    </dgm:pt>
    <dgm:pt modelId="{64563605-B5E7-461E-9626-FEF8EE5BDF25}" type="sibTrans" cxnId="{7C94AA30-F779-465C-A797-63D42314CBE4}">
      <dgm:prSet/>
      <dgm:spPr/>
      <dgm:t>
        <a:bodyPr/>
        <a:lstStyle/>
        <a:p>
          <a:endParaRPr lang="ru-RU"/>
        </a:p>
      </dgm:t>
    </dgm:pt>
    <dgm:pt modelId="{DC468FC6-11C9-4A3C-B638-B514AB5222B2}" type="pres">
      <dgm:prSet presAssocID="{FC784388-B6AA-4B19-B3E2-75E9700B8728}" presName="Name0" presStyleCnt="0">
        <dgm:presLayoutVars>
          <dgm:dir/>
          <dgm:resizeHandles val="exact"/>
        </dgm:presLayoutVars>
      </dgm:prSet>
      <dgm:spPr/>
    </dgm:pt>
    <dgm:pt modelId="{DB694CA7-259C-44E4-8CC3-D77B0FB1B5B6}" type="pres">
      <dgm:prSet presAssocID="{FC784388-B6AA-4B19-B3E2-75E9700B8728}" presName="bkgdShp" presStyleLbl="alignAccFollowNode1" presStyleIdx="0" presStyleCnt="1"/>
      <dgm:spPr>
        <a:noFill/>
        <a:ln>
          <a:noFill/>
        </a:ln>
      </dgm:spPr>
    </dgm:pt>
    <dgm:pt modelId="{4C28289A-EEC9-4E59-9983-6D9E3E6B18A3}" type="pres">
      <dgm:prSet presAssocID="{FC784388-B6AA-4B19-B3E2-75E9700B8728}" presName="linComp" presStyleCnt="0"/>
      <dgm:spPr/>
    </dgm:pt>
    <dgm:pt modelId="{E59E1025-7BF5-46D6-90F2-1E1DE6B29FA9}" type="pres">
      <dgm:prSet presAssocID="{E690620C-407B-4F31-B207-2A7306DEFD4B}" presName="compNode" presStyleCnt="0"/>
      <dgm:spPr/>
    </dgm:pt>
    <dgm:pt modelId="{BF9ADB9D-2360-4A49-AF82-4C07B767F0AC}" type="pres">
      <dgm:prSet presAssocID="{E690620C-407B-4F31-B207-2A7306DEFD4B}" presName="node" presStyleLbl="node1" presStyleIdx="0" presStyleCnt="1" custScaleX="207331" custScaleY="23830" custLinFactNeighborX="5708" custLinFactNeighborY="-38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6AD1B0-3C7E-482B-97BC-AE9F6A6A0DB4}" type="pres">
      <dgm:prSet presAssocID="{E690620C-407B-4F31-B207-2A7306DEFD4B}" presName="invisiNode" presStyleLbl="node1" presStyleIdx="0" presStyleCnt="1"/>
      <dgm:spPr/>
    </dgm:pt>
    <dgm:pt modelId="{97A6F3B0-E28E-4395-B7BA-472AD9C162FB}" type="pres">
      <dgm:prSet presAssocID="{E690620C-407B-4F31-B207-2A7306DEFD4B}" presName="imagNode" presStyleLbl="fgImgPlace1" presStyleIdx="0" presStyleCnt="1" custScaleX="205480" custScaleY="197008" custLinFactNeighborX="16179" custLinFactNeighborY="-4540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27B06B7C-0478-468C-B7DA-5C949FA8FBCE}" type="presOf" srcId="{E690620C-407B-4F31-B207-2A7306DEFD4B}" destId="{BF9ADB9D-2360-4A49-AF82-4C07B767F0AC}" srcOrd="0" destOrd="0" presId="urn:microsoft.com/office/officeart/2005/8/layout/pList2#3"/>
    <dgm:cxn modelId="{6A975355-DBEF-4EF8-993F-89C937477A0A}" type="presOf" srcId="{FC784388-B6AA-4B19-B3E2-75E9700B8728}" destId="{DC468FC6-11C9-4A3C-B638-B514AB5222B2}" srcOrd="0" destOrd="0" presId="urn:microsoft.com/office/officeart/2005/8/layout/pList2#3"/>
    <dgm:cxn modelId="{7C94AA30-F779-465C-A797-63D42314CBE4}" srcId="{FC784388-B6AA-4B19-B3E2-75E9700B8728}" destId="{E690620C-407B-4F31-B207-2A7306DEFD4B}" srcOrd="0" destOrd="0" parTransId="{E8E1955C-8208-4C17-A143-C7888A065CFC}" sibTransId="{64563605-B5E7-461E-9626-FEF8EE5BDF25}"/>
    <dgm:cxn modelId="{D5C224CD-EA58-4117-856A-3B0E02343593}" type="presParOf" srcId="{DC468FC6-11C9-4A3C-B638-B514AB5222B2}" destId="{DB694CA7-259C-44E4-8CC3-D77B0FB1B5B6}" srcOrd="0" destOrd="0" presId="urn:microsoft.com/office/officeart/2005/8/layout/pList2#3"/>
    <dgm:cxn modelId="{CABEB8D1-2A3F-4F8F-8C7F-CAC9EF17B502}" type="presParOf" srcId="{DC468FC6-11C9-4A3C-B638-B514AB5222B2}" destId="{4C28289A-EEC9-4E59-9983-6D9E3E6B18A3}" srcOrd="1" destOrd="0" presId="urn:microsoft.com/office/officeart/2005/8/layout/pList2#3"/>
    <dgm:cxn modelId="{830C0F48-F1AE-4413-89F9-00FB787D83E9}" type="presParOf" srcId="{4C28289A-EEC9-4E59-9983-6D9E3E6B18A3}" destId="{E59E1025-7BF5-46D6-90F2-1E1DE6B29FA9}" srcOrd="0" destOrd="0" presId="urn:microsoft.com/office/officeart/2005/8/layout/pList2#3"/>
    <dgm:cxn modelId="{CC4C516C-1C56-4352-896A-52970548952B}" type="presParOf" srcId="{E59E1025-7BF5-46D6-90F2-1E1DE6B29FA9}" destId="{BF9ADB9D-2360-4A49-AF82-4C07B767F0AC}" srcOrd="0" destOrd="0" presId="urn:microsoft.com/office/officeart/2005/8/layout/pList2#3"/>
    <dgm:cxn modelId="{93FA1C3D-C0A1-4421-96E7-2849B94EC064}" type="presParOf" srcId="{E59E1025-7BF5-46D6-90F2-1E1DE6B29FA9}" destId="{BB6AD1B0-3C7E-482B-97BC-AE9F6A6A0DB4}" srcOrd="1" destOrd="0" presId="urn:microsoft.com/office/officeart/2005/8/layout/pList2#3"/>
    <dgm:cxn modelId="{1DF0C753-1000-49F7-8D0D-DACB7EEC38D5}" type="presParOf" srcId="{E59E1025-7BF5-46D6-90F2-1E1DE6B29FA9}" destId="{97A6F3B0-E28E-4395-B7BA-472AD9C162FB}" srcOrd="2" destOrd="0" presId="urn:microsoft.com/office/officeart/2005/8/layout/pList2#3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DCC783-42B8-40FF-BAB1-309D2B2372C7}">
      <dsp:nvSpPr>
        <dsp:cNvPr id="0" name=""/>
        <dsp:cNvSpPr/>
      </dsp:nvSpPr>
      <dsp:spPr>
        <a:xfrm>
          <a:off x="0" y="458661"/>
          <a:ext cx="4295800" cy="403200"/>
        </a:xfrm>
        <a:prstGeom prst="rect">
          <a:avLst/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0D89C4-366E-4AC9-BEA9-3973B9C1B249}">
      <dsp:nvSpPr>
        <dsp:cNvPr id="0" name=""/>
        <dsp:cNvSpPr/>
      </dsp:nvSpPr>
      <dsp:spPr>
        <a:xfrm>
          <a:off x="101488" y="93575"/>
          <a:ext cx="4079106" cy="604234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660" tIns="0" rIns="11366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libri" pitchFamily="34" charset="0"/>
            </a:rPr>
            <a:t>В поисках Южного материка</a:t>
          </a:r>
          <a:endParaRPr lang="ru-RU" sz="2000" kern="1200" dirty="0">
            <a:latin typeface="Calibri" pitchFamily="34" charset="0"/>
          </a:endParaRPr>
        </a:p>
      </dsp:txBody>
      <dsp:txXfrm>
        <a:off x="101488" y="93575"/>
        <a:ext cx="4079106" cy="604234"/>
      </dsp:txXfrm>
    </dsp:sp>
    <dsp:sp modelId="{1BB88FC9-BED9-4DF2-ABCE-F30970CAEA95}">
      <dsp:nvSpPr>
        <dsp:cNvPr id="0" name=""/>
        <dsp:cNvSpPr/>
      </dsp:nvSpPr>
      <dsp:spPr>
        <a:xfrm>
          <a:off x="0" y="1184421"/>
          <a:ext cx="4295800" cy="403200"/>
        </a:xfrm>
        <a:prstGeom prst="rect">
          <a:avLst/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1D0A81-499B-435E-A214-5227163A5BCD}">
      <dsp:nvSpPr>
        <dsp:cNvPr id="0" name=""/>
        <dsp:cNvSpPr/>
      </dsp:nvSpPr>
      <dsp:spPr>
        <a:xfrm>
          <a:off x="101488" y="951249"/>
          <a:ext cx="4079106" cy="472320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1000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-1000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1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660" tIns="0" rIns="11366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libri" pitchFamily="34" charset="0"/>
            </a:rPr>
            <a:t>Открытие  Антарктиды</a:t>
          </a:r>
          <a:endParaRPr lang="ru-RU" sz="2000" kern="1200" dirty="0">
            <a:latin typeface="Calibri" pitchFamily="34" charset="0"/>
          </a:endParaRPr>
        </a:p>
      </dsp:txBody>
      <dsp:txXfrm>
        <a:off x="101488" y="951249"/>
        <a:ext cx="4079106" cy="472320"/>
      </dsp:txXfrm>
    </dsp:sp>
    <dsp:sp modelId="{13AD611F-4C9C-4FE4-9E12-D7F7BCF46749}">
      <dsp:nvSpPr>
        <dsp:cNvPr id="0" name=""/>
        <dsp:cNvSpPr/>
      </dsp:nvSpPr>
      <dsp:spPr>
        <a:xfrm>
          <a:off x="0" y="1889538"/>
          <a:ext cx="4295800" cy="403200"/>
        </a:xfrm>
        <a:prstGeom prst="rect">
          <a:avLst/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774FAF-23EA-481B-B807-6FAE7EC44AAE}">
      <dsp:nvSpPr>
        <dsp:cNvPr id="0" name=""/>
        <dsp:cNvSpPr/>
      </dsp:nvSpPr>
      <dsp:spPr>
        <a:xfrm>
          <a:off x="101488" y="1677009"/>
          <a:ext cx="4079106" cy="472320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660" tIns="0" rIns="11366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libri" pitchFamily="34" charset="0"/>
            </a:rPr>
            <a:t>К южному полюсу </a:t>
          </a:r>
          <a:endParaRPr lang="ru-RU" sz="2000" kern="1200" dirty="0">
            <a:latin typeface="Calibri" pitchFamily="34" charset="0"/>
          </a:endParaRPr>
        </a:p>
      </dsp:txBody>
      <dsp:txXfrm>
        <a:off x="101488" y="1677009"/>
        <a:ext cx="4079106" cy="472320"/>
      </dsp:txXfrm>
    </dsp:sp>
    <dsp:sp modelId="{D5744F94-695C-4F9D-8DF2-9121079E8E06}">
      <dsp:nvSpPr>
        <dsp:cNvPr id="0" name=""/>
        <dsp:cNvSpPr/>
      </dsp:nvSpPr>
      <dsp:spPr>
        <a:xfrm>
          <a:off x="0" y="2693191"/>
          <a:ext cx="4295800" cy="403200"/>
        </a:xfrm>
        <a:prstGeom prst="rect">
          <a:avLst/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3C99A-FB2B-4A24-944F-4B8611497024}">
      <dsp:nvSpPr>
        <dsp:cNvPr id="0" name=""/>
        <dsp:cNvSpPr/>
      </dsp:nvSpPr>
      <dsp:spPr>
        <a:xfrm>
          <a:off x="99900" y="2422758"/>
          <a:ext cx="4082239" cy="529569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3000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-3000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3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660" tIns="0" rIns="11366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libri" pitchFamily="34" charset="0"/>
            </a:rPr>
            <a:t>Современное изучение материка </a:t>
          </a:r>
          <a:endParaRPr lang="ru-RU" sz="2000" kern="1200" dirty="0">
            <a:latin typeface="Calibri" pitchFamily="34" charset="0"/>
          </a:endParaRPr>
        </a:p>
      </dsp:txBody>
      <dsp:txXfrm>
        <a:off x="99900" y="2422758"/>
        <a:ext cx="4082239" cy="529569"/>
      </dsp:txXfrm>
    </dsp:sp>
    <dsp:sp modelId="{5837514F-7022-48E5-9B85-1B91756AC2E6}">
      <dsp:nvSpPr>
        <dsp:cNvPr id="0" name=""/>
        <dsp:cNvSpPr/>
      </dsp:nvSpPr>
      <dsp:spPr>
        <a:xfrm>
          <a:off x="0" y="3418952"/>
          <a:ext cx="4295800" cy="403200"/>
        </a:xfrm>
        <a:prstGeom prst="rect">
          <a:avLst/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CE6B5-BF72-4B67-89C4-891194BF8A07}">
      <dsp:nvSpPr>
        <dsp:cNvPr id="0" name=""/>
        <dsp:cNvSpPr/>
      </dsp:nvSpPr>
      <dsp:spPr>
        <a:xfrm>
          <a:off x="101487" y="3154923"/>
          <a:ext cx="4084763" cy="472320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5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660" tIns="0" rIns="11366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libri" pitchFamily="34" charset="0"/>
            </a:rPr>
            <a:t>Статус Антарктиды </a:t>
          </a:r>
          <a:endParaRPr lang="ru-RU" sz="2000" kern="1200" dirty="0">
            <a:latin typeface="Calibri" pitchFamily="34" charset="0"/>
          </a:endParaRPr>
        </a:p>
      </dsp:txBody>
      <dsp:txXfrm>
        <a:off x="101487" y="3154923"/>
        <a:ext cx="4084763" cy="47232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694CA7-259C-44E4-8CC3-D77B0FB1B5B6}">
      <dsp:nvSpPr>
        <dsp:cNvPr id="0" name=""/>
        <dsp:cNvSpPr/>
      </dsp:nvSpPr>
      <dsp:spPr>
        <a:xfrm>
          <a:off x="0" y="126047"/>
          <a:ext cx="5400600" cy="2073830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A6F3B0-E28E-4395-B7BA-472AD9C162FB}">
      <dsp:nvSpPr>
        <dsp:cNvPr id="0" name=""/>
        <dsp:cNvSpPr/>
      </dsp:nvSpPr>
      <dsp:spPr>
        <a:xfrm>
          <a:off x="162758" y="378143"/>
          <a:ext cx="2442294" cy="29961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ADB9D-2360-4A49-AF82-4C07B767F0AC}">
      <dsp:nvSpPr>
        <dsp:cNvPr id="0" name=""/>
        <dsp:cNvSpPr/>
      </dsp:nvSpPr>
      <dsp:spPr>
        <a:xfrm rot="10800000">
          <a:off x="171137" y="3072801"/>
          <a:ext cx="2420519" cy="604014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libri" pitchFamily="34" charset="0"/>
            </a:rPr>
            <a:t>Ф.Ф. Беллинсгаузен</a:t>
          </a:r>
          <a:endParaRPr lang="ru-RU" sz="1800" kern="1200" dirty="0">
            <a:latin typeface="Calibri" pitchFamily="34" charset="0"/>
          </a:endParaRPr>
        </a:p>
      </dsp:txBody>
      <dsp:txXfrm rot="10800000">
        <a:off x="171137" y="3072801"/>
        <a:ext cx="2420519" cy="604014"/>
      </dsp:txXfrm>
    </dsp:sp>
    <dsp:sp modelId="{733814A7-5557-4735-B396-5EF32B073C8D}">
      <dsp:nvSpPr>
        <dsp:cNvPr id="0" name=""/>
        <dsp:cNvSpPr/>
      </dsp:nvSpPr>
      <dsp:spPr>
        <a:xfrm>
          <a:off x="2759729" y="378143"/>
          <a:ext cx="2442294" cy="29961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7EEF22-C0D1-4621-A273-1D77CAC36D80}">
      <dsp:nvSpPr>
        <dsp:cNvPr id="0" name=""/>
        <dsp:cNvSpPr/>
      </dsp:nvSpPr>
      <dsp:spPr>
        <a:xfrm rot="10800000">
          <a:off x="2721403" y="3072801"/>
          <a:ext cx="2513930" cy="604014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libri" pitchFamily="34" charset="0"/>
            </a:rPr>
            <a:t>М.П. Лазарев  </a:t>
          </a:r>
          <a:endParaRPr lang="ru-RU" sz="1800" kern="1200" dirty="0">
            <a:latin typeface="Calibri" pitchFamily="34" charset="0"/>
          </a:endParaRPr>
        </a:p>
      </dsp:txBody>
      <dsp:txXfrm rot="10800000">
        <a:off x="2721403" y="3072801"/>
        <a:ext cx="2513930" cy="60401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694CA7-259C-44E4-8CC3-D77B0FB1B5B6}">
      <dsp:nvSpPr>
        <dsp:cNvPr id="0" name=""/>
        <dsp:cNvSpPr/>
      </dsp:nvSpPr>
      <dsp:spPr>
        <a:xfrm>
          <a:off x="0" y="116200"/>
          <a:ext cx="2376264" cy="191181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A6F3B0-E28E-4395-B7BA-472AD9C162FB}">
      <dsp:nvSpPr>
        <dsp:cNvPr id="0" name=""/>
        <dsp:cNvSpPr/>
      </dsp:nvSpPr>
      <dsp:spPr>
        <a:xfrm>
          <a:off x="144123" y="0"/>
          <a:ext cx="2232140" cy="276204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ADB9D-2360-4A49-AF82-4C07B767F0AC}">
      <dsp:nvSpPr>
        <dsp:cNvPr id="0" name=""/>
        <dsp:cNvSpPr/>
      </dsp:nvSpPr>
      <dsp:spPr>
        <a:xfrm rot="10800000">
          <a:off x="164024" y="2664288"/>
          <a:ext cx="2212239" cy="556825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libri" pitchFamily="34" charset="0"/>
            </a:rPr>
            <a:t>Руаль Амундсен </a:t>
          </a:r>
          <a:endParaRPr lang="ru-RU" sz="1800" kern="1200" dirty="0">
            <a:latin typeface="Calibri" pitchFamily="34" charset="0"/>
          </a:endParaRPr>
        </a:p>
      </dsp:txBody>
      <dsp:txXfrm rot="10800000">
        <a:off x="164024" y="2664288"/>
        <a:ext cx="2212239" cy="55682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694CA7-259C-44E4-8CC3-D77B0FB1B5B6}">
      <dsp:nvSpPr>
        <dsp:cNvPr id="0" name=""/>
        <dsp:cNvSpPr/>
      </dsp:nvSpPr>
      <dsp:spPr>
        <a:xfrm>
          <a:off x="0" y="116200"/>
          <a:ext cx="2376264" cy="191181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A6F3B0-E28E-4395-B7BA-472AD9C162FB}">
      <dsp:nvSpPr>
        <dsp:cNvPr id="0" name=""/>
        <dsp:cNvSpPr/>
      </dsp:nvSpPr>
      <dsp:spPr>
        <a:xfrm>
          <a:off x="164293" y="0"/>
          <a:ext cx="2211970" cy="276204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ADB9D-2360-4A49-AF82-4C07B767F0AC}">
      <dsp:nvSpPr>
        <dsp:cNvPr id="0" name=""/>
        <dsp:cNvSpPr/>
      </dsp:nvSpPr>
      <dsp:spPr>
        <a:xfrm rot="10800000">
          <a:off x="133629" y="2664288"/>
          <a:ext cx="2231896" cy="556825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libri" pitchFamily="34" charset="0"/>
            </a:rPr>
            <a:t>Роберт Скотт</a:t>
          </a:r>
          <a:endParaRPr lang="ru-RU" sz="1800" kern="1200" dirty="0">
            <a:latin typeface="Calibri" pitchFamily="34" charset="0"/>
          </a:endParaRPr>
        </a:p>
      </dsp:txBody>
      <dsp:txXfrm rot="10800000">
        <a:off x="133629" y="2664288"/>
        <a:ext cx="2231896" cy="556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#3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B2BFD-AA70-4E7A-A5B4-A381D743B5A9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B0F95-EBDF-4C3D-914B-733884C12D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2576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Информация появляется по щелчку на красные</a:t>
            </a:r>
            <a:r>
              <a:rPr lang="ru-RU" baseline="0" dirty="0" smtClean="0"/>
              <a:t> стрелки.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2F446-F60C-4EDD-93B4-3BCAF0ED4F40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 щелчку на прямоугольники переход на нужный слайд.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2F446-F60C-4EDD-93B4-3BCAF0ED4F40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 щелчку на овал появление иллюстраций.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2F446-F60C-4EDD-93B4-3BCAF0ED4F40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2F446-F60C-4EDD-93B4-3BCAF0ED4F40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 щелчку на овал появление иллюстраций</a:t>
            </a:r>
            <a:r>
              <a:rPr lang="ru-RU" baseline="0" dirty="0" smtClean="0"/>
              <a:t> станций.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2F446-F60C-4EDD-93B4-3BCAF0ED4F40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D6EF1-D238-4208-9F2C-372898E60310}" type="datetimeFigureOut">
              <a:rPr lang="ru-RU"/>
              <a:pPr>
                <a:defRPr/>
              </a:pPr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3D7EA-5533-4E1A-B6E4-6385A4B487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784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48A85-6FD8-4DB4-BFB2-86174F648CAF}" type="datetimeFigureOut">
              <a:rPr lang="ru-RU"/>
              <a:pPr>
                <a:defRPr/>
              </a:pPr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0CF63-4436-4898-98AC-DFE3028265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3527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05892-4358-4B96-96E8-9E128CDA65E7}" type="datetimeFigureOut">
              <a:rPr lang="ru-RU"/>
              <a:pPr>
                <a:defRPr/>
              </a:pPr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FB984-6092-41ED-AFE1-8EB3F06D99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941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C2E2D-253C-4A74-ABDB-C7A86F1C0682}" type="datetimeFigureOut">
              <a:rPr lang="ru-RU"/>
              <a:pPr>
                <a:defRPr/>
              </a:pPr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2C5ED-98F0-455C-8F18-D2E1003CE9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9171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54A7E-EE77-4B44-8C53-A281665BA6F4}" type="datetimeFigureOut">
              <a:rPr lang="ru-RU"/>
              <a:pPr>
                <a:defRPr/>
              </a:pPr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A0B8B-A2D3-4A7C-B6F8-CFB21FC769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382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AB6D1-F28E-4943-936F-48F6A006D541}" type="datetimeFigureOut">
              <a:rPr lang="ru-RU"/>
              <a:pPr>
                <a:defRPr/>
              </a:pPr>
              <a:t>18.01.2017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EFD39-B318-479B-8905-6EF90E1304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906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BA6CA-BA53-444E-970E-4CC4DFEBD777}" type="datetimeFigureOut">
              <a:rPr lang="ru-RU"/>
              <a:pPr>
                <a:defRPr/>
              </a:pPr>
              <a:t>18.01.2017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FD45D-FB10-4471-BC58-8FDB8B425C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3911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84C75-6DE9-4CAB-A286-63692F96B286}" type="datetimeFigureOut">
              <a:rPr lang="ru-RU"/>
              <a:pPr>
                <a:defRPr/>
              </a:pPr>
              <a:t>18.01.2017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BE2E1-B120-466A-8D67-A091CB2AA1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8365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2CC96-F7C3-494C-89CC-6FE9AD793E71}" type="datetimeFigureOut">
              <a:rPr lang="ru-RU"/>
              <a:pPr>
                <a:defRPr/>
              </a:pPr>
              <a:t>18.01.2017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2959A-2FEE-400B-836D-7533C92F14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5338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D0931-6725-45FD-93A1-85E018E880F0}" type="datetimeFigureOut">
              <a:rPr lang="ru-RU"/>
              <a:pPr>
                <a:defRPr/>
              </a:pPr>
              <a:t>18.01.2017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B3210-B95F-4B36-A7D0-7E8016F8F5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542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A64AF-FE7C-4C2E-A1AB-5920C8D009B7}" type="datetimeFigureOut">
              <a:rPr lang="ru-RU"/>
              <a:pPr>
                <a:defRPr/>
              </a:pPr>
              <a:t>18.01.2017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78753-1704-4F4C-B053-3686C17C1F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0102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4B280"/>
            </a:gs>
            <a:gs pos="64999">
              <a:srgbClr val="F0EBD5"/>
            </a:gs>
            <a:gs pos="100000">
              <a:srgbClr val="D1C39F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a7d4.png"/>
          <p:cNvPicPr>
            <a:picLocks noChangeAspect="1"/>
          </p:cNvPicPr>
          <p:nvPr/>
        </p:nvPicPr>
        <p:blipFill>
          <a:blip r:embed="rId1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9092" y="3520419"/>
            <a:ext cx="3934908" cy="3337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1a7d4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" y="44450"/>
            <a:ext cx="1622425" cy="146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25" y="274638"/>
            <a:ext cx="71151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72135F-CFF6-419D-9F53-FE1998077297}" type="datetimeFigureOut">
              <a:rPr lang="ru-RU"/>
              <a:pPr>
                <a:defRPr/>
              </a:pPr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22771A-3F91-4369-9467-C9198A268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1" r:id="rId2"/>
    <p:sldLayoutId id="214748371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Constantia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nstant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603B14"/>
          </a:solidFill>
          <a:latin typeface="Constantia" pitchFamily="18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603B14"/>
          </a:solidFill>
          <a:latin typeface="Constantia" pitchFamily="18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603B14"/>
          </a:solidFill>
          <a:latin typeface="Constantia" pitchFamily="18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3B14"/>
          </a:solidFill>
          <a:latin typeface="Constantia" pitchFamily="18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603B14"/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slide" Target="slide4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12" Type="http://schemas.openxmlformats.org/officeDocument/2006/relationships/slide" Target="slide1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slide" Target="slide15.xml"/><Relationship Id="rId5" Type="http://schemas.openxmlformats.org/officeDocument/2006/relationships/diagramLayout" Target="../diagrams/layout1.xml"/><Relationship Id="rId10" Type="http://schemas.openxmlformats.org/officeDocument/2006/relationships/slide" Target="slide14.xml"/><Relationship Id="rId4" Type="http://schemas.openxmlformats.org/officeDocument/2006/relationships/diagramData" Target="../diagrams/data1.xml"/><Relationship Id="rId9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18" Type="http://schemas.openxmlformats.org/officeDocument/2006/relationships/image" Target="../media/image25.jpeg"/><Relationship Id="rId3" Type="http://schemas.openxmlformats.org/officeDocument/2006/relationships/slide" Target="slide27.xml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5" Type="http://schemas.openxmlformats.org/officeDocument/2006/relationships/image" Target="../media/image22.png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4213" y="908050"/>
            <a:ext cx="7918450" cy="1731963"/>
          </a:xfrm>
        </p:spPr>
        <p:txBody>
          <a:bodyPr/>
          <a:lstStyle/>
          <a:p>
            <a:pPr>
              <a:defRPr/>
            </a:pPr>
            <a:r>
              <a:rPr lang="ru-RU" dirty="0"/>
              <a:t>Путешествие по Антарктиде (§ 26)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Проблемный вопрос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Может ли быть в Антарктиде жарко?</a:t>
            </a:r>
          </a:p>
        </p:txBody>
      </p:sp>
    </p:spTree>
    <p:extLst>
      <p:ext uri="{BB962C8B-B14F-4D97-AF65-F5344CB8AC3E}">
        <p14:creationId xmlns="" xmlns:p14="http://schemas.microsoft.com/office/powerpoint/2010/main" val="2176112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1.	До каких значений опускается температура в Антарктиде?</a:t>
            </a:r>
          </a:p>
          <a:p>
            <a:pPr marL="0" indent="0">
              <a:buNone/>
            </a:pPr>
            <a:r>
              <a:rPr lang="ru-RU" dirty="0"/>
              <a:t>2.	Какие представители животного мира обитают в </a:t>
            </a:r>
            <a:r>
              <a:rPr lang="ru-RU" dirty="0" smtClean="0"/>
              <a:t>Антарктиде</a:t>
            </a:r>
            <a:r>
              <a:rPr lang="ru-RU" dirty="0"/>
              <a:t>?</a:t>
            </a:r>
          </a:p>
          <a:p>
            <a:pPr marL="0" indent="0">
              <a:buNone/>
            </a:pPr>
            <a:r>
              <a:rPr lang="ru-RU" dirty="0"/>
              <a:t>3.	Чем занимается человек на материке?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2731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1.	Какое место занимает Антарктида по площади среди всех материков?</a:t>
            </a:r>
          </a:p>
          <a:p>
            <a:pPr marL="0" indent="0">
              <a:buNone/>
            </a:pPr>
            <a:r>
              <a:rPr lang="ru-RU" dirty="0"/>
              <a:t>2.	В чем состоит значение ледников материка для науки?</a:t>
            </a:r>
          </a:p>
          <a:p>
            <a:pPr marL="0" indent="0">
              <a:buNone/>
            </a:pPr>
            <a:r>
              <a:rPr lang="ru-RU" dirty="0"/>
              <a:t>3.	Почему в Антарктиде всегда холодно?</a:t>
            </a:r>
          </a:p>
          <a:p>
            <a:pPr marL="0" indent="0">
              <a:buNone/>
            </a:pPr>
            <a:r>
              <a:rPr lang="ru-RU" dirty="0"/>
              <a:t>4.	Почему животный мир Антарктиды связан с морем?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1032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Понятия и термины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Понятия и термины</a:t>
            </a:r>
          </a:p>
          <a:p>
            <a:pPr marL="0" indent="0">
              <a:buNone/>
            </a:pPr>
            <a:r>
              <a:rPr lang="ru-RU" dirty="0"/>
              <a:t>Планктон, ледник, пингвин, научно-исследовательская станция.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Географическая номенклатура</a:t>
            </a:r>
          </a:p>
          <a:p>
            <a:pPr marL="0" indent="0">
              <a:buNone/>
            </a:pPr>
            <a:r>
              <a:rPr lang="ru-RU" dirty="0"/>
              <a:t>Антарктида.</a:t>
            </a:r>
          </a:p>
        </p:txBody>
      </p:sp>
    </p:spTree>
    <p:extLst>
      <p:ext uri="{BB962C8B-B14F-4D97-AF65-F5344CB8AC3E}">
        <p14:creationId xmlns="" xmlns:p14="http://schemas.microsoft.com/office/powerpoint/2010/main" val="152407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Спутниковая фотография Антарктиды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784976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116013" y="5876925"/>
            <a:ext cx="7065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 i="1">
                <a:latin typeface="Arial Black" pitchFamily="34" charset="0"/>
              </a:rPr>
              <a:t>    Самый южный материк - Антарктида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title"/>
          </p:nvPr>
        </p:nvSpPr>
        <p:spPr>
          <a:xfrm>
            <a:off x="20320000" y="15240000"/>
            <a:ext cx="8229600" cy="13843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mtClean="0"/>
              <a:t>Материк антарктида – край вечной зимы. Самый южный юг.</a:t>
            </a:r>
          </a:p>
        </p:txBody>
      </p:sp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3059113" y="1052513"/>
            <a:ext cx="31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1</a:t>
            </a:r>
          </a:p>
        </p:txBody>
      </p:sp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7019925" y="836613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2</a:t>
            </a:r>
          </a:p>
        </p:txBody>
      </p:sp>
      <p:sp>
        <p:nvSpPr>
          <p:cNvPr id="6151" name="TextBox 6"/>
          <p:cNvSpPr txBox="1">
            <a:spLocks noChangeArrowheads="1"/>
          </p:cNvSpPr>
          <p:nvPr/>
        </p:nvSpPr>
        <p:spPr bwMode="auto">
          <a:xfrm>
            <a:off x="3924300" y="4797425"/>
            <a:ext cx="311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5872"/>
            <a:ext cx="9036496" cy="554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2" y="75872"/>
            <a:ext cx="9041128" cy="678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51520" y="5301208"/>
            <a:ext cx="88099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 dirty="0">
                <a:latin typeface="Arial Black" pitchFamily="34" charset="0"/>
              </a:rPr>
              <a:t> </a:t>
            </a:r>
            <a:r>
              <a:rPr lang="ru-RU" altLang="ru-RU" sz="2400" b="1" dirty="0">
                <a:solidFill>
                  <a:schemeClr val="bg1"/>
                </a:solidFill>
                <a:latin typeface="Arial Black" pitchFamily="34" charset="0"/>
              </a:rPr>
              <a:t>Полгода не заходит солнце, нещадно слепит глаза,</a:t>
            </a:r>
          </a:p>
          <a:p>
            <a:pPr eaLnBrk="1" hangingPunct="1"/>
            <a:r>
              <a:rPr lang="ru-RU" altLang="ru-RU" sz="2400" b="1" dirty="0">
                <a:solidFill>
                  <a:schemeClr val="bg1"/>
                </a:solidFill>
                <a:latin typeface="Arial Black" pitchFamily="34" charset="0"/>
              </a:rPr>
              <a:t>отражаясь от белого снега и льда.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4" y="75872"/>
            <a:ext cx="9034136" cy="678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79388" y="5229225"/>
            <a:ext cx="82718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Arial Black" pitchFamily="34" charset="0"/>
              </a:rPr>
              <a:t>  Поверхность Антарктиды покрыта ледяным панцирем</a:t>
            </a:r>
          </a:p>
          <a:p>
            <a:pPr eaLnBrk="1" hangingPunct="1"/>
            <a:r>
              <a:rPr lang="ru-RU" altLang="ru-RU" sz="2000" b="1" dirty="0">
                <a:latin typeface="Arial Black" pitchFamily="34" charset="0"/>
              </a:rPr>
              <a:t>толщиной 3-4 километра. Можешь представить себе </a:t>
            </a:r>
          </a:p>
          <a:p>
            <a:pPr eaLnBrk="1" hangingPunct="1"/>
            <a:r>
              <a:rPr lang="ru-RU" altLang="ru-RU" sz="2000" b="1" dirty="0">
                <a:latin typeface="Arial Black" pitchFamily="34" charset="0"/>
              </a:rPr>
              <a:t>такие горы льда?</a:t>
            </a:r>
          </a:p>
        </p:txBody>
      </p:sp>
    </p:spTree>
    <p:extLst>
      <p:ext uri="{BB962C8B-B14F-4D97-AF65-F5344CB8AC3E}">
        <p14:creationId xmlns="" xmlns:p14="http://schemas.microsoft.com/office/powerpoint/2010/main" val="20553802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-180528" y="980728"/>
            <a:ext cx="9324528" cy="5170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Прямая со стрелкой 12"/>
          <p:cNvCxnSpPr/>
          <p:nvPr/>
        </p:nvCxnSpPr>
        <p:spPr>
          <a:xfrm rot="16200000" flipH="1">
            <a:off x="5292080" y="4725144"/>
            <a:ext cx="792088" cy="50405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 flipV="1">
            <a:off x="7380312" y="4941168"/>
            <a:ext cx="648072" cy="50405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59832" y="4077072"/>
            <a:ext cx="122413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1000 км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88024" y="3356992"/>
            <a:ext cx="122413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5000 км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52320" y="4365104"/>
            <a:ext cx="122413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3500 км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25" name="Заголовок 2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Calibri" pitchFamily="34" charset="0"/>
              </a:rPr>
              <a:t>От Антарктиды до других материков </a:t>
            </a:r>
            <a:endParaRPr lang="ru-RU" sz="36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219878">
            <a:off x="1994770" y="4756142"/>
            <a:ext cx="98602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2000" dirty="0" smtClean="0">
                <a:latin typeface="Calibri" pitchFamily="34" charset="0"/>
              </a:rPr>
              <a:t>пролив   Дрейка</a:t>
            </a:r>
            <a:endParaRPr lang="ru-RU" sz="2000" dirty="0">
              <a:latin typeface="Calibri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>
            <a:off x="2843808" y="5085184"/>
            <a:ext cx="360040" cy="21602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940152" y="5301208"/>
            <a:ext cx="14879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pitchFamily="34" charset="0"/>
              </a:rPr>
              <a:t>Антарктида</a:t>
            </a:r>
            <a:endParaRPr lang="ru-RU" sz="2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31840" y="3356992"/>
            <a:ext cx="12409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pitchFamily="34" charset="0"/>
              </a:rPr>
              <a:t>Южная </a:t>
            </a:r>
          </a:p>
          <a:p>
            <a:pPr algn="ctr"/>
            <a:r>
              <a:rPr lang="ru-RU" sz="2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pitchFamily="34" charset="0"/>
              </a:rPr>
              <a:t> Америка</a:t>
            </a:r>
            <a:endParaRPr lang="ru-RU" sz="2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28184" y="2060848"/>
            <a:ext cx="113845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pitchFamily="34" charset="0"/>
              </a:rPr>
              <a:t>Евразия </a:t>
            </a:r>
            <a:endParaRPr lang="ru-RU" sz="2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452320" y="4005064"/>
            <a:ext cx="140134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pitchFamily="34" charset="0"/>
              </a:rPr>
              <a:t>Австралия </a:t>
            </a:r>
            <a:endParaRPr lang="ru-RU" sz="2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16016" y="2924944"/>
            <a:ext cx="103977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pitchFamily="34" charset="0"/>
              </a:rPr>
              <a:t>Африка</a:t>
            </a:r>
            <a:endParaRPr lang="ru-RU" sz="2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051720" y="1916832"/>
            <a:ext cx="12409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pitchFamily="34" charset="0"/>
              </a:rPr>
              <a:t>Северная</a:t>
            </a:r>
          </a:p>
          <a:p>
            <a:pPr algn="ctr"/>
            <a:r>
              <a:rPr lang="ru-RU" sz="2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pitchFamily="34" charset="0"/>
              </a:rPr>
              <a:t> Америка</a:t>
            </a:r>
            <a:endParaRPr lang="ru-RU" sz="2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691680" y="5373216"/>
            <a:ext cx="14879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pitchFamily="34" charset="0"/>
              </a:rPr>
              <a:t>Антарктида</a:t>
            </a:r>
            <a:endParaRPr lang="ru-RU" sz="2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219878">
            <a:off x="1994769" y="4756141"/>
            <a:ext cx="98602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2000" dirty="0" smtClean="0">
                <a:latin typeface="Calibri" pitchFamily="34" charset="0"/>
              </a:rPr>
              <a:t>пролив   Дрейка</a:t>
            </a:r>
            <a:endParaRPr lang="ru-RU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10146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0" y="2060848"/>
            <a:ext cx="4595698" cy="501317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8" name="TextBox 7"/>
          <p:cNvSpPr txBox="1"/>
          <p:nvPr/>
        </p:nvSpPr>
        <p:spPr>
          <a:xfrm>
            <a:off x="179512" y="1196752"/>
            <a:ext cx="8712968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ru-RU" sz="2000" dirty="0" smtClean="0">
                <a:latin typeface="Calibri" pitchFamily="34" charset="0"/>
              </a:rPr>
              <a:t>Еще в давние времена люди считали, что в южной полярной области лежит большая, никем не изведанная земля. Отважные моряки отправлялись в путь к Южному полюсу. В поисках таинственной земли они открыли немало островов, но увидеть загадочный материк никому не удавалось.</a:t>
            </a:r>
            <a:endParaRPr lang="ru-RU" sz="2000" dirty="0">
              <a:latin typeface="Calibri" pitchFamily="34" charset="0"/>
            </a:endParaRPr>
          </a:p>
        </p:txBody>
      </p:sp>
      <p:graphicFrame>
        <p:nvGraphicFramePr>
          <p:cNvPr id="17" name="Схема 16"/>
          <p:cNvGraphicFramePr/>
          <p:nvPr/>
        </p:nvGraphicFramePr>
        <p:xfrm>
          <a:off x="4427984" y="2564904"/>
          <a:ext cx="42958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Прямоугольник 10">
            <a:hlinkClick r:id="" action="ppaction://hlinkshowjump?jump=nextslide"/>
          </p:cNvPr>
          <p:cNvSpPr/>
          <p:nvPr/>
        </p:nvSpPr>
        <p:spPr>
          <a:xfrm>
            <a:off x="4572000" y="2492896"/>
            <a:ext cx="4104456" cy="648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499992" y="3429000"/>
            <a:ext cx="4104456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4355976" y="4221088"/>
            <a:ext cx="4104456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4572000" y="4941168"/>
            <a:ext cx="4032448" cy="648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4427984" y="5805264"/>
            <a:ext cx="4104456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16" name="Прямоугольник 15"/>
          <p:cNvSpPr/>
          <p:nvPr/>
        </p:nvSpPr>
        <p:spPr>
          <a:xfrm>
            <a:off x="0" y="26064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Calibri" pitchFamily="34" charset="0"/>
              </a:rPr>
              <a:t>"...мы знали, на что идем и ни о чем не жалеем!"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5" name="Пятиугольник 4">
            <a:hlinkClick r:id="rId13" action="ppaction://hlinksldjump"/>
          </p:cNvPr>
          <p:cNvSpPr/>
          <p:nvPr/>
        </p:nvSpPr>
        <p:spPr>
          <a:xfrm rot="10800000">
            <a:off x="8388424" y="6237312"/>
            <a:ext cx="500062" cy="428625"/>
          </a:xfrm>
          <a:prstGeom prst="homePlate">
            <a:avLst>
              <a:gd name="adj" fmla="val 11667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5652120" y="764704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Calibri" pitchFamily="34" charset="0"/>
              </a:rPr>
              <a:t>(</a:t>
            </a:r>
            <a:r>
              <a:rPr lang="ru-RU" sz="2000" i="1" dirty="0" smtClean="0">
                <a:latin typeface="Calibri" pitchFamily="34" charset="0"/>
              </a:rPr>
              <a:t>Из дневника Р. Скотта</a:t>
            </a:r>
            <a:r>
              <a:rPr lang="ru-RU" sz="2000" dirty="0" smtClean="0">
                <a:latin typeface="Calibri" pitchFamily="34" charset="0"/>
              </a:rPr>
              <a:t>)</a:t>
            </a:r>
            <a:endParaRPr lang="ru-RU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40909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23528" y="764704"/>
            <a:ext cx="55446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libri" pitchFamily="34" charset="0"/>
              </a:rPr>
              <a:t>В 1773-1774 годах достичь южного материка пытался английский капитан Джеймс Кук. Он дошел до 71° </a:t>
            </a:r>
            <a:r>
              <a:rPr lang="ru-RU" sz="2000" dirty="0" err="1" smtClean="0">
                <a:latin typeface="Calibri" pitchFamily="34" charset="0"/>
              </a:rPr>
              <a:t>ю</a:t>
            </a:r>
            <a:r>
              <a:rPr lang="ru-RU" sz="2000" dirty="0" smtClean="0">
                <a:latin typeface="Calibri" pitchFamily="34" charset="0"/>
              </a:rPr>
              <a:t>. </a:t>
            </a:r>
            <a:r>
              <a:rPr lang="ru-RU" sz="2000" dirty="0" err="1" smtClean="0">
                <a:latin typeface="Calibri" pitchFamily="34" charset="0"/>
              </a:rPr>
              <a:t>ш</a:t>
            </a:r>
            <a:r>
              <a:rPr lang="ru-RU" sz="2000" dirty="0" smtClean="0">
                <a:latin typeface="Calibri" pitchFamily="34" charset="0"/>
              </a:rPr>
              <a:t>., где столкнулся с непроходимыми льдами. «Земля, находящаяся на юге никогда не будет исследована». Этим высказыванием он отодвинул изучение Антарктиды почти на 50 лет.</a:t>
            </a:r>
            <a:endParaRPr lang="ru-RU" sz="2000" dirty="0"/>
          </a:p>
        </p:txBody>
      </p:sp>
      <p:pic>
        <p:nvPicPr>
          <p:cNvPr id="1029" name="Picture 5" descr="D:\Антарктида\кук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27984" y="3098871"/>
            <a:ext cx="4536504" cy="3066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3" name="Picture 9" descr="http://www.vokrugsveta.ru/img/cmn/2006/12/20/00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536" y="3068960"/>
            <a:ext cx="3680277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5" name="Picture 11" descr="http://img15.nnm.ru/3/e/7/9/5/ee59946d6bd48779e49377d5ac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84168" y="188640"/>
            <a:ext cx="2880320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179512" y="188640"/>
            <a:ext cx="5760640" cy="56207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Calibri" pitchFamily="34" charset="0"/>
              </a:rPr>
              <a:t>Джеймс Кук</a:t>
            </a:r>
            <a:endParaRPr lang="ru-RU" sz="36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04379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shkolazhizni.ru/img/content/i68/68784_or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95936" y="3429000"/>
            <a:ext cx="4916066" cy="321533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51520" y="4509120"/>
            <a:ext cx="39604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libri" pitchFamily="34" charset="0"/>
              </a:rPr>
              <a:t>В 27 января 1820 года  в судовом журнале русской экспедиции была сделана запись о том, что обнаружена новая земля, названная Антарктидой. </a:t>
            </a:r>
            <a:endParaRPr lang="ru-RU" sz="2000" dirty="0">
              <a:latin typeface="Calibri" pitchFamily="34" charset="0"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0" y="548680"/>
          <a:ext cx="540060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292080" y="188640"/>
            <a:ext cx="3635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atin typeface="Calibri" pitchFamily="34" charset="0"/>
              </a:rPr>
              <a:t>В 1819 г. после длительной и тщательной подготовки из Кронштадта отправилась в дальнее плавание южная полярная экспедиция в составе двух военных шлюпов - «Восток» и «Мирный». Первым командовал </a:t>
            </a:r>
          </a:p>
          <a:p>
            <a:pPr algn="r"/>
            <a:r>
              <a:rPr lang="ru-RU" sz="2000" dirty="0" smtClean="0">
                <a:latin typeface="Calibri" pitchFamily="34" charset="0"/>
              </a:rPr>
              <a:t>Ф. Ф. Беллинсгаузен, вторым –М.  П. Лазарев. Экипаж судов состоял из опытных, бывалых моряков.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9512" y="188640"/>
            <a:ext cx="4896544" cy="778098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b="1" dirty="0" smtClean="0">
                <a:solidFill>
                  <a:schemeClr val="tx2"/>
                </a:solidFill>
                <a:latin typeface="Calibri" pitchFamily="34" charset="0"/>
              </a:rPr>
              <a:t>Открытие Антарктиды </a:t>
            </a:r>
            <a:endParaRPr lang="ru-RU" sz="36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57342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иугольник 4">
            <a:hlinkClick r:id="rId2" action="ppaction://hlinksldjump"/>
          </p:cNvPr>
          <p:cNvSpPr/>
          <p:nvPr/>
        </p:nvSpPr>
        <p:spPr>
          <a:xfrm rot="10800000">
            <a:off x="8388424" y="6237312"/>
            <a:ext cx="500062" cy="428625"/>
          </a:xfrm>
          <a:prstGeom prst="homePlate">
            <a:avLst>
              <a:gd name="adj" fmla="val 11667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260648"/>
            <a:ext cx="38164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libri" pitchFamily="34" charset="0"/>
              </a:rPr>
              <a:t>Беллинсгаузен и Лазарев не только дали Южной земле имя, но и совершили вокруг нее кругосветное плавание, доказав, что это отдельный материк, а не продолжение уже известных земель. Всего плавание продолжалось 750 дней. 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4221088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libri" pitchFamily="34" charset="0"/>
              </a:rPr>
              <a:t>Настойчивость мореплавателей помогла добиться отличных результатов: были открыты 28 островов в южных морях и неизвестный до того берег материка.</a:t>
            </a:r>
            <a:endParaRPr lang="ru-RU" sz="2000" dirty="0">
              <a:latin typeface="Calibri" pitchFamily="34" charset="0"/>
            </a:endParaRPr>
          </a:p>
        </p:txBody>
      </p:sp>
      <p:pic>
        <p:nvPicPr>
          <p:cNvPr id="20482" name="Picture 2" descr="http://s16.radikal.ru/i191/1001/5e/5d1abf8d8f51t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7984" y="3356992"/>
            <a:ext cx="4472076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57" name="Picture 1" descr="D:\Антарктида\машрут рус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511" y="188640"/>
            <a:ext cx="4923015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1014941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Тестовый практикум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036496" cy="5257800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ru-RU" sz="2800" b="1" dirty="0"/>
              <a:t>1.	По площади материк Австралия занимает</a:t>
            </a:r>
          </a:p>
          <a:p>
            <a:pPr marL="0" indent="0">
              <a:buNone/>
            </a:pPr>
            <a:r>
              <a:rPr lang="ru-RU" sz="2800" dirty="0"/>
              <a:t>а)	2-е место</a:t>
            </a:r>
          </a:p>
          <a:p>
            <a:pPr marL="0" indent="0">
              <a:buNone/>
            </a:pPr>
            <a:r>
              <a:rPr lang="ru-RU" sz="2800" dirty="0"/>
              <a:t>б)	5-е место</a:t>
            </a:r>
          </a:p>
          <a:p>
            <a:pPr marL="0" indent="0">
              <a:buNone/>
            </a:pPr>
            <a:r>
              <a:rPr lang="ru-RU" sz="2800" dirty="0"/>
              <a:t>в)	6-е место</a:t>
            </a:r>
          </a:p>
          <a:p>
            <a:pPr marL="0" indent="0">
              <a:buNone/>
            </a:pPr>
            <a:r>
              <a:rPr lang="ru-RU" sz="2800" b="1" dirty="0"/>
              <a:t>2.	Главной особенностью географического положения материка </a:t>
            </a:r>
            <a:r>
              <a:rPr lang="ru-RU" sz="2800" b="1" dirty="0" smtClean="0"/>
              <a:t>является</a:t>
            </a:r>
            <a:endParaRPr lang="ru-RU" sz="2800" b="1" dirty="0"/>
          </a:p>
          <a:p>
            <a:pPr marL="0" indent="0">
              <a:buNone/>
            </a:pPr>
            <a:r>
              <a:rPr lang="ru-RU" sz="2800" dirty="0"/>
              <a:t>а)	положение в Южном полушарии</a:t>
            </a:r>
          </a:p>
          <a:p>
            <a:pPr marL="0" indent="0">
              <a:buNone/>
            </a:pPr>
            <a:r>
              <a:rPr lang="ru-RU" sz="2800" dirty="0"/>
              <a:t>б)	пересечение экватором</a:t>
            </a:r>
          </a:p>
          <a:p>
            <a:pPr marL="0" indent="0">
              <a:buNone/>
            </a:pPr>
            <a:r>
              <a:rPr lang="ru-RU" sz="2800" dirty="0"/>
              <a:t>в)	соседство по суше с Антарктидой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49719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316416" y="6237312"/>
            <a:ext cx="500062" cy="428625"/>
          </a:xfrm>
          <a:prstGeom prst="homePlate">
            <a:avLst>
              <a:gd name="adj" fmla="val 11667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836712"/>
            <a:ext cx="4104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libri" pitchFamily="34" charset="0"/>
              </a:rPr>
              <a:t>Самый драматический эпизод «гонки за полюсом» - соперничество Роберта Скотта и </a:t>
            </a:r>
            <a:r>
              <a:rPr lang="ru-RU" sz="2000" dirty="0" err="1" smtClean="0">
                <a:latin typeface="Calibri" pitchFamily="34" charset="0"/>
              </a:rPr>
              <a:t>Руаля</a:t>
            </a:r>
            <a:r>
              <a:rPr lang="ru-RU" sz="2000" dirty="0" smtClean="0">
                <a:latin typeface="Calibri" pitchFamily="34" charset="0"/>
              </a:rPr>
              <a:t> Амундсена в 1911-1912 годах. Они вышли к полюсу почти одновременно.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27785" y="188641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К южному полюсу </a:t>
            </a:r>
            <a:endParaRPr lang="ru-RU" sz="3600" dirty="0"/>
          </a:p>
        </p:txBody>
      </p:sp>
      <p:graphicFrame>
        <p:nvGraphicFramePr>
          <p:cNvPr id="10" name="Схема 9"/>
          <p:cNvGraphicFramePr/>
          <p:nvPr/>
        </p:nvGraphicFramePr>
        <p:xfrm>
          <a:off x="0" y="188640"/>
          <a:ext cx="2376264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6588224" y="188640"/>
          <a:ext cx="2376264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4" name="Picture 1" descr="D:\Антарктида\к полюсу.jp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2483768" y="2708920"/>
            <a:ext cx="4176464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588224" y="3717032"/>
            <a:ext cx="23762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libri" pitchFamily="34" charset="0"/>
              </a:rPr>
              <a:t>Скотт со своими спутниками появился там только 18 января 1912 года. </a:t>
            </a:r>
            <a:endParaRPr lang="ru-RU" sz="2000" dirty="0"/>
          </a:p>
        </p:txBody>
      </p:sp>
      <p:sp useBgFill="1">
        <p:nvSpPr>
          <p:cNvPr id="4" name="Умножение 3">
            <a:hlinkClick r:id="" action="ppaction://hlinkshowjump?jump=endshow"/>
          </p:cNvPr>
          <p:cNvSpPr/>
          <p:nvPr/>
        </p:nvSpPr>
        <p:spPr>
          <a:xfrm>
            <a:off x="357183" y="6143625"/>
            <a:ext cx="714375" cy="714375"/>
          </a:xfrm>
          <a:prstGeom prst="mathMultiply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79512" y="3645024"/>
            <a:ext cx="22322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libri" pitchFamily="34" charset="0"/>
              </a:rPr>
              <a:t>Лучше экипированная и выбравшая более удобный маршрут партия Амундсена достигла полюса 14 декабря 1911 года. </a:t>
            </a:r>
            <a:endParaRPr lang="ru-RU" sz="2000" dirty="0"/>
          </a:p>
        </p:txBody>
      </p:sp>
      <p:pic>
        <p:nvPicPr>
          <p:cNvPr id="16385" name="Picture 1" descr="C:\Documents and Settings\User\Мои документы\Мои рисунки\иконки\ico_tex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8316416" y="5373216"/>
            <a:ext cx="533400" cy="546100"/>
          </a:xfrm>
          <a:prstGeom prst="rect">
            <a:avLst/>
          </a:prstGeom>
          <a:noFill/>
        </p:spPr>
      </p:pic>
      <p:sp>
        <p:nvSpPr>
          <p:cNvPr id="23" name="Овал 22">
            <a:hlinkClick r:id="" action="ppaction://noaction"/>
          </p:cNvPr>
          <p:cNvSpPr/>
          <p:nvPr/>
        </p:nvSpPr>
        <p:spPr>
          <a:xfrm>
            <a:off x="8676456" y="3140968"/>
            <a:ext cx="288032" cy="288032"/>
          </a:xfrm>
          <a:prstGeom prst="ellipse">
            <a:avLst/>
          </a:prstGeom>
          <a:blipFill>
            <a:blip r:embed="rId16" cstate="email">
              <a:lum bright="35000"/>
            </a:blip>
            <a:stretch>
              <a:fillRect/>
            </a:stretch>
          </a:blipFill>
          <a:ln w="28575"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hlinkClick r:id="" action="ppaction://noaction"/>
          </p:cNvPr>
          <p:cNvSpPr/>
          <p:nvPr/>
        </p:nvSpPr>
        <p:spPr>
          <a:xfrm>
            <a:off x="2123728" y="3140968"/>
            <a:ext cx="288032" cy="288032"/>
          </a:xfrm>
          <a:prstGeom prst="ellipse">
            <a:avLst/>
          </a:prstGeom>
          <a:blipFill>
            <a:blip r:embed="rId16" cstate="email">
              <a:lum bright="35000"/>
            </a:blip>
            <a:stretch>
              <a:fillRect/>
            </a:stretch>
          </a:blipFill>
          <a:ln w="28575"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20" name="Прямоугольник 19"/>
          <p:cNvSpPr/>
          <p:nvPr/>
        </p:nvSpPr>
        <p:spPr>
          <a:xfrm>
            <a:off x="6732240" y="3501008"/>
            <a:ext cx="2232248" cy="31700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Calibri" pitchFamily="34" charset="0"/>
              </a:rPr>
              <a:t>На обратном пути экспедиция попала в многодневный буран и погибла, не дойдя всего 20 км до очередного склада с продуктами и топливом.</a:t>
            </a:r>
            <a:endParaRPr lang="ru-RU" sz="2000" dirty="0"/>
          </a:p>
        </p:txBody>
      </p:sp>
      <p:pic>
        <p:nvPicPr>
          <p:cNvPr id="18" name="Picture 7" descr="http://trucks.autoreview.ru/archive/2009/01/iveco_amundsen/psd/wisting_pa_sydpolen_hi_39_750.jp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2483768" y="0"/>
            <a:ext cx="6497568" cy="525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0" descr="D:\Антарктида\Скотт.jpg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179512" y="2924944"/>
            <a:ext cx="6480720" cy="3786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139965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059832" y="1340768"/>
            <a:ext cx="60841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libri" pitchFamily="34" charset="0"/>
              </a:rPr>
              <a:t>В течение этого года  67 стран на всём земном шаре проводили геофизические наблюдения и исследования по единой программе и методике. </a:t>
            </a:r>
            <a:endParaRPr lang="ru-RU" sz="2000" dirty="0">
              <a:latin typeface="Calibri" pitchFamily="34" charset="0"/>
            </a:endParaRPr>
          </a:p>
        </p:txBody>
      </p:sp>
      <p:pic>
        <p:nvPicPr>
          <p:cNvPr id="13318" name="Picture 6" descr="http://www.geodezist.info/test/gerald/foto/znachki/geofiz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1124744"/>
            <a:ext cx="2530402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19" name="Picture 7" descr="D:\Антарктида\из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32040" y="2636912"/>
            <a:ext cx="3960440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3645024"/>
            <a:ext cx="4464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libri" pitchFamily="34" charset="0"/>
              </a:rPr>
              <a:t>Особое значение имело исследование Антарктики, где разными странами были установлены базы для наблюдений и был проведён ряд экспедиций в глубину Антарктиды. Более 40 станций было установлено странами-участницами  в этот период в Антарктике.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19675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Calibri" pitchFamily="34" charset="0"/>
              </a:rPr>
              <a:t>Международный геофизический год </a:t>
            </a:r>
            <a:br>
              <a:rPr lang="ru-RU" sz="3600" b="1" dirty="0" smtClean="0">
                <a:solidFill>
                  <a:schemeClr val="tx2"/>
                </a:solidFill>
                <a:latin typeface="Calibri" pitchFamily="34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Calibri" pitchFamily="34" charset="0"/>
              </a:rPr>
              <a:t> (1957 -1958гг.)</a:t>
            </a:r>
            <a:endParaRPr lang="ru-RU" sz="36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82876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иугольник 4">
            <a:hlinkClick r:id="rId2" action="ppaction://hlinksldjump"/>
          </p:cNvPr>
          <p:cNvSpPr/>
          <p:nvPr/>
        </p:nvSpPr>
        <p:spPr>
          <a:xfrm rot="10800000">
            <a:off x="7884368" y="6237312"/>
            <a:ext cx="500062" cy="428625"/>
          </a:xfrm>
          <a:prstGeom prst="homePlate">
            <a:avLst>
              <a:gd name="adj" fmla="val 11667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Calibri" pitchFamily="34" charset="0"/>
              </a:rPr>
              <a:t>Антарктические научные станции</a:t>
            </a:r>
            <a:endParaRPr lang="ru-RU" sz="36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9468" name="Picture 12" descr="D:\Антарктида\станции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836712"/>
            <a:ext cx="6120680" cy="525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444208" y="836712"/>
            <a:ext cx="25202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dirty="0" smtClean="0">
                <a:latin typeface="Calibri" pitchFamily="34" charset="0"/>
                <a:cs typeface="Times New Roman" pitchFamily="18" charset="0"/>
              </a:rPr>
              <a:t>С середины XX века началось изучение Антарктиды. На континенте разными странами создаются многочисленные постоянные базы, круглый год ведущие метеорологические, гляциологические и геологические исследования. Всего действует около 45 круглогодичных научных станций. </a:t>
            </a:r>
            <a:endParaRPr lang="ru-RU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65181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Рисунок 2" descr="http://festival.1september.ru/articles/646338/img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6633"/>
            <a:ext cx="9252520" cy="671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405206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Умножение 3">
            <a:hlinkClick r:id="" action="ppaction://hlinkshowjump?jump=endshow"/>
          </p:cNvPr>
          <p:cNvSpPr/>
          <p:nvPr/>
        </p:nvSpPr>
        <p:spPr>
          <a:xfrm>
            <a:off x="357183" y="6143625"/>
            <a:ext cx="714375" cy="714375"/>
          </a:xfrm>
          <a:prstGeom prst="mathMultiply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ятиугольник 4">
            <a:hlinkClick r:id="rId3" action="ppaction://hlinksldjump"/>
          </p:cNvPr>
          <p:cNvSpPr/>
          <p:nvPr/>
        </p:nvSpPr>
        <p:spPr>
          <a:xfrm rot="10800000">
            <a:off x="8388424" y="6237312"/>
            <a:ext cx="500062" cy="428625"/>
          </a:xfrm>
          <a:prstGeom prst="homePlate">
            <a:avLst>
              <a:gd name="adj" fmla="val 11667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9938" name="Picture 2" descr="D:\Антарктида\ст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512" y="980728"/>
            <a:ext cx="5739020" cy="552709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12160" y="1916832"/>
            <a:ext cx="2880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2000" dirty="0" smtClean="0">
                <a:latin typeface="Calibri" pitchFamily="34" charset="0"/>
              </a:rPr>
              <a:t>   Мирный,</a:t>
            </a:r>
          </a:p>
          <a:p>
            <a:pPr>
              <a:lnSpc>
                <a:spcPts val="2800"/>
              </a:lnSpc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2000" dirty="0" smtClean="0">
                <a:latin typeface="Calibri" pitchFamily="34" charset="0"/>
              </a:rPr>
              <a:t>   Новолазаревская,</a:t>
            </a:r>
          </a:p>
          <a:p>
            <a:pPr>
              <a:lnSpc>
                <a:spcPts val="2800"/>
              </a:lnSpc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2000" dirty="0" smtClean="0">
                <a:latin typeface="Calibri" pitchFamily="34" charset="0"/>
              </a:rPr>
              <a:t>   Беллинсгаузен, </a:t>
            </a:r>
          </a:p>
          <a:p>
            <a:pPr>
              <a:lnSpc>
                <a:spcPts val="2800"/>
              </a:lnSpc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2000" dirty="0" smtClean="0">
                <a:latin typeface="Calibri" pitchFamily="34" charset="0"/>
              </a:rPr>
              <a:t>   Восток, </a:t>
            </a:r>
          </a:p>
          <a:p>
            <a:pPr>
              <a:lnSpc>
                <a:spcPts val="2800"/>
              </a:lnSpc>
              <a:buClr>
                <a:schemeClr val="tx2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2000" dirty="0" smtClean="0">
                <a:latin typeface="Calibri" pitchFamily="34" charset="0"/>
              </a:rPr>
              <a:t>   Прогресс,</a:t>
            </a:r>
          </a:p>
          <a:p>
            <a:pPr>
              <a:lnSpc>
                <a:spcPts val="2800"/>
              </a:lnSpc>
              <a:buClr>
                <a:schemeClr val="tx2">
                  <a:lumMod val="75000"/>
                </a:schemeClr>
              </a:buClr>
            </a:pPr>
            <a:r>
              <a:rPr lang="ru-RU" sz="2000" dirty="0" smtClean="0">
                <a:latin typeface="Calibri" pitchFamily="34" charset="0"/>
              </a:rPr>
              <a:t> </a:t>
            </a:r>
          </a:p>
          <a:p>
            <a:r>
              <a:rPr lang="ru-RU" sz="2000" dirty="0" smtClean="0">
                <a:latin typeface="Calibri" pitchFamily="34" charset="0"/>
              </a:rPr>
              <a:t>Для снабжения. внутриконтинентальной  станции Восток из обсерватории Мирный  вглубь континента отправляются санно-гусеничные поезда.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03040" y="0"/>
            <a:ext cx="8640960" cy="96673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Calibri" pitchFamily="34" charset="0"/>
              </a:rPr>
              <a:t>Российские станции</a:t>
            </a:r>
            <a:endParaRPr lang="ru-RU" sz="36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76056" y="764704"/>
            <a:ext cx="3888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libri" pitchFamily="34" charset="0"/>
              </a:rPr>
              <a:t>В настоящее время здесь работает пять российских постоянно действующих станций: </a:t>
            </a:r>
          </a:p>
        </p:txBody>
      </p:sp>
      <p:sp>
        <p:nvSpPr>
          <p:cNvPr id="14" name="Овал 13">
            <a:hlinkClick r:id="" action="ppaction://noaction"/>
          </p:cNvPr>
          <p:cNvSpPr/>
          <p:nvPr/>
        </p:nvSpPr>
        <p:spPr>
          <a:xfrm>
            <a:off x="8388424" y="260648"/>
            <a:ext cx="432048" cy="432048"/>
          </a:xfrm>
          <a:prstGeom prst="ellipse">
            <a:avLst/>
          </a:prstGeom>
          <a:blipFill>
            <a:blip r:embed="rId5" cstate="email">
              <a:lum bright="35000"/>
            </a:blip>
            <a:stretch>
              <a:fillRect/>
            </a:stretch>
          </a:blipFill>
          <a:ln w="28575"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://www.antarktis.ru/_bs/imgs/img_ittpiqax979uz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07504" y="1669326"/>
            <a:ext cx="8784976" cy="3614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517555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15913"/>
            <a:ext cx="9175750" cy="6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545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52425"/>
            <a:ext cx="9175750" cy="615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313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511175"/>
            <a:ext cx="8797925" cy="583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3317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7688"/>
            <a:ext cx="8785225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6056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1163"/>
            <a:ext cx="8785225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9606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0"/>
            <a:ext cx="8784976" cy="6741368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ru-RU" sz="2000" b="1" dirty="0"/>
              <a:t>3.	По особенностям климата Австралия является самым</a:t>
            </a:r>
          </a:p>
          <a:p>
            <a:pPr marL="0" indent="0">
              <a:buNone/>
            </a:pPr>
            <a:r>
              <a:rPr lang="ru-RU" sz="2000" dirty="0"/>
              <a:t>а)	влажным материком</a:t>
            </a:r>
          </a:p>
          <a:p>
            <a:pPr marL="0" indent="0">
              <a:buNone/>
            </a:pPr>
            <a:r>
              <a:rPr lang="ru-RU" sz="2000" dirty="0"/>
              <a:t>б)	жарким материком</a:t>
            </a:r>
          </a:p>
          <a:p>
            <a:pPr marL="0" indent="0">
              <a:buNone/>
            </a:pPr>
            <a:r>
              <a:rPr lang="ru-RU" sz="2000" dirty="0"/>
              <a:t>в)	засушливым материком</a:t>
            </a:r>
          </a:p>
          <a:p>
            <a:pPr marL="0" indent="0">
              <a:buNone/>
            </a:pPr>
            <a:r>
              <a:rPr lang="ru-RU" sz="2000" b="1" dirty="0"/>
              <a:t>4.	Самым жарким месяцем в году на материке является</a:t>
            </a:r>
          </a:p>
          <a:p>
            <a:pPr marL="0" indent="0">
              <a:buNone/>
            </a:pPr>
            <a:r>
              <a:rPr lang="ru-RU" sz="2000" dirty="0"/>
              <a:t>а)	июль</a:t>
            </a:r>
          </a:p>
          <a:p>
            <a:pPr marL="0" indent="0">
              <a:buNone/>
            </a:pPr>
            <a:r>
              <a:rPr lang="ru-RU" sz="2000" dirty="0"/>
              <a:t>б)	январь</a:t>
            </a:r>
          </a:p>
          <a:p>
            <a:pPr marL="0" indent="0">
              <a:buNone/>
            </a:pPr>
            <a:r>
              <a:rPr lang="ru-RU" sz="2000" dirty="0"/>
              <a:t>в)	на материке не выделяются жаркий и холодный сезоны года</a:t>
            </a:r>
          </a:p>
          <a:p>
            <a:pPr marL="0" indent="0">
              <a:buNone/>
            </a:pPr>
            <a:r>
              <a:rPr lang="ru-RU" sz="2000" b="1" dirty="0"/>
              <a:t>5.	Самое большое озеро на материке</a:t>
            </a:r>
          </a:p>
          <a:p>
            <a:pPr marL="0" indent="0">
              <a:buNone/>
            </a:pPr>
            <a:r>
              <a:rPr lang="ru-RU" sz="2000" dirty="0"/>
              <a:t>а)	Эри</a:t>
            </a:r>
          </a:p>
          <a:p>
            <a:pPr marL="0" indent="0">
              <a:buNone/>
            </a:pPr>
            <a:r>
              <a:rPr lang="ru-RU" sz="2000" dirty="0"/>
              <a:t>б)	Эйр-</a:t>
            </a:r>
            <a:r>
              <a:rPr lang="ru-RU" sz="2000" dirty="0" err="1"/>
              <a:t>Норт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в)	Эльтон</a:t>
            </a:r>
          </a:p>
          <a:p>
            <a:pPr marL="0" indent="0">
              <a:buNone/>
            </a:pPr>
            <a:r>
              <a:rPr lang="ru-RU" sz="2000" b="1" dirty="0"/>
              <a:t>6.	Главной причиной своеобразия растительного и животного мира Австралии является</a:t>
            </a:r>
          </a:p>
          <a:p>
            <a:pPr marL="0" indent="0">
              <a:buNone/>
            </a:pPr>
            <a:r>
              <a:rPr lang="ru-RU" sz="2000" dirty="0"/>
              <a:t>а)	большое количество заповедников и национальных парков</a:t>
            </a:r>
          </a:p>
          <a:p>
            <a:pPr marL="0" indent="0">
              <a:buNone/>
            </a:pPr>
            <a:r>
              <a:rPr lang="ru-RU" sz="2000" dirty="0"/>
              <a:t>б)	отсутствие холодных зим</a:t>
            </a:r>
          </a:p>
          <a:p>
            <a:pPr marL="0" indent="0">
              <a:buNone/>
            </a:pPr>
            <a:r>
              <a:rPr lang="ru-RU" sz="2000" dirty="0"/>
              <a:t>в)	обособленное развитие материка в течение длительного времени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26537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764704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libri" pitchFamily="34" charset="0"/>
              </a:rPr>
              <a:t>Из-за суровости климата в Антарктиде нет постоянного населения. Однако там расположены научные станции. Временное население Антарктиды колеблется от 4000 человек летом (россиян около 150) до 1000 человек зимой (россиян около 100).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2708920"/>
            <a:ext cx="5472608" cy="3477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В соответствии с конвенцией об Антарктике: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 smtClean="0">
                <a:latin typeface="Calibri" pitchFamily="34" charset="0"/>
              </a:rPr>
              <a:t> Антарктида не принадлежит ни одному государству. 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 smtClean="0">
                <a:latin typeface="Calibri" pitchFamily="34" charset="0"/>
              </a:rPr>
              <a:t> Разрешена только научная деятельность.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 smtClean="0">
                <a:latin typeface="Calibri" pitchFamily="34" charset="0"/>
              </a:rPr>
              <a:t> Размещение военных объектов, а также заход боевых кораблей и вооружённых судов южнее 60-го градуса южной широты запрещены.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 smtClean="0">
                <a:latin typeface="Calibri" pitchFamily="34" charset="0"/>
              </a:rPr>
              <a:t> В 1980-е годы Антарктиду объявили  безъядерной зоной. 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000" dirty="0" smtClean="0">
                <a:latin typeface="Calibri" pitchFamily="34" charset="0"/>
              </a:rPr>
              <a:t> Сейчас участниками договора являются 28 государств  и десятки стран-наблюдателей.</a:t>
            </a:r>
            <a:endParaRPr lang="ru-RU" sz="2000" dirty="0">
              <a:latin typeface="Calibri" pitchFamily="34" charset="0"/>
            </a:endParaRPr>
          </a:p>
        </p:txBody>
      </p:sp>
      <p:sp useBgFill="1">
        <p:nvSpPr>
          <p:cNvPr id="9" name="Прямоугольник 8"/>
          <p:cNvSpPr/>
          <p:nvPr/>
        </p:nvSpPr>
        <p:spPr>
          <a:xfrm>
            <a:off x="179512" y="2204864"/>
            <a:ext cx="5472608" cy="50405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Статус Антарктиды.</a:t>
            </a:r>
            <a:endParaRPr lang="ru-RU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Человек в Антарктиде 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24128" y="1772816"/>
            <a:ext cx="3168352" cy="4410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067945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8400"/>
            <a:ext cx="7115175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Тематический практикум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54" y="1052736"/>
            <a:ext cx="8487401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7811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8400"/>
            <a:ext cx="7115175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Тематический практикум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58066"/>
            <a:ext cx="8496943" cy="588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8407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8400"/>
            <a:ext cx="7115175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Тематический практикум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7"/>
            <a:ext cx="9036496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1"/>
            <a:ext cx="9144000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5933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8092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Картографический практикум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9981"/>
            <a:ext cx="9144000" cy="573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2161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38"/>
            <a:ext cx="9144000" cy="679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101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908720"/>
          </a:xfrm>
        </p:spPr>
        <p:txBody>
          <a:bodyPr>
            <a:normAutofit fontScale="90000"/>
          </a:bodyPr>
          <a:lstStyle/>
          <a:p>
            <a:r>
              <a:rPr lang="ru-RU" dirty="0"/>
              <a:t>Картографический практикум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06" y="692696"/>
            <a:ext cx="8964488" cy="1440160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1</a:t>
            </a:r>
            <a:r>
              <a:rPr lang="ru-RU" sz="2400" dirty="0"/>
              <a:t>. Используя карты атласа (с. 13), выпишите названия </a:t>
            </a:r>
            <a:r>
              <a:rPr lang="ru-RU" sz="2400" dirty="0" smtClean="0"/>
              <a:t>научно-исследовательских </a:t>
            </a:r>
            <a:r>
              <a:rPr lang="ru-RU" sz="2400" dirty="0"/>
              <a:t>антарктических станций, принадлежащих </a:t>
            </a:r>
            <a:r>
              <a:rPr lang="ru-RU" sz="2400" dirty="0" smtClean="0"/>
              <a:t>указанным </a:t>
            </a:r>
            <a:r>
              <a:rPr lang="ru-RU" sz="2400" dirty="0"/>
              <a:t>государствам. Заполните предложенную таблицу.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71526153"/>
              </p:ext>
            </p:extLst>
          </p:nvPr>
        </p:nvGraphicFramePr>
        <p:xfrm>
          <a:off x="1259632" y="2132856"/>
          <a:ext cx="6096000" cy="3169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3048000"/>
              </a:tblGrid>
              <a:tr h="1390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Государства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Антарктические станции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Россия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Аргентина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США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Великобритания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Чили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Франция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Австралия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5517232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Какому государству принадлежит наибольшее количество научно- исследовательских станций?</a:t>
            </a:r>
          </a:p>
          <a:p>
            <a:r>
              <a:rPr lang="ru-RU" b="1" dirty="0"/>
              <a:t>Сколько на материке российских научно-исследовательских станций?</a:t>
            </a:r>
          </a:p>
        </p:txBody>
      </p:sp>
    </p:spTree>
    <p:extLst>
      <p:ext uri="{BB962C8B-B14F-4D97-AF65-F5344CB8AC3E}">
        <p14:creationId xmlns="" xmlns:p14="http://schemas.microsoft.com/office/powerpoint/2010/main" val="380328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74638"/>
            <a:ext cx="8435280" cy="114300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ru-RU" sz="2400" dirty="0"/>
              <a:t>2. Постройте столбчатую диаграмму на основе данных таблицы </a:t>
            </a:r>
            <a:r>
              <a:rPr lang="ru-RU" sz="2400" dirty="0" smtClean="0"/>
              <a:t>задания </a:t>
            </a:r>
            <a:r>
              <a:rPr lang="ru-RU" sz="2400" dirty="0"/>
              <a:t>№ 1.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Примечание:</a:t>
            </a:r>
          </a:p>
          <a:p>
            <a:pPr marL="0" indent="0">
              <a:buNone/>
            </a:pPr>
            <a:r>
              <a:rPr lang="ru-RU" sz="2800" dirty="0"/>
              <a:t>1)	столбчатые диаграммы строятся с помощью линейки;</a:t>
            </a:r>
          </a:p>
          <a:p>
            <a:pPr marL="0" indent="0">
              <a:buNone/>
            </a:pPr>
            <a:r>
              <a:rPr lang="ru-RU" sz="2800" dirty="0"/>
              <a:t>2)	на нижней горизонтальной линии отложите 7 см (по количеству государств);</a:t>
            </a:r>
          </a:p>
          <a:p>
            <a:pPr marL="0" indent="0">
              <a:buNone/>
            </a:pPr>
            <a:r>
              <a:rPr lang="ru-RU" sz="2800" dirty="0"/>
              <a:t>3)	на левой вертикальной линии отложите 6 см (по количеству </a:t>
            </a:r>
            <a:r>
              <a:rPr lang="ru-RU" sz="2800" dirty="0" smtClean="0"/>
              <a:t>полярных </a:t>
            </a:r>
            <a:r>
              <a:rPr lang="ru-RU" sz="2800" dirty="0"/>
              <a:t>станций);</a:t>
            </a:r>
          </a:p>
          <a:p>
            <a:pPr marL="0" indent="0">
              <a:buNone/>
            </a:pPr>
            <a:r>
              <a:rPr lang="ru-RU" sz="2800" dirty="0"/>
              <a:t>4)	по данным таблицы постройте столбчатую диаграмму;</a:t>
            </a:r>
          </a:p>
          <a:p>
            <a:pPr marL="0" indent="0">
              <a:buNone/>
            </a:pPr>
            <a:r>
              <a:rPr lang="ru-RU" sz="2800" dirty="0"/>
              <a:t>5)	подпишите название государств и количество полярных </a:t>
            </a:r>
            <a:r>
              <a:rPr lang="ru-RU" sz="2800" dirty="0" smtClean="0"/>
              <a:t>станций</a:t>
            </a:r>
            <a:r>
              <a:rPr lang="ru-RU" sz="2800" dirty="0"/>
              <a:t>, принадлежащих им.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2663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Практическое задание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Группировка научно-исследовательских станций, </a:t>
            </a:r>
            <a:r>
              <a:rPr lang="ru-RU" dirty="0" smtClean="0"/>
              <a:t>расположенных </a:t>
            </a:r>
            <a:r>
              <a:rPr lang="ru-RU" dirty="0"/>
              <a:t>в Антарктиде, по их государственной </a:t>
            </a:r>
            <a:r>
              <a:rPr lang="ru-RU" dirty="0" smtClean="0"/>
              <a:t>принадлежности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5677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Рекомендации к выполнению практического задания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Группировка научно-исследовательских станций, </a:t>
            </a:r>
            <a:r>
              <a:rPr lang="ru-RU" dirty="0" smtClean="0"/>
              <a:t>расположенных </a:t>
            </a:r>
            <a:r>
              <a:rPr lang="ru-RU" dirty="0"/>
              <a:t>в Антарктиде, по их государственной </a:t>
            </a:r>
            <a:r>
              <a:rPr lang="ru-RU" dirty="0" smtClean="0"/>
              <a:t>принадлежности </a:t>
            </a:r>
            <a:r>
              <a:rPr lang="ru-RU" dirty="0"/>
              <a:t>осуществляется на основе содержания карт атласа.(флаги </a:t>
            </a:r>
            <a:r>
              <a:rPr lang="ru-RU" dirty="0" smtClean="0"/>
              <a:t>государств)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2474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6624736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ru-RU" sz="2400" b="1" dirty="0"/>
              <a:t>7.	Коренными жителями Австралии являются</a:t>
            </a:r>
          </a:p>
          <a:p>
            <a:pPr marL="0" indent="0">
              <a:buNone/>
            </a:pPr>
            <a:r>
              <a:rPr lang="ru-RU" sz="2000" dirty="0" smtClean="0"/>
              <a:t>а</a:t>
            </a:r>
            <a:r>
              <a:rPr lang="ru-RU" sz="2000" dirty="0"/>
              <a:t>)	индейцы</a:t>
            </a:r>
          </a:p>
          <a:p>
            <a:pPr marL="0" indent="0">
              <a:buNone/>
            </a:pPr>
            <a:r>
              <a:rPr lang="ru-RU" sz="2000" dirty="0"/>
              <a:t>б)	аборигены</a:t>
            </a:r>
          </a:p>
          <a:p>
            <a:pPr marL="0" indent="0">
              <a:buNone/>
            </a:pPr>
            <a:r>
              <a:rPr lang="ru-RU" sz="2000" dirty="0"/>
              <a:t>в)	пигмеи</a:t>
            </a:r>
          </a:p>
          <a:p>
            <a:pPr marL="0" indent="0">
              <a:buNone/>
            </a:pPr>
            <a:r>
              <a:rPr lang="ru-RU" sz="2400" b="1" dirty="0"/>
              <a:t>8. Выберите верные утверждения, характеризующие материк </a:t>
            </a:r>
            <a:r>
              <a:rPr lang="ru-RU" sz="2400" b="1" dirty="0" smtClean="0"/>
              <a:t>Австралия</a:t>
            </a:r>
            <a:r>
              <a:rPr lang="ru-RU" sz="2400" b="1" dirty="0"/>
              <a:t>. Ответ запишите в виде последовательности букв в алфавитном порядке</a:t>
            </a:r>
            <a:r>
              <a:rPr lang="ru-RU" sz="2000" dirty="0"/>
              <a:t>.</a:t>
            </a:r>
          </a:p>
          <a:p>
            <a:pPr marL="0" indent="0">
              <a:buNone/>
            </a:pPr>
            <a:r>
              <a:rPr lang="ru-RU" sz="2000" dirty="0"/>
              <a:t>а)	материк занимает последнее место по величине территории </a:t>
            </a:r>
            <a:r>
              <a:rPr lang="ru-RU" sz="2000" dirty="0" smtClean="0"/>
              <a:t>среди </a:t>
            </a:r>
            <a:r>
              <a:rPr lang="ru-RU" sz="2000" dirty="0"/>
              <a:t>других материков</a:t>
            </a:r>
          </a:p>
          <a:p>
            <a:pPr marL="0" indent="0">
              <a:buNone/>
            </a:pPr>
            <a:r>
              <a:rPr lang="ru-RU" sz="2000" dirty="0"/>
              <a:t>б)	материк омывается водами двух океанов Земли</a:t>
            </a:r>
          </a:p>
          <a:p>
            <a:pPr marL="0" indent="0">
              <a:buNone/>
            </a:pPr>
            <a:r>
              <a:rPr lang="ru-RU" sz="2000" dirty="0"/>
              <a:t>в)	материк имеет сухопутную связь с Евразией</a:t>
            </a:r>
          </a:p>
          <a:p>
            <a:pPr marL="0" indent="0">
              <a:buNone/>
            </a:pPr>
            <a:r>
              <a:rPr lang="ru-RU" sz="2000" dirty="0"/>
              <a:t>г)	около берегов материка расположен остров Огненная Земля</a:t>
            </a:r>
          </a:p>
          <a:p>
            <a:pPr marL="0" indent="0">
              <a:buNone/>
            </a:pPr>
            <a:r>
              <a:rPr lang="ru-RU" sz="2000" dirty="0"/>
              <a:t>д)	материк был открыт Христофором Колумбом</a:t>
            </a:r>
          </a:p>
          <a:p>
            <a:pPr marL="0" indent="0">
              <a:buNone/>
            </a:pPr>
            <a:r>
              <a:rPr lang="ru-RU" sz="2000" dirty="0"/>
              <a:t>е)	основное население материка составляют потомки английских переселенцев</a:t>
            </a:r>
          </a:p>
          <a:p>
            <a:pPr marL="0" indent="0">
              <a:buNone/>
            </a:pPr>
            <a:r>
              <a:rPr lang="ru-RU" sz="2000" dirty="0"/>
              <a:t>ж)	весь материк занимает одно государство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4980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Практическая работа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ru-RU" dirty="0"/>
              <a:t>Составление перечня научно-исследовательских станций.</a:t>
            </a:r>
          </a:p>
        </p:txBody>
      </p:sp>
    </p:spTree>
    <p:extLst>
      <p:ext uri="{BB962C8B-B14F-4D97-AF65-F5344CB8AC3E}">
        <p14:creationId xmlns="" xmlns:p14="http://schemas.microsoft.com/office/powerpoint/2010/main" val="123770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Рекомендации к выполнению практической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Составление перечня научно-исследовательских станций осуществляется на основе </a:t>
            </a:r>
            <a:r>
              <a:rPr lang="ru-RU"/>
              <a:t>карт </a:t>
            </a:r>
            <a:r>
              <a:rPr lang="ru-RU" smtClean="0"/>
              <a:t>атласа(в </a:t>
            </a:r>
            <a:r>
              <a:rPr lang="ru-RU"/>
              <a:t>алфавитном </a:t>
            </a:r>
            <a:r>
              <a:rPr lang="ru-RU" smtClean="0"/>
              <a:t>порядке)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38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5" cy="1143000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9. Установите соответствие между водным объектом и частью </a:t>
            </a:r>
            <a:r>
              <a:rPr lang="ru-RU" sz="2800" dirty="0" smtClean="0"/>
              <a:t>материка</a:t>
            </a:r>
            <a:r>
              <a:rPr lang="ru-RU" sz="2800" dirty="0"/>
              <a:t>, которую он омывает.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ВОДНЫЙ ОБЪЕКТ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1)Тихий </a:t>
            </a:r>
            <a:r>
              <a:rPr lang="ru-RU" sz="2800" dirty="0"/>
              <a:t>океан	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2)Индийский </a:t>
            </a:r>
            <a:r>
              <a:rPr lang="ru-RU" sz="2800" dirty="0"/>
              <a:t>океан	</a:t>
            </a:r>
          </a:p>
          <a:p>
            <a:pPr marL="0" indent="0">
              <a:buNone/>
            </a:pPr>
            <a:r>
              <a:rPr lang="ru-RU" sz="2800" dirty="0" smtClean="0"/>
              <a:t>3)залив </a:t>
            </a:r>
            <a:r>
              <a:rPr lang="ru-RU" sz="2800" dirty="0" err="1"/>
              <a:t>Карпентария</a:t>
            </a:r>
            <a:r>
              <a:rPr lang="ru-RU" sz="2800" dirty="0"/>
              <a:t>	</a:t>
            </a:r>
          </a:p>
          <a:p>
            <a:pPr marL="0" indent="0">
              <a:buNone/>
            </a:pPr>
            <a:r>
              <a:rPr lang="ru-RU" sz="2800" dirty="0" smtClean="0"/>
              <a:t>4)Большой </a:t>
            </a:r>
            <a:r>
              <a:rPr lang="ru-RU" sz="2800" dirty="0"/>
              <a:t>Австралийский залив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ЧАСТЬ МАТЕРИКА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solidFill>
            <a:schemeClr val="accent5"/>
          </a:solidFill>
        </p:spPr>
        <p:txBody>
          <a:bodyPr/>
          <a:lstStyle/>
          <a:p>
            <a:pPr marL="0" indent="0">
              <a:buNone/>
            </a:pPr>
            <a:r>
              <a:rPr lang="ru-RU" sz="3600" dirty="0"/>
              <a:t>а) северная</a:t>
            </a:r>
          </a:p>
          <a:p>
            <a:pPr marL="0" indent="0">
              <a:buNone/>
            </a:pPr>
            <a:r>
              <a:rPr lang="ru-RU" sz="3600" dirty="0" smtClean="0"/>
              <a:t>б</a:t>
            </a:r>
            <a:r>
              <a:rPr lang="ru-RU" sz="3600" dirty="0"/>
              <a:t>) южная</a:t>
            </a:r>
          </a:p>
          <a:p>
            <a:pPr marL="0" indent="0">
              <a:buNone/>
            </a:pPr>
            <a:r>
              <a:rPr lang="ru-RU" sz="3600" dirty="0" smtClean="0"/>
              <a:t>в</a:t>
            </a:r>
            <a:r>
              <a:rPr lang="ru-RU" sz="3600" dirty="0"/>
              <a:t>) восточная</a:t>
            </a:r>
          </a:p>
          <a:p>
            <a:pPr marL="0" indent="0">
              <a:buNone/>
            </a:pPr>
            <a:r>
              <a:rPr lang="ru-RU" sz="3600" dirty="0" smtClean="0"/>
              <a:t>г</a:t>
            </a:r>
            <a:r>
              <a:rPr lang="ru-RU" sz="3600" dirty="0"/>
              <a:t>) западная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87863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25" y="274638"/>
            <a:ext cx="7115175" cy="922337"/>
          </a:xfrm>
        </p:spPr>
        <p:txBody>
          <a:bodyPr/>
          <a:lstStyle/>
          <a:p>
            <a:pPr>
              <a:defRPr/>
            </a:pPr>
            <a:r>
              <a:rPr lang="ru-RU" dirty="0"/>
              <a:t>Цель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/>
              <a:t>Формирование представлений о специфических чертах </a:t>
            </a:r>
            <a:r>
              <a:rPr lang="ru-RU" altLang="ru-RU" dirty="0" smtClean="0"/>
              <a:t>природы</a:t>
            </a:r>
            <a:r>
              <a:rPr lang="ru-RU" altLang="ru-RU" dirty="0"/>
              <a:t>, населения и хозяйства Антарктиды.</a:t>
            </a:r>
            <a:endParaRPr lang="ru-RU" alt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Задачи урока</a:t>
            </a:r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256584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800" dirty="0"/>
              <a:t>1.	Рассмотреть специфику природы и населения материка.</a:t>
            </a:r>
          </a:p>
          <a:p>
            <a:pPr marL="0" indent="0">
              <a:buNone/>
            </a:pPr>
            <a:r>
              <a:rPr lang="ru-RU" altLang="ru-RU" sz="2800" dirty="0"/>
              <a:t>2.	Познакомить обучающихся с представителями </a:t>
            </a:r>
            <a:r>
              <a:rPr lang="ru-RU" altLang="ru-RU" sz="2800" dirty="0" smtClean="0"/>
              <a:t>растительного </a:t>
            </a:r>
            <a:r>
              <a:rPr lang="ru-RU" altLang="ru-RU" sz="2800" dirty="0"/>
              <a:t>и животного мира материка.</a:t>
            </a:r>
          </a:p>
          <a:p>
            <a:pPr marL="0" indent="0">
              <a:buNone/>
            </a:pPr>
            <a:r>
              <a:rPr lang="ru-RU" altLang="ru-RU" sz="2800" dirty="0"/>
              <a:t>3.	Раскрыть причины уникальности природы и населения </a:t>
            </a:r>
            <a:r>
              <a:rPr lang="ru-RU" altLang="ru-RU" sz="2800" dirty="0" smtClean="0"/>
              <a:t>материка</a:t>
            </a:r>
            <a:r>
              <a:rPr lang="ru-RU" altLang="ru-RU" sz="2800" dirty="0"/>
              <a:t>.</a:t>
            </a:r>
          </a:p>
          <a:p>
            <a:pPr marL="0" indent="0">
              <a:buNone/>
            </a:pPr>
            <a:r>
              <a:rPr lang="ru-RU" altLang="ru-RU" sz="2800" dirty="0"/>
              <a:t>4.	Сформировать навыки работы с картографическими </a:t>
            </a:r>
            <a:r>
              <a:rPr lang="ru-RU" altLang="ru-RU" sz="2800" dirty="0" smtClean="0"/>
              <a:t>источниками </a:t>
            </a:r>
            <a:r>
              <a:rPr lang="ru-RU" altLang="ru-RU" sz="2800" dirty="0"/>
              <a:t>информации, по преобразованию тематической </a:t>
            </a:r>
            <a:r>
              <a:rPr lang="ru-RU" altLang="ru-RU" sz="2800" dirty="0" smtClean="0"/>
              <a:t>информации </a:t>
            </a:r>
            <a:r>
              <a:rPr lang="ru-RU" altLang="ru-RU" sz="2800" dirty="0"/>
              <a:t>из одного вида в другой.</a:t>
            </a:r>
          </a:p>
          <a:p>
            <a:endParaRPr lang="ru-RU" alt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Краткое содержание урока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ru-RU" dirty="0"/>
              <a:t>1.	Уникальность географического положения Антарктиды.</a:t>
            </a:r>
          </a:p>
          <a:p>
            <a:r>
              <a:rPr lang="ru-RU" dirty="0"/>
              <a:t>2.	Климатические особенности материка.</a:t>
            </a:r>
          </a:p>
          <a:p>
            <a:r>
              <a:rPr lang="ru-RU" dirty="0"/>
              <a:t>3.	Своеобразие животного и растительного мира материка.</a:t>
            </a:r>
          </a:p>
          <a:p>
            <a:r>
              <a:rPr lang="ru-RU" dirty="0"/>
              <a:t>4.	Влияние климата на формирование снежного покрова Антарктиды.</a:t>
            </a:r>
          </a:p>
          <a:p>
            <a:r>
              <a:rPr lang="ru-RU" dirty="0"/>
              <a:t>5.	Специфика населения материка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30781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Опорные знания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1.	Как была открыта Антарктида.</a:t>
            </a:r>
          </a:p>
          <a:p>
            <a:pPr marL="0" indent="0">
              <a:buNone/>
            </a:pPr>
            <a:r>
              <a:rPr lang="ru-RU" dirty="0"/>
              <a:t>2.	В чем особенность природы Антарктиды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1775749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</Template>
  <TotalTime>106</TotalTime>
  <Words>976</Words>
  <Application>Microsoft Office PowerPoint</Application>
  <PresentationFormat>Экран (4:3)</PresentationFormat>
  <Paragraphs>195</Paragraphs>
  <Slides>41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шаблон</vt:lpstr>
      <vt:lpstr>Путешествие по Антарктиде (§ 26)</vt:lpstr>
      <vt:lpstr>Тестовый практикум</vt:lpstr>
      <vt:lpstr>Слайд 3</vt:lpstr>
      <vt:lpstr>Слайд 4</vt:lpstr>
      <vt:lpstr>9. Установите соответствие между водным объектом и частью материка, которую он омывает.</vt:lpstr>
      <vt:lpstr>Цель</vt:lpstr>
      <vt:lpstr>Задачи урока</vt:lpstr>
      <vt:lpstr>Краткое содержание урока</vt:lpstr>
      <vt:lpstr>Опорные знания</vt:lpstr>
      <vt:lpstr>Проблемный вопрос</vt:lpstr>
      <vt:lpstr>Вопросы </vt:lpstr>
      <vt:lpstr>Вопросы </vt:lpstr>
      <vt:lpstr>Понятия и термины</vt:lpstr>
      <vt:lpstr>Материк антарктида – край вечной зимы. Самый южный юг.</vt:lpstr>
      <vt:lpstr>От Антарктиды до других материков </vt:lpstr>
      <vt:lpstr>Слайд 16</vt:lpstr>
      <vt:lpstr>Джеймс Кук</vt:lpstr>
      <vt:lpstr>Открытие Антарктиды </vt:lpstr>
      <vt:lpstr>Слайд 19</vt:lpstr>
      <vt:lpstr>Слайд 20</vt:lpstr>
      <vt:lpstr>Международный геофизический год   (1957 -1958гг.)</vt:lpstr>
      <vt:lpstr>Антарктические научные станции</vt:lpstr>
      <vt:lpstr>Слайд 23</vt:lpstr>
      <vt:lpstr>Российские станции</vt:lpstr>
      <vt:lpstr>Слайд 25</vt:lpstr>
      <vt:lpstr>Слайд 26</vt:lpstr>
      <vt:lpstr>Слайд 27</vt:lpstr>
      <vt:lpstr>Слайд 28</vt:lpstr>
      <vt:lpstr>Слайд 29</vt:lpstr>
      <vt:lpstr>Человек в Антарктиде </vt:lpstr>
      <vt:lpstr>Тематический практикум </vt:lpstr>
      <vt:lpstr>Тематический практикум </vt:lpstr>
      <vt:lpstr>Тематический практикум </vt:lpstr>
      <vt:lpstr>Картографический практикум</vt:lpstr>
      <vt:lpstr>Слайд 35</vt:lpstr>
      <vt:lpstr>Картографический практикум</vt:lpstr>
      <vt:lpstr>2. Постройте столбчатую диаграмму на основе данных таблицы задания № 1.</vt:lpstr>
      <vt:lpstr>Практическое задание </vt:lpstr>
      <vt:lpstr>Рекомендации к выполнению практического задания</vt:lpstr>
      <vt:lpstr>Практическая работа</vt:lpstr>
      <vt:lpstr>Рекомендации к выполнению практической работы</vt:lpstr>
    </vt:vector>
  </TitlesOfParts>
  <Company>Curnos™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по Антарктиде (§ 26)</dc:title>
  <dc:creator>Olga</dc:creator>
  <cp:lastModifiedBy>Olga</cp:lastModifiedBy>
  <cp:revision>12</cp:revision>
  <dcterms:created xsi:type="dcterms:W3CDTF">2016-01-08T09:19:48Z</dcterms:created>
  <dcterms:modified xsi:type="dcterms:W3CDTF">2017-01-18T03:42:38Z</dcterms:modified>
</cp:coreProperties>
</file>