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ah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ah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Tense </a:t>
            </a:r>
            <a:endParaRPr lang="sah-RU" sz="6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ah-RU" dirty="0"/>
          </a:p>
        </p:txBody>
      </p:sp>
      <p:pic>
        <p:nvPicPr>
          <p:cNvPr id="5" name="Picture 2" descr="C:\Documents and Settings\Admin\Рабочий стол\44_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032"/>
            <a:ext cx="8784976" cy="26534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465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rmAutofit/>
          </a:bodyPr>
          <a:lstStyle/>
          <a:p>
            <a:r>
              <a:rPr lang="en-US" dirty="0" smtClean="0"/>
              <a:t>Homework </a:t>
            </a:r>
            <a:br>
              <a:rPr lang="en-US" dirty="0" smtClean="0"/>
            </a:br>
            <a:endParaRPr lang="sah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неправильные глаголы</a:t>
            </a:r>
          </a:p>
          <a:p>
            <a:r>
              <a:rPr lang="ru-RU" dirty="0" smtClean="0"/>
              <a:t>От </a:t>
            </a:r>
            <a:r>
              <a:rPr lang="en-US" dirty="0" smtClean="0">
                <a:solidFill>
                  <a:srgbClr val="FF0000"/>
                </a:solidFill>
              </a:rPr>
              <a:t>be</a:t>
            </a:r>
            <a:r>
              <a:rPr lang="en-US" dirty="0" smtClean="0"/>
              <a:t> </a:t>
            </a:r>
            <a:r>
              <a:rPr lang="ru-RU" dirty="0" smtClean="0"/>
              <a:t>до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en-US" dirty="0" smtClean="0">
                <a:solidFill>
                  <a:srgbClr val="FF0000"/>
                </a:solidFill>
              </a:rPr>
              <a:t>an</a:t>
            </a:r>
            <a:endParaRPr lang="sah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b="1" dirty="0"/>
              <a:t>I </a:t>
            </a:r>
            <a:r>
              <a:rPr lang="en-US" b="1" dirty="0">
                <a:solidFill>
                  <a:srgbClr val="FF0000"/>
                </a:solidFill>
              </a:rPr>
              <a:t>liked</a:t>
            </a:r>
            <a:r>
              <a:rPr lang="en-US" b="1" dirty="0"/>
              <a:t> the film yesterday.</a:t>
            </a:r>
          </a:p>
          <a:p>
            <a:r>
              <a:rPr lang="en-US" b="1" dirty="0"/>
              <a:t>He </a:t>
            </a:r>
            <a:r>
              <a:rPr lang="en-US" b="1" dirty="0">
                <a:solidFill>
                  <a:srgbClr val="FF0000"/>
                </a:solidFill>
              </a:rPr>
              <a:t>watched</a:t>
            </a:r>
            <a:r>
              <a:rPr lang="en-US" b="1" dirty="0"/>
              <a:t> TV yesterday.</a:t>
            </a:r>
          </a:p>
          <a:p>
            <a:r>
              <a:rPr lang="en-US" b="1" dirty="0"/>
              <a:t>She </a:t>
            </a:r>
            <a:r>
              <a:rPr lang="en-US" b="1" dirty="0">
                <a:solidFill>
                  <a:srgbClr val="FF0000"/>
                </a:solidFill>
              </a:rPr>
              <a:t>travelled</a:t>
            </a:r>
            <a:r>
              <a:rPr lang="en-US" b="1" dirty="0"/>
              <a:t> to Moscow yesterday</a:t>
            </a:r>
          </a:p>
          <a:p>
            <a:r>
              <a:rPr lang="en-US" b="1" dirty="0"/>
              <a:t>We </a:t>
            </a:r>
            <a:r>
              <a:rPr lang="en-US" b="1" dirty="0">
                <a:solidFill>
                  <a:srgbClr val="FF0000"/>
                </a:solidFill>
              </a:rPr>
              <a:t>played</a:t>
            </a:r>
            <a:r>
              <a:rPr lang="en-US" b="1" dirty="0"/>
              <a:t> football yesterday.</a:t>
            </a:r>
          </a:p>
          <a:p>
            <a:r>
              <a:rPr lang="en-US" b="1" dirty="0"/>
              <a:t>They </a:t>
            </a:r>
            <a:r>
              <a:rPr lang="en-US" b="1" dirty="0">
                <a:solidFill>
                  <a:srgbClr val="FF0000"/>
                </a:solidFill>
              </a:rPr>
              <a:t>studied</a:t>
            </a:r>
            <a:r>
              <a:rPr lang="en-US" b="1" dirty="0"/>
              <a:t> English yesterday</a:t>
            </a:r>
            <a:endParaRPr lang="sah-RU" dirty="0"/>
          </a:p>
        </p:txBody>
      </p:sp>
      <p:sp>
        <p:nvSpPr>
          <p:cNvPr id="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95536" y="3573016"/>
            <a:ext cx="8229600" cy="1584176"/>
          </a:xfrm>
          <a:solidFill>
            <a:schemeClr val="accent2">
              <a:lumMod val="60000"/>
              <a:lumOff val="40000"/>
            </a:schemeClr>
          </a:solidFill>
        </p:spPr>
        <p:txBody>
          <a:bodyPr tIns="0" rIns="18288" bIns="0" anchor="b">
            <a:normAutofit/>
          </a:bodyPr>
          <a:lstStyle/>
          <a:p>
            <a:pPr eaLnBrk="1" hangingPunct="1">
              <a:defRPr/>
            </a:pPr>
            <a:r>
              <a:rPr lang="ru-RU" altLang="zh-CN" sz="6000" b="1" dirty="0" err="1" smtClean="0">
                <a:solidFill>
                  <a:srgbClr val="D8090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Past</a:t>
            </a:r>
            <a:r>
              <a:rPr lang="ru-RU" altLang="zh-CN" sz="6000" b="1" dirty="0" smtClean="0">
                <a:solidFill>
                  <a:srgbClr val="D8090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zh-CN" sz="6000" b="1" dirty="0" err="1" smtClean="0">
                <a:solidFill>
                  <a:srgbClr val="D8090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Simple</a:t>
            </a:r>
            <a:r>
              <a:rPr lang="ru-RU" altLang="zh-CN" sz="6000" b="1" dirty="0" smtClean="0">
                <a:solidFill>
                  <a:srgbClr val="D8090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 </a:t>
            </a:r>
            <a:r>
              <a:rPr lang="ru-RU" altLang="zh-CN" sz="6000" b="1" dirty="0" err="1" smtClean="0">
                <a:solidFill>
                  <a:srgbClr val="D8090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Tense</a:t>
            </a:r>
            <a:r>
              <a:rPr lang="en-US" altLang="zh-CN" sz="6000" b="1" dirty="0" smtClean="0">
                <a:solidFill>
                  <a:srgbClr val="D8090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/>
            </a:r>
            <a:br>
              <a:rPr lang="en-US" altLang="zh-CN" sz="6000" b="1" dirty="0" smtClean="0">
                <a:solidFill>
                  <a:srgbClr val="D8090F"/>
                </a:solidFill>
                <a:latin typeface="Calibri" panose="020F0502020204030204" pitchFamily="34" charset="0"/>
                <a:sym typeface="Calibri" panose="020F0502020204030204" pitchFamily="34" charset="0"/>
              </a:rPr>
            </a:br>
            <a:r>
              <a:rPr lang="ru-RU" altLang="zh-CN" sz="3200" b="1" dirty="0" smtClean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прошедшее простое время </a:t>
            </a:r>
          </a:p>
        </p:txBody>
      </p:sp>
      <p:sp>
        <p:nvSpPr>
          <p:cNvPr id="6" name="Заголовок 7"/>
          <p:cNvSpPr txBox="1">
            <a:spLocks noChangeArrowheads="1"/>
          </p:cNvSpPr>
          <p:nvPr/>
        </p:nvSpPr>
        <p:spPr>
          <a:xfrm>
            <a:off x="334139" y="5278255"/>
            <a:ext cx="8305800" cy="793829"/>
          </a:xfrm>
          <a:prstGeom prst="rect">
            <a:avLst/>
          </a:prstGeom>
          <a:noFill/>
        </p:spPr>
        <p:txBody>
          <a:bodyPr vert="horz" lIns="91440" tIns="45720" rIns="91440" bIns="0" rtlCol="0" anchor="b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zh-CN" sz="6000" i="1" u="sng" dirty="0" smtClean="0">
                <a:solidFill>
                  <a:srgbClr val="FF0000"/>
                </a:solidFill>
                <a:latin typeface="Calibri" pitchFamily="34" charset="0"/>
                <a:sym typeface="Calibri" pitchFamily="34" charset="0"/>
              </a:rPr>
              <a:t>Правильные глаголы</a:t>
            </a:r>
          </a:p>
        </p:txBody>
      </p:sp>
    </p:spTree>
    <p:extLst>
      <p:ext uri="{BB962C8B-B14F-4D97-AF65-F5344CB8AC3E}">
        <p14:creationId xmlns:p14="http://schemas.microsoft.com/office/powerpoint/2010/main" val="216756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 autoUpdateAnimBg="0"/>
      <p:bldP spid="6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Regular Verbs</a:t>
            </a:r>
            <a:endParaRPr lang="sah-RU" sz="5400" b="1" dirty="0">
              <a:solidFill>
                <a:srgbClr val="FF0000"/>
              </a:solidFill>
            </a:endParaRPr>
          </a:p>
        </p:txBody>
      </p:sp>
      <p:sp>
        <p:nvSpPr>
          <p:cNvPr id="4" name="TextBox 8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6000" dirty="0">
                <a:solidFill>
                  <a:srgbClr val="7030A0"/>
                </a:solidFill>
                <a:latin typeface="Constantia" pitchFamily="18" charset="0"/>
                <a:sym typeface="Constantia" pitchFamily="18" charset="0"/>
              </a:rPr>
              <a:t>play</a:t>
            </a:r>
            <a:r>
              <a:rPr lang="en-US" altLang="ru-RU" sz="6000" dirty="0">
                <a:solidFill>
                  <a:srgbClr val="FF0000"/>
                </a:solidFill>
                <a:latin typeface="Constantia" pitchFamily="18" charset="0"/>
                <a:sym typeface="Constantia" pitchFamily="18" charset="0"/>
              </a:rPr>
              <a:t>ed</a:t>
            </a:r>
            <a:endParaRPr lang="ru-RU" altLang="en-US" sz="6000" dirty="0">
              <a:solidFill>
                <a:srgbClr val="FF0000"/>
              </a:solidFill>
              <a:latin typeface="Constantia" pitchFamily="18" charset="0"/>
              <a:sym typeface="Constantia" pitchFamily="18" charset="0"/>
            </a:endParaRPr>
          </a:p>
          <a:p>
            <a:pPr eaLnBrk="1" hangingPunct="1"/>
            <a:r>
              <a:rPr lang="en-US" altLang="ru-RU" sz="6000" dirty="0">
                <a:solidFill>
                  <a:srgbClr val="7030A0"/>
                </a:solidFill>
                <a:latin typeface="Constantia" pitchFamily="18" charset="0"/>
                <a:sym typeface="Constantia" pitchFamily="18" charset="0"/>
              </a:rPr>
              <a:t>lik</a:t>
            </a:r>
            <a:r>
              <a:rPr lang="en-US" altLang="ru-RU" sz="6000" dirty="0">
                <a:solidFill>
                  <a:srgbClr val="FF0000"/>
                </a:solidFill>
                <a:latin typeface="Constantia" pitchFamily="18" charset="0"/>
                <a:sym typeface="Constantia" pitchFamily="18" charset="0"/>
              </a:rPr>
              <a:t>ed</a:t>
            </a:r>
            <a:endParaRPr lang="ru-RU" altLang="en-US" sz="6000" dirty="0">
              <a:solidFill>
                <a:srgbClr val="FF0000"/>
              </a:solidFill>
              <a:latin typeface="Constantia" pitchFamily="18" charset="0"/>
              <a:sym typeface="Constantia" pitchFamily="18" charset="0"/>
            </a:endParaRPr>
          </a:p>
          <a:p>
            <a:pPr eaLnBrk="1" hangingPunct="1"/>
            <a:r>
              <a:rPr lang="en-US" altLang="ru-RU" sz="6000" dirty="0">
                <a:solidFill>
                  <a:srgbClr val="7030A0"/>
                </a:solidFill>
                <a:latin typeface="Constantia" pitchFamily="18" charset="0"/>
                <a:sym typeface="Constantia" pitchFamily="18" charset="0"/>
              </a:rPr>
              <a:t>walk</a:t>
            </a:r>
            <a:r>
              <a:rPr lang="en-US" altLang="ru-RU" sz="6000" dirty="0">
                <a:solidFill>
                  <a:srgbClr val="FF0000"/>
                </a:solidFill>
                <a:latin typeface="Constantia" pitchFamily="18" charset="0"/>
                <a:sym typeface="Constantia" pitchFamily="18" charset="0"/>
              </a:rPr>
              <a:t>ed</a:t>
            </a:r>
            <a:endParaRPr lang="ru-RU" altLang="en-US" sz="6000" dirty="0">
              <a:solidFill>
                <a:srgbClr val="FF0000"/>
              </a:solidFill>
              <a:latin typeface="Constantia" pitchFamily="18" charset="0"/>
              <a:sym typeface="Constantia" pitchFamily="18" charset="0"/>
            </a:endParaRPr>
          </a:p>
        </p:txBody>
      </p:sp>
      <p:sp>
        <p:nvSpPr>
          <p:cNvPr id="5" name="Правая фигурная скобка 9"/>
          <p:cNvSpPr>
            <a:spLocks/>
          </p:cNvSpPr>
          <p:nvPr/>
        </p:nvSpPr>
        <p:spPr bwMode="auto">
          <a:xfrm>
            <a:off x="3857625" y="1928813"/>
            <a:ext cx="500063" cy="2928937"/>
          </a:xfrm>
          <a:prstGeom prst="rightBrace">
            <a:avLst>
              <a:gd name="adj1" fmla="val 7999"/>
              <a:gd name="adj2" fmla="val 50000"/>
            </a:avLst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ru-RU" altLang="ru-RU" b="1">
              <a:solidFill>
                <a:srgbClr val="D8090F"/>
              </a:solidFill>
            </a:endParaRPr>
          </a:p>
        </p:txBody>
      </p:sp>
      <p:sp>
        <p:nvSpPr>
          <p:cNvPr id="6" name="TextBox 10"/>
          <p:cNvSpPr>
            <a:spLocks noChangeArrowheads="1"/>
          </p:cNvSpPr>
          <p:nvPr/>
        </p:nvSpPr>
        <p:spPr bwMode="auto">
          <a:xfrm>
            <a:off x="4786313" y="2571750"/>
            <a:ext cx="27146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ru-RU" sz="8000" b="1" dirty="0">
                <a:solidFill>
                  <a:srgbClr val="7030A0"/>
                </a:solidFill>
                <a:latin typeface="Constantia" pitchFamily="18" charset="0"/>
                <a:sym typeface="Constantia" pitchFamily="18" charset="0"/>
              </a:rPr>
              <a:t>V</a:t>
            </a:r>
            <a:r>
              <a:rPr lang="en-US" altLang="ru-RU" sz="5400" dirty="0">
                <a:solidFill>
                  <a:srgbClr val="000000"/>
                </a:solidFill>
                <a:latin typeface="Constantia" pitchFamily="18" charset="0"/>
                <a:sym typeface="Constantia" pitchFamily="18" charset="0"/>
              </a:rPr>
              <a:t>+ </a:t>
            </a:r>
            <a:r>
              <a:rPr lang="en-US" altLang="ru-RU" sz="8000" dirty="0" err="1">
                <a:solidFill>
                  <a:srgbClr val="FF0000"/>
                </a:solidFill>
                <a:latin typeface="Constantia" pitchFamily="18" charset="0"/>
                <a:sym typeface="Constantia" pitchFamily="18" charset="0"/>
              </a:rPr>
              <a:t>ed</a:t>
            </a:r>
            <a:endParaRPr lang="ru-RU" altLang="en-US" sz="8000" dirty="0">
              <a:solidFill>
                <a:srgbClr val="FF0000"/>
              </a:solidFill>
              <a:latin typeface="Constantia" pitchFamily="18" charset="0"/>
              <a:sym typeface="Constantia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183345"/>
            <a:ext cx="20542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811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5" grpId="0" bldLvl="0" animBg="1" autoUpdateAnimBg="0"/>
      <p:bldP spid="6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 noChangeArrowheads="1"/>
          </p:cNvSpPr>
          <p:nvPr>
            <p:ph idx="1"/>
          </p:nvPr>
        </p:nvSpPr>
        <p:spPr>
          <a:xfrm>
            <a:off x="457200" y="692696"/>
            <a:ext cx="8229600" cy="5433467"/>
          </a:xfrm>
          <a:noFill/>
        </p:spPr>
        <p:txBody>
          <a:bodyPr lIns="0" rIns="18288"/>
          <a:lstStyle/>
          <a:p>
            <a:pPr marL="0" indent="0" algn="ctr" eaLnBrk="1" hangingPunct="1">
              <a:buNone/>
            </a:pPr>
            <a:endParaRPr lang="ru-RU" altLang="zh-CN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eaLnBrk="1" hangingPunct="1">
              <a:buNone/>
            </a:pPr>
            <a:endParaRPr lang="ru-RU" altLang="zh-CN" sz="40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51252" y="188640"/>
            <a:ext cx="6957813" cy="91440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SimSun" pitchFamily="2" charset="-122"/>
              </a:rPr>
              <a:t>Irregular Verbs</a:t>
            </a:r>
            <a:endParaRPr kumimoji="0" lang="sah-RU" sz="4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51252" y="1103040"/>
            <a:ext cx="67687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Неправильные глаголы</a:t>
            </a:r>
            <a:endParaRPr lang="sah-RU" sz="4400" dirty="0">
              <a:solidFill>
                <a:schemeClr val="bg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ah-RU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4183345"/>
            <a:ext cx="20542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2"/>
          <p:cNvSpPr>
            <a:spLocks noChangeArrowheads="1"/>
          </p:cNvSpPr>
          <p:nvPr/>
        </p:nvSpPr>
        <p:spPr bwMode="auto">
          <a:xfrm>
            <a:off x="553136" y="2273300"/>
            <a:ext cx="79295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/>
            <a:r>
              <a:rPr lang="ru-RU" altLang="zh-CN" sz="2400" i="1" dirty="0">
                <a:solidFill>
                  <a:srgbClr val="000000"/>
                </a:solidFill>
                <a:latin typeface="Constantia" pitchFamily="18" charset="0"/>
                <a:sym typeface="Constantia" pitchFamily="18" charset="0"/>
              </a:rPr>
              <a:t>Имеют свою особую форму, которая находится </a:t>
            </a:r>
            <a:r>
              <a:rPr lang="ru-RU" altLang="zh-CN" sz="2400" b="1" i="1" dirty="0">
                <a:solidFill>
                  <a:srgbClr val="000000"/>
                </a:solidFill>
                <a:latin typeface="Constantia" pitchFamily="18" charset="0"/>
                <a:sym typeface="Constantia" pitchFamily="18" charset="0"/>
              </a:rPr>
              <a:t>в таблице неправильных глаголов</a:t>
            </a:r>
          </a:p>
        </p:txBody>
      </p:sp>
      <p:sp>
        <p:nvSpPr>
          <p:cNvPr id="11" name="TextBox 3"/>
          <p:cNvSpPr>
            <a:spLocks noChangeArrowheads="1"/>
          </p:cNvSpPr>
          <p:nvPr/>
        </p:nvSpPr>
        <p:spPr bwMode="auto">
          <a:xfrm>
            <a:off x="505004" y="3429000"/>
            <a:ext cx="40719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ru-RU" sz="4000" b="1" dirty="0">
                <a:solidFill>
                  <a:srgbClr val="7030A0"/>
                </a:solidFill>
                <a:latin typeface="Constantia" pitchFamily="18" charset="0"/>
                <a:sym typeface="Constantia" pitchFamily="18" charset="0"/>
              </a:rPr>
              <a:t>Go – went</a:t>
            </a:r>
            <a:endParaRPr lang="ru-RU" altLang="en-US" sz="4000" b="1" dirty="0">
              <a:solidFill>
                <a:srgbClr val="7030A0"/>
              </a:solidFill>
              <a:latin typeface="Constantia" pitchFamily="18" charset="0"/>
              <a:sym typeface="Constantia" pitchFamily="18" charset="0"/>
            </a:endParaRPr>
          </a:p>
          <a:p>
            <a:pPr eaLnBrk="1" hangingPunct="1"/>
            <a:r>
              <a:rPr lang="en-US" altLang="ru-RU" sz="4000" b="1" dirty="0">
                <a:solidFill>
                  <a:srgbClr val="7030A0"/>
                </a:solidFill>
                <a:latin typeface="Constantia" pitchFamily="18" charset="0"/>
                <a:sym typeface="Constantia" pitchFamily="18" charset="0"/>
              </a:rPr>
              <a:t>Have – had</a:t>
            </a:r>
            <a:endParaRPr lang="ru-RU" altLang="en-US" sz="4000" b="1" dirty="0">
              <a:solidFill>
                <a:srgbClr val="7030A0"/>
              </a:solidFill>
              <a:latin typeface="Constantia" pitchFamily="18" charset="0"/>
              <a:sym typeface="Constantia" pitchFamily="18" charset="0"/>
            </a:endParaRPr>
          </a:p>
          <a:p>
            <a:pPr eaLnBrk="1" hangingPunct="1"/>
            <a:r>
              <a:rPr lang="en-US" altLang="ru-RU" sz="4000" b="1" dirty="0">
                <a:solidFill>
                  <a:srgbClr val="7030A0"/>
                </a:solidFill>
                <a:latin typeface="Constantia" pitchFamily="18" charset="0"/>
                <a:sym typeface="Constantia" pitchFamily="18" charset="0"/>
              </a:rPr>
              <a:t>Know - knew</a:t>
            </a:r>
            <a:endParaRPr lang="ru-RU" altLang="en-US" sz="4000" b="1" dirty="0">
              <a:solidFill>
                <a:srgbClr val="7030A0"/>
              </a:solidFill>
              <a:latin typeface="Constantia" pitchFamily="18" charset="0"/>
              <a:sym typeface="Constantia" pitchFamily="18" charset="0"/>
            </a:endParaRPr>
          </a:p>
        </p:txBody>
      </p:sp>
      <p:sp>
        <p:nvSpPr>
          <p:cNvPr id="12" name="Правая фигурная скобка 4"/>
          <p:cNvSpPr>
            <a:spLocks/>
          </p:cNvSpPr>
          <p:nvPr/>
        </p:nvSpPr>
        <p:spPr bwMode="auto">
          <a:xfrm>
            <a:off x="3902900" y="3429000"/>
            <a:ext cx="428625" cy="1928813"/>
          </a:xfrm>
          <a:prstGeom prst="rightBrace">
            <a:avLst>
              <a:gd name="adj1" fmla="val 797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ru-RU" altLang="ru-RU"/>
          </a:p>
        </p:txBody>
      </p:sp>
      <p:sp>
        <p:nvSpPr>
          <p:cNvPr id="13" name="TextBox 5"/>
          <p:cNvSpPr>
            <a:spLocks noChangeArrowheads="1"/>
          </p:cNvSpPr>
          <p:nvPr/>
        </p:nvSpPr>
        <p:spPr bwMode="auto">
          <a:xfrm>
            <a:off x="4533690" y="3608387"/>
            <a:ext cx="16430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ru-RU" sz="9600" b="1" dirty="0">
                <a:solidFill>
                  <a:srgbClr val="FF0000"/>
                </a:solidFill>
                <a:latin typeface="Constantia" pitchFamily="18" charset="0"/>
                <a:sym typeface="Constantia" pitchFamily="18" charset="0"/>
              </a:rPr>
              <a:t>V</a:t>
            </a:r>
            <a:r>
              <a:rPr lang="en-US" altLang="ru-RU" sz="5400" b="1" dirty="0">
                <a:solidFill>
                  <a:srgbClr val="FF0000"/>
                </a:solidFill>
                <a:latin typeface="Constantia" pitchFamily="18" charset="0"/>
                <a:sym typeface="Constantia" pitchFamily="18" charset="0"/>
              </a:rPr>
              <a:t>2</a:t>
            </a:r>
            <a:endParaRPr lang="ru-RU" altLang="en-US" sz="5400" b="1" dirty="0">
              <a:solidFill>
                <a:srgbClr val="FF0000"/>
              </a:solidFill>
              <a:latin typeface="Constantia" pitchFamily="18" charset="0"/>
              <a:sym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799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fmla" valueType="clr">
                                      <p:cBhvr override="childStyle"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fmla" valueType="clr">
                                      <p:cBhvr>
                                        <p:cTn id="1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bldLvl="0" autoUpdateAnimBg="0"/>
      <p:bldP spid="11" grpId="0" bldLvl="0" autoUpdateAnimBg="0"/>
      <p:bldP spid="12" grpId="0" bldLvl="0" animBg="1" autoUpdateAnimBg="0"/>
      <p:bldP spid="1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ah-RU"/>
          </a:p>
        </p:txBody>
      </p:sp>
      <p:pic>
        <p:nvPicPr>
          <p:cNvPr id="4" name="Picture 2" descr="O:\~VSA~\с дисков\мои картинки\school\ad3a789759d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504" y="18123"/>
            <a:ext cx="2302898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571604" y="1177676"/>
            <a:ext cx="617463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en-US" sz="5400" b="1" u="sng" cap="none" spc="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swim</a:t>
            </a:r>
            <a:r>
              <a:rPr lang="en-US" sz="5400" b="1" cap="none" spc="0" dirty="0" smtClean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every day.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en-US" sz="5400" b="1" u="sng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swam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yesterday.</a:t>
            </a:r>
            <a:endParaRPr lang="en-US" sz="540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928934"/>
            <a:ext cx="7777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cap="none" spc="0" dirty="0" smtClean="0">
                <a:ln w="11430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didn’t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u="sng" dirty="0" smtClean="0">
                <a:ln w="11430"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swim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yesterday.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857628"/>
            <a:ext cx="8204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Did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you </a:t>
            </a:r>
            <a:r>
              <a:rPr lang="en-US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3300"/>
                </a:solidFill>
                <a:effectLst/>
              </a:rPr>
              <a:t>swim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yesterday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357422" y="4786322"/>
            <a:ext cx="114300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29256" y="4786322"/>
            <a:ext cx="1143008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85720" y="5143512"/>
            <a:ext cx="27887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Yes, I did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5214950"/>
            <a:ext cx="317747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No, I didn’t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57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36104"/>
          </a:xfrm>
        </p:spPr>
        <p:txBody>
          <a:bodyPr/>
          <a:lstStyle/>
          <a:p>
            <a:endParaRPr lang="sah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248472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Be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Decide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Have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Get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Knock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Answer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Open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Hear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Jump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Turn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See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Rush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Introduce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Shout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Walk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Give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Die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Say</a:t>
            </a:r>
          </a:p>
          <a:p>
            <a:endParaRPr lang="en-US" sz="5500" dirty="0" smtClean="0"/>
          </a:p>
          <a:p>
            <a:endParaRPr lang="en-US" sz="55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sah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27984" y="1196752"/>
            <a:ext cx="4258816" cy="4104456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Decided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Had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Got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Knocked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answered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Opened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Heard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Jumped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Turned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Rushed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Introduced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Shouted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Walked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Gave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Died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said</a:t>
            </a:r>
          </a:p>
          <a:p>
            <a:pPr marL="514350" indent="-514350">
              <a:buFont typeface="+mj-lt"/>
              <a:buAutoNum type="arabicPeriod"/>
            </a:pPr>
            <a:endParaRPr lang="sah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5780112"/>
            <a:ext cx="84969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Regular Verbs: 2,5,6,7,9,10,12,13,14,15,17</a:t>
            </a:r>
          </a:p>
          <a:p>
            <a:r>
              <a:rPr lang="en-US" sz="2800" dirty="0" smtClean="0"/>
              <a:t>Irregular Verbs: 1,3,4,8,11,16,18</a:t>
            </a:r>
            <a:endParaRPr lang="sah-RU" sz="2800" dirty="0"/>
          </a:p>
        </p:txBody>
      </p:sp>
    </p:spTree>
    <p:extLst>
      <p:ext uri="{BB962C8B-B14F-4D97-AF65-F5344CB8AC3E}">
        <p14:creationId xmlns:p14="http://schemas.microsoft.com/office/powerpoint/2010/main" val="13319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ah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0343407"/>
              </p:ext>
            </p:extLst>
          </p:nvPr>
        </p:nvGraphicFramePr>
        <p:xfrm>
          <a:off x="467544" y="1052736"/>
          <a:ext cx="7931223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741"/>
                <a:gridCol w="2643741"/>
                <a:gridCol w="2643741"/>
              </a:tblGrid>
              <a:tr h="46017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meet</a:t>
                      </a:r>
                      <a:endParaRPr lang="sah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встречать</a:t>
                      </a:r>
                      <a:endParaRPr lang="sah-RU" dirty="0"/>
                    </a:p>
                  </a:txBody>
                  <a:tcPr/>
                </a:tc>
              </a:tr>
              <a:tr h="466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Read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читать</a:t>
                      </a:r>
                      <a:endParaRPr lang="sah-RU" dirty="0"/>
                    </a:p>
                  </a:txBody>
                  <a:tcPr/>
                </a:tc>
              </a:tr>
              <a:tr h="466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Drink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466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Make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466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Find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466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Spend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466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Leave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</a:tr>
              <a:tr h="4260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Keep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</a:tr>
              <a:tr h="4260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Come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</a:tr>
              <a:tr h="42601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Eat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</a:tr>
              <a:tr h="5029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go</a:t>
                      </a:r>
                      <a:endParaRPr lang="sah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ah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ah-RU" dirty="0"/>
          </a:p>
        </p:txBody>
      </p:sp>
    </p:spTree>
    <p:extLst>
      <p:ext uri="{BB962C8B-B14F-4D97-AF65-F5344CB8AC3E}">
        <p14:creationId xmlns:p14="http://schemas.microsoft.com/office/powerpoint/2010/main" val="26668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901557"/>
              </p:ext>
            </p:extLst>
          </p:nvPr>
        </p:nvGraphicFramePr>
        <p:xfrm>
          <a:off x="457200" y="692696"/>
          <a:ext cx="8229600" cy="5327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meet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Встречать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Читать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drink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drank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made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Делать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find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found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Искать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spend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spent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Тратить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leave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Оставлять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keep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kept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Хранить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come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Приходить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ate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Есть</a:t>
                      </a:r>
                      <a:endParaRPr lang="sah-RU" dirty="0"/>
                    </a:p>
                  </a:txBody>
                  <a:tcPr/>
                </a:tc>
              </a:tr>
              <a:tr h="484278"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went</a:t>
                      </a:r>
                      <a:endParaRPr lang="sah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идти</a:t>
                      </a:r>
                      <a:endParaRPr lang="sah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5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Рефлексия</a:t>
            </a:r>
            <a:endParaRPr lang="sah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/>
              <a:t>Теперь я знаю…</a:t>
            </a:r>
            <a:endParaRPr lang="en-US" sz="4400" b="1" dirty="0" smtClean="0"/>
          </a:p>
          <a:p>
            <a:pPr>
              <a:buNone/>
            </a:pPr>
            <a:r>
              <a:rPr lang="ru-RU" sz="4400" b="1" dirty="0" smtClean="0"/>
              <a:t>Теперь я могу…</a:t>
            </a:r>
            <a:endParaRPr lang="en-US" sz="4400" b="1" dirty="0" smtClean="0"/>
          </a:p>
          <a:p>
            <a:pPr>
              <a:buNone/>
            </a:pPr>
            <a:r>
              <a:rPr lang="ru-RU" sz="4400" b="1" dirty="0" smtClean="0"/>
              <a:t>Мне было легко…</a:t>
            </a:r>
            <a:endParaRPr lang="en-US" sz="4400" b="1" dirty="0" smtClean="0"/>
          </a:p>
          <a:p>
            <a:pPr>
              <a:buNone/>
            </a:pPr>
            <a:r>
              <a:rPr lang="ru-RU" sz="4400" b="1" dirty="0" smtClean="0"/>
              <a:t>Мне было трудно…</a:t>
            </a:r>
            <a:endParaRPr lang="en-US" sz="4400" b="1" dirty="0" smtClean="0"/>
          </a:p>
          <a:p>
            <a:pPr>
              <a:buNone/>
            </a:pPr>
            <a:r>
              <a:rPr lang="ru-RU" sz="4400" b="1" dirty="0" smtClean="0"/>
              <a:t>Самым интересным для меня было…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3173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214</Words>
  <Application>Microsoft Office PowerPoint</Application>
  <PresentationFormat>Экран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宋体</vt:lpstr>
      <vt:lpstr>宋体</vt:lpstr>
      <vt:lpstr>Arial</vt:lpstr>
      <vt:lpstr>Calibri</vt:lpstr>
      <vt:lpstr>Constantia</vt:lpstr>
      <vt:lpstr>Times New Roman</vt:lpstr>
      <vt:lpstr>Тема Office</vt:lpstr>
      <vt:lpstr> Past Simple Tense </vt:lpstr>
      <vt:lpstr>Past Simple Tense прошедшее простое время </vt:lpstr>
      <vt:lpstr>Regular Verbs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  <vt:lpstr>Homework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ОюсардахШ10</dc:creator>
  <cp:lastModifiedBy>гоча</cp:lastModifiedBy>
  <cp:revision>13</cp:revision>
  <dcterms:created xsi:type="dcterms:W3CDTF">2019-03-14T05:23:54Z</dcterms:created>
  <dcterms:modified xsi:type="dcterms:W3CDTF">2020-03-17T22:55:42Z</dcterms:modified>
</cp:coreProperties>
</file>