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8" r:id="rId4"/>
    <p:sldId id="259" r:id="rId5"/>
    <p:sldId id="261" r:id="rId6"/>
    <p:sldId id="257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1"/>
                </a:solidFill>
              </a:rPr>
              <a:t>Урок русского языка по теме: «Краткая форма имени прилагательных»</a:t>
            </a:r>
            <a:br>
              <a:rPr lang="ru-RU" b="1" i="1" dirty="0" smtClean="0">
                <a:solidFill>
                  <a:schemeClr val="tx1"/>
                </a:solidFill>
              </a:rPr>
            </a:br>
            <a:r>
              <a:rPr lang="ru-RU" b="1" i="1" dirty="0" smtClean="0">
                <a:solidFill>
                  <a:schemeClr val="tx1"/>
                </a:solidFill>
              </a:rPr>
              <a:t>3 класс</a:t>
            </a:r>
            <a:endParaRPr lang="ru-RU" b="1" i="1" dirty="0">
              <a:solidFill>
                <a:schemeClr val="tx1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84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latin typeface="Calibri" pitchFamily="34" charset="0"/>
                <a:cs typeface="Calibri" pitchFamily="34" charset="0"/>
              </a:rPr>
              <a:t>Т. с. 50 №1, №2</a:t>
            </a:r>
          </a:p>
          <a:p>
            <a:pPr algn="ctr"/>
            <a:r>
              <a:rPr lang="ru-RU" b="1" dirty="0" smtClean="0">
                <a:latin typeface="Calibri" pitchFamily="34" charset="0"/>
                <a:cs typeface="Calibri" pitchFamily="34" charset="0"/>
              </a:rPr>
              <a:t>Поменяйся с соседом тетрадью, проверь работу.</a:t>
            </a:r>
            <a:endParaRPr lang="ru-RU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Выполни самостоятельную работу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11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Calibri" pitchFamily="34" charset="0"/>
                <a:cs typeface="Calibri" pitchFamily="34" charset="0"/>
              </a:rPr>
              <a:t>У. с. 108 упр. 3</a:t>
            </a:r>
          </a:p>
          <a:p>
            <a:pPr marL="0" indent="0">
              <a:buNone/>
            </a:pPr>
            <a:endParaRPr lang="ru-RU" sz="5400" b="1" dirty="0" smtClean="0">
              <a:latin typeface="Calibri" pitchFamily="34" charset="0"/>
              <a:cs typeface="Calibri" pitchFamily="34" charset="0"/>
            </a:endParaRPr>
          </a:p>
          <a:p>
            <a:endParaRPr lang="ru-RU" sz="5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668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06496"/>
          </a:xfrm>
        </p:spPr>
        <p:txBody>
          <a:bodyPr>
            <a:normAutofit/>
          </a:bodyPr>
          <a:lstStyle/>
          <a:p>
            <a:r>
              <a:rPr lang="ru-RU" dirty="0" smtClean="0"/>
              <a:t>Рефлексия </a:t>
            </a:r>
            <a:endParaRPr lang="ru-RU" dirty="0"/>
          </a:p>
        </p:txBody>
      </p:sp>
      <p:pic>
        <p:nvPicPr>
          <p:cNvPr id="4" name="Picture 1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5" y="1948656"/>
            <a:ext cx="5400600" cy="4909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605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Цели и задачи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600" dirty="0" smtClean="0"/>
              <a:t>Совершенствовать знания об имени прилагательном.</a:t>
            </a:r>
          </a:p>
          <a:p>
            <a:r>
              <a:rPr lang="ru-RU" sz="3600" dirty="0" smtClean="0"/>
              <a:t>Учить образованию краткой формы имени прилагательного. </a:t>
            </a:r>
          </a:p>
          <a:p>
            <a:r>
              <a:rPr lang="ru-RU" sz="3600" dirty="0" smtClean="0"/>
              <a:t>Развивать умение применять прилагательные в устной речи.</a:t>
            </a:r>
          </a:p>
          <a:p>
            <a:r>
              <a:rPr lang="ru-RU" sz="3600" dirty="0" smtClean="0"/>
              <a:t>Учить правописанию окончаний имен прилагательных.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7147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43325"/>
            <a:ext cx="914400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7" name="Picture 8" descr="0_a9c2_2c8faeef_X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476250"/>
            <a:ext cx="3954462" cy="296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8" name="Picture 9" descr="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33375"/>
            <a:ext cx="4679950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020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6192838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Урок 29. </a:t>
            </a:r>
            <a:r>
              <a:rPr lang="ru-RU" sz="2400" b="1" dirty="0" smtClean="0">
                <a:solidFill>
                  <a:schemeClr val="tx1"/>
                </a:solidFill>
                <a:latin typeface="Bookman Old Style" pitchFamily="18" charset="0"/>
              </a:rPr>
              <a:t>Буква Ы</a:t>
            </a:r>
            <a:endParaRPr lang="ru-RU" sz="2400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Задания после каллиграфической минутки,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повторение темы: «Звуки и буквы».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Перед какими гласными согласный звук всегда будет твёрдым? Найдите слова, в которых все согласные звуки твёрдые. 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Почему во все времена молодое поколение прислушивается к советам старых людей?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      Вспомните пословицы о мудрости.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Пословицы: 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Bookman Old Style" pitchFamily="18" charset="0"/>
              </a:rPr>
              <a:t>У кого есть дед, у того и обед.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Bookman Old Style" pitchFamily="18" charset="0"/>
              </a:rPr>
              <a:t>               Старый конь борозды не портит.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Bookman Old Style" pitchFamily="18" charset="0"/>
              </a:rPr>
              <a:t>Молоденький умок старым умом крепится.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sz="2400" i="1" dirty="0" smtClean="0">
                <a:solidFill>
                  <a:schemeClr val="tx1"/>
                </a:solidFill>
                <a:latin typeface="Bookman Old Style" pitchFamily="18" charset="0"/>
              </a:rPr>
              <a:t>Глупый осудит, а умный рассудит.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Слова на картинке: кот</a:t>
            </a:r>
            <a:r>
              <a:rPr lang="ru-RU" sz="2400" b="1" dirty="0" smtClean="0">
                <a:solidFill>
                  <a:schemeClr val="tx1"/>
                </a:solidFill>
                <a:latin typeface="Bookman Old Style" pitchFamily="18" charset="0"/>
              </a:rPr>
              <a:t>ы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, м</a:t>
            </a:r>
            <a:r>
              <a:rPr lang="ru-RU" sz="2400" b="1" dirty="0" smtClean="0">
                <a:solidFill>
                  <a:schemeClr val="tx1"/>
                </a:solidFill>
                <a:latin typeface="Bookman Old Style" pitchFamily="18" charset="0"/>
              </a:rPr>
              <a:t>ы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ши, с</a:t>
            </a:r>
            <a:r>
              <a:rPr lang="ru-RU" sz="2400" b="1" dirty="0" smtClean="0">
                <a:solidFill>
                  <a:schemeClr val="tx1"/>
                </a:solidFill>
                <a:latin typeface="Bookman Old Style" pitchFamily="18" charset="0"/>
              </a:rPr>
              <a:t>ы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р, м</a:t>
            </a:r>
            <a:r>
              <a:rPr lang="ru-RU" sz="2400" b="1" dirty="0" smtClean="0">
                <a:solidFill>
                  <a:schemeClr val="tx1"/>
                </a:solidFill>
                <a:latin typeface="Bookman Old Style" pitchFamily="18" charset="0"/>
              </a:rPr>
              <a:t>ы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сли, лап</a:t>
            </a:r>
            <a:r>
              <a:rPr lang="ru-RU" sz="2400" b="1" dirty="0" smtClean="0">
                <a:solidFill>
                  <a:schemeClr val="tx1"/>
                </a:solidFill>
                <a:latin typeface="Bookman Old Style" pitchFamily="18" charset="0"/>
              </a:rPr>
              <a:t>ы</a:t>
            </a:r>
            <a:r>
              <a:rPr lang="ru-RU" sz="2400" dirty="0" smtClean="0">
                <a:solidFill>
                  <a:schemeClr val="tx1"/>
                </a:solidFill>
                <a:latin typeface="Bookman Old Style" pitchFamily="18" charset="0"/>
              </a:rPr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ru-RU" sz="2400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pPr marL="609600" indent="-609600" eaLnBrk="1" hangingPunct="1">
              <a:lnSpc>
                <a:spcPct val="90000"/>
              </a:lnSpc>
            </a:pPr>
            <a:endParaRPr lang="ru-RU" sz="2400" dirty="0" smtClean="0">
              <a:solidFill>
                <a:schemeClr val="bg1"/>
              </a:solidFill>
            </a:endParaRPr>
          </a:p>
          <a:p>
            <a:pPr marL="609600" indent="-609600" eaLnBrk="1" hangingPunct="1">
              <a:lnSpc>
                <a:spcPct val="90000"/>
              </a:lnSpc>
            </a:pPr>
            <a:endParaRPr lang="ru-RU" sz="2800" dirty="0" smtClean="0"/>
          </a:p>
          <a:p>
            <a:pPr marL="609600" indent="-609600" eaLnBrk="1" hangingPunct="1">
              <a:lnSpc>
                <a:spcPct val="90000"/>
              </a:lnSpc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96075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Словарная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ru-RU" sz="4400" dirty="0" err="1" smtClean="0"/>
              <a:t>Гру</a:t>
            </a:r>
            <a:r>
              <a:rPr lang="ru-RU" sz="4400" dirty="0" smtClean="0">
                <a:solidFill>
                  <a:srgbClr val="FF0000"/>
                </a:solidFill>
              </a:rPr>
              <a:t>…</a:t>
            </a:r>
            <a:r>
              <a:rPr lang="ru-RU" sz="4400" dirty="0" smtClean="0"/>
              <a:t>а           б</a:t>
            </a:r>
            <a:r>
              <a:rPr lang="ru-RU" sz="4400" dirty="0" smtClean="0">
                <a:solidFill>
                  <a:srgbClr val="FF0000"/>
                </a:solidFill>
              </a:rPr>
              <a:t>…</a:t>
            </a:r>
            <a:r>
              <a:rPr lang="ru-RU" sz="4400" dirty="0" err="1" smtClean="0"/>
              <a:t>бли</a:t>
            </a:r>
            <a:r>
              <a:rPr lang="ru-RU" sz="4400" dirty="0" smtClean="0">
                <a:solidFill>
                  <a:srgbClr val="FF0000"/>
                </a:solidFill>
              </a:rPr>
              <a:t>…</a:t>
            </a:r>
            <a:r>
              <a:rPr lang="ru-RU" sz="4400" dirty="0" err="1" smtClean="0"/>
              <a:t>тека</a:t>
            </a:r>
            <a:endParaRPr lang="ru-RU" sz="4400" dirty="0" smtClean="0"/>
          </a:p>
          <a:p>
            <a:pPr algn="ctr"/>
            <a:r>
              <a:rPr lang="ru-RU" sz="4400" dirty="0" err="1" smtClean="0"/>
              <a:t>Медле</a:t>
            </a:r>
            <a:r>
              <a:rPr lang="ru-RU" sz="4400" dirty="0" smtClean="0">
                <a:solidFill>
                  <a:srgbClr val="FF0000"/>
                </a:solidFill>
              </a:rPr>
              <a:t>…</a:t>
            </a:r>
            <a:r>
              <a:rPr lang="ru-RU" sz="4400" dirty="0" smtClean="0"/>
              <a:t>о                 </a:t>
            </a:r>
            <a:r>
              <a:rPr lang="ru-RU" sz="4400" dirty="0" smtClean="0">
                <a:solidFill>
                  <a:srgbClr val="FF0000"/>
                </a:solidFill>
              </a:rPr>
              <a:t>…</a:t>
            </a:r>
            <a:r>
              <a:rPr lang="ru-RU" sz="4400" dirty="0" err="1" smtClean="0"/>
              <a:t>десь</a:t>
            </a:r>
            <a:r>
              <a:rPr lang="ru-RU" sz="4400" dirty="0" smtClean="0"/>
              <a:t> </a:t>
            </a:r>
          </a:p>
          <a:p>
            <a:pPr algn="ctr"/>
            <a:r>
              <a:rPr lang="ru-RU" sz="4400" dirty="0" err="1" smtClean="0"/>
              <a:t>Програ</a:t>
            </a:r>
            <a:r>
              <a:rPr lang="ru-RU" sz="4400" dirty="0" smtClean="0">
                <a:solidFill>
                  <a:srgbClr val="FF0000"/>
                </a:solidFill>
              </a:rPr>
              <a:t>…</a:t>
            </a:r>
            <a:r>
              <a:rPr lang="ru-RU" sz="4400" dirty="0" smtClean="0"/>
              <a:t>а         м</a:t>
            </a:r>
            <a:r>
              <a:rPr lang="ru-RU" sz="4400" dirty="0" smtClean="0">
                <a:solidFill>
                  <a:srgbClr val="FF0000"/>
                </a:solidFill>
              </a:rPr>
              <a:t>…</a:t>
            </a:r>
            <a:r>
              <a:rPr lang="ru-RU" sz="4400" dirty="0" smtClean="0"/>
              <a:t>г</a:t>
            </a:r>
            <a:r>
              <a:rPr lang="ru-RU" sz="4400" dirty="0" smtClean="0">
                <a:solidFill>
                  <a:srgbClr val="FF0000"/>
                </a:solidFill>
              </a:rPr>
              <a:t>…</a:t>
            </a:r>
            <a:r>
              <a:rPr lang="ru-RU" sz="4400" dirty="0" err="1" smtClean="0"/>
              <a:t>зин</a:t>
            </a:r>
            <a:endParaRPr lang="ru-RU" sz="4400" dirty="0" smtClean="0"/>
          </a:p>
          <a:p>
            <a:pPr algn="ctr"/>
            <a:r>
              <a:rPr lang="ru-RU" sz="4400" dirty="0" smtClean="0"/>
              <a:t>Ра</a:t>
            </a:r>
            <a:r>
              <a:rPr lang="ru-RU" sz="4400" dirty="0" smtClean="0">
                <a:solidFill>
                  <a:srgbClr val="FF0000"/>
                </a:solidFill>
              </a:rPr>
              <a:t>…</a:t>
            </a:r>
            <a:r>
              <a:rPr lang="ru-RU" sz="4400" dirty="0" err="1" smtClean="0"/>
              <a:t>тояние</a:t>
            </a:r>
            <a:endParaRPr lang="ru-RU" sz="4400" dirty="0" smtClean="0"/>
          </a:p>
          <a:p>
            <a:pPr algn="ctr"/>
            <a:r>
              <a:rPr lang="ru-RU" sz="4400" dirty="0" smtClean="0"/>
              <a:t>Те</a:t>
            </a:r>
            <a:r>
              <a:rPr lang="ru-RU" sz="4400" dirty="0" smtClean="0">
                <a:solidFill>
                  <a:srgbClr val="FF0000"/>
                </a:solidFill>
              </a:rPr>
              <a:t>…</a:t>
            </a:r>
            <a:r>
              <a:rPr lang="ru-RU" sz="4400" dirty="0" err="1" smtClean="0"/>
              <a:t>итория</a:t>
            </a:r>
            <a:endParaRPr lang="ru-RU" sz="4400" dirty="0" smtClean="0"/>
          </a:p>
          <a:p>
            <a:pPr algn="ctr"/>
            <a:r>
              <a:rPr lang="ru-RU" sz="4400" dirty="0" err="1" smtClean="0"/>
              <a:t>Профе</a:t>
            </a:r>
            <a:r>
              <a:rPr lang="ru-RU" sz="4400" dirty="0" smtClean="0">
                <a:solidFill>
                  <a:srgbClr val="FF0000"/>
                </a:solidFill>
              </a:rPr>
              <a:t>…</a:t>
            </a:r>
            <a:r>
              <a:rPr lang="ru-RU" sz="4400" dirty="0" err="1" smtClean="0"/>
              <a:t>ия</a:t>
            </a:r>
            <a:endParaRPr lang="ru-RU" sz="44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108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Качественные прилагательные называют такой признак предмета, который может проявиться в большей или меньшей степени.</a:t>
            </a:r>
          </a:p>
          <a:p>
            <a:endParaRPr lang="ru-RU" sz="3200" dirty="0"/>
          </a:p>
          <a:p>
            <a:r>
              <a:rPr lang="ru-RU" sz="3200" dirty="0" smtClean="0"/>
              <a:t>Мягкий-мягче, мягчайший, самый мягкий.</a:t>
            </a:r>
          </a:p>
          <a:p>
            <a:pPr algn="ctr"/>
            <a:r>
              <a:rPr lang="ru-RU" sz="3200" dirty="0" smtClean="0"/>
              <a:t>Приведи свои примеры.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Какие формы имен прилагательных ты знаешь?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555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700808"/>
            <a:ext cx="7408333" cy="4353347"/>
          </a:xfrm>
        </p:spPr>
        <p:txBody>
          <a:bodyPr>
            <a:noAutofit/>
          </a:bodyPr>
          <a:lstStyle/>
          <a:p>
            <a:r>
              <a:rPr lang="ru-RU" sz="3200" dirty="0" smtClean="0"/>
              <a:t>Хороший – хорош – м.р., ед.ч.</a:t>
            </a:r>
          </a:p>
          <a:p>
            <a:r>
              <a:rPr lang="ru-RU" sz="3200" dirty="0" smtClean="0"/>
              <a:t>Хороша – ж.р., ед.ч.</a:t>
            </a:r>
          </a:p>
          <a:p>
            <a:r>
              <a:rPr lang="ru-RU" sz="3200" dirty="0" smtClean="0"/>
              <a:t>Хорошо – ср.р., ед.ч.</a:t>
            </a:r>
          </a:p>
          <a:p>
            <a:r>
              <a:rPr lang="ru-RU" sz="3200" dirty="0" smtClean="0"/>
              <a:t>Хороши – мн.ч.</a:t>
            </a:r>
          </a:p>
          <a:p>
            <a:endParaRPr lang="ru-RU" sz="3200" dirty="0"/>
          </a:p>
          <a:p>
            <a:endParaRPr lang="ru-RU" sz="3200" dirty="0" smtClean="0"/>
          </a:p>
          <a:p>
            <a:r>
              <a:rPr lang="ru-RU" sz="3200" dirty="0" smtClean="0"/>
              <a:t>Краткие формы прилагательных изменяются </a:t>
            </a:r>
            <a:r>
              <a:rPr lang="ru-RU" sz="3200" b="1" dirty="0" smtClean="0">
                <a:solidFill>
                  <a:srgbClr val="FF0000"/>
                </a:solidFill>
              </a:rPr>
              <a:t>по родам и числам, но не изменяются по падежам.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Качественные прилагательные имеют краткую форму.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07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Цветущие яблони и вишни очень красивы.</a:t>
            </a:r>
          </a:p>
          <a:p>
            <a:endParaRPr lang="ru-RU" sz="3600" dirty="0"/>
          </a:p>
          <a:p>
            <a:endParaRPr lang="ru-RU" sz="3600" dirty="0" smtClean="0"/>
          </a:p>
          <a:p>
            <a:r>
              <a:rPr lang="ru-RU" sz="3600" dirty="0" smtClean="0"/>
              <a:t>В предложении прилагательные в краткой форме </a:t>
            </a:r>
            <a:r>
              <a:rPr lang="ru-RU" sz="3600" b="1" dirty="0" smtClean="0">
                <a:solidFill>
                  <a:srgbClr val="FF0000"/>
                </a:solidFill>
              </a:rPr>
              <a:t>всегда являются сказуемым.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Разбери предложение по главным и второстепенным членам.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767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Autofit/>
          </a:bodyPr>
          <a:lstStyle/>
          <a:p>
            <a:r>
              <a:rPr lang="ru-RU" sz="2800" dirty="0" smtClean="0"/>
              <a:t>Красивый          родной</a:t>
            </a:r>
          </a:p>
          <a:p>
            <a:r>
              <a:rPr lang="ru-RU" sz="2800" dirty="0" smtClean="0"/>
              <a:t>Свежий               умелый</a:t>
            </a:r>
          </a:p>
          <a:p>
            <a:r>
              <a:rPr lang="ru-RU" sz="2800" dirty="0" smtClean="0"/>
              <a:t>Узкий                   трудовой</a:t>
            </a:r>
          </a:p>
          <a:p>
            <a:r>
              <a:rPr lang="ru-RU" sz="2800" dirty="0" smtClean="0"/>
              <a:t>Молодой            дружеский</a:t>
            </a:r>
          </a:p>
          <a:p>
            <a:r>
              <a:rPr lang="ru-RU" sz="2800" dirty="0" smtClean="0"/>
              <a:t>Могучий             лимонный</a:t>
            </a:r>
          </a:p>
          <a:p>
            <a:r>
              <a:rPr lang="ru-RU" sz="2800" dirty="0" smtClean="0"/>
              <a:t>Колючий             апельсиновый</a:t>
            </a:r>
          </a:p>
          <a:p>
            <a:r>
              <a:rPr lang="ru-RU" sz="2800" b="1" i="1" dirty="0" smtClean="0">
                <a:solidFill>
                  <a:srgbClr val="FF0000"/>
                </a:solidFill>
              </a:rPr>
              <a:t>Не все прилагательные могут образовывать краткую форму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!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Образуй от прилагательных краткую форму: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4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30</TotalTime>
  <Words>318</Words>
  <Application>Microsoft Office PowerPoint</Application>
  <PresentationFormat>Экран (4:3)</PresentationFormat>
  <Paragraphs>59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Bookman Old Style</vt:lpstr>
      <vt:lpstr>Calibri</vt:lpstr>
      <vt:lpstr>Candara</vt:lpstr>
      <vt:lpstr>Symbol</vt:lpstr>
      <vt:lpstr>Волна</vt:lpstr>
      <vt:lpstr>Урок русского языка по теме: «Краткая форма имени прилагательных» 3 класс</vt:lpstr>
      <vt:lpstr>Цели и задачи урока</vt:lpstr>
      <vt:lpstr>Презентация PowerPoint</vt:lpstr>
      <vt:lpstr>Презентация PowerPoint</vt:lpstr>
      <vt:lpstr>Словарная работа</vt:lpstr>
      <vt:lpstr>Какие формы имен прилагательных ты знаешь?</vt:lpstr>
      <vt:lpstr>Качественные прилагательные имеют краткую форму.</vt:lpstr>
      <vt:lpstr>Разбери предложение по главным и второстепенным членам.</vt:lpstr>
      <vt:lpstr>Образуй от прилагательных краткую форму:</vt:lpstr>
      <vt:lpstr>Выполни самостоятельную работу</vt:lpstr>
      <vt:lpstr>Домашнее задание</vt:lpstr>
      <vt:lpstr>Рефлексия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по теме: «Краткая форма имени прилагательных» 3 класс</dc:title>
  <dc:creator>1</dc:creator>
  <cp:lastModifiedBy>Пользователь</cp:lastModifiedBy>
  <cp:revision>6</cp:revision>
  <dcterms:created xsi:type="dcterms:W3CDTF">2012-04-16T18:01:55Z</dcterms:created>
  <dcterms:modified xsi:type="dcterms:W3CDTF">2020-05-18T15:52:49Z</dcterms:modified>
</cp:coreProperties>
</file>