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0"/>
  </p:notesMasterIdLst>
  <p:sldIdLst>
    <p:sldId id="307" r:id="rId2"/>
    <p:sldId id="306" r:id="rId3"/>
    <p:sldId id="259" r:id="rId4"/>
    <p:sldId id="257" r:id="rId5"/>
    <p:sldId id="258" r:id="rId6"/>
    <p:sldId id="261" r:id="rId7"/>
    <p:sldId id="262" r:id="rId8"/>
    <p:sldId id="263" r:id="rId9"/>
    <p:sldId id="265" r:id="rId10"/>
    <p:sldId id="269" r:id="rId11"/>
    <p:sldId id="271" r:id="rId12"/>
    <p:sldId id="273" r:id="rId13"/>
    <p:sldId id="275" r:id="rId14"/>
    <p:sldId id="276" r:id="rId15"/>
    <p:sldId id="277" r:id="rId16"/>
    <p:sldId id="280" r:id="rId17"/>
    <p:sldId id="278" r:id="rId18"/>
    <p:sldId id="267" r:id="rId19"/>
    <p:sldId id="281" r:id="rId20"/>
    <p:sldId id="285" r:id="rId21"/>
    <p:sldId id="286" r:id="rId22"/>
    <p:sldId id="288" r:id="rId23"/>
    <p:sldId id="299" r:id="rId24"/>
    <p:sldId id="302" r:id="rId25"/>
    <p:sldId id="283" r:id="rId26"/>
    <p:sldId id="287" r:id="rId27"/>
    <p:sldId id="289" r:id="rId28"/>
    <p:sldId id="296" r:id="rId29"/>
    <p:sldId id="297" r:id="rId30"/>
    <p:sldId id="292" r:id="rId31"/>
    <p:sldId id="290" r:id="rId32"/>
    <p:sldId id="300" r:id="rId33"/>
    <p:sldId id="301" r:id="rId34"/>
    <p:sldId id="303" r:id="rId35"/>
    <p:sldId id="304" r:id="rId36"/>
    <p:sldId id="294" r:id="rId37"/>
    <p:sldId id="308" r:id="rId38"/>
    <p:sldId id="309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B52D7-8DED-4759-A4A5-082310941914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5504B-0C25-4EC6-985B-8FCF298B5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544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E7587-10CE-48A6-8B25-3DACEE48A09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939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5504B-0C25-4EC6-985B-8FCF298B570A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Пауза  (обсуждение с учениками) эффектное появление </a:t>
            </a:r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1E9F19-FC46-44E1-A2CF-B7F8905CA47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5C6B61-ADBE-4574-ABB6-CEE0B59D91B8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80172A6-0D03-45C6-B759-636F0E675EF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0172A6-0D03-45C6-B759-636F0E675EF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80172A6-0D03-45C6-B759-636F0E675EF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0172A6-0D03-45C6-B759-636F0E675EF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80172A6-0D03-45C6-B759-636F0E675EF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0172A6-0D03-45C6-B759-636F0E675EF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0172A6-0D03-45C6-B759-636F0E675EF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0172A6-0D03-45C6-B759-636F0E675EF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80172A6-0D03-45C6-B759-636F0E675EF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0172A6-0D03-45C6-B759-636F0E675EF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0172A6-0D03-45C6-B759-636F0E675EF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80172A6-0D03-45C6-B759-636F0E675EF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8309DF1-DB26-46B8-A5EB-B53171E5AB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priroda.inc.ru/anima/img/flo51.gi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13" Type="http://schemas.openxmlformats.org/officeDocument/2006/relationships/image" Target="../media/image39.png"/><Relationship Id="rId3" Type="http://schemas.openxmlformats.org/officeDocument/2006/relationships/image" Target="../media/image29.gif"/><Relationship Id="rId7" Type="http://schemas.openxmlformats.org/officeDocument/2006/relationships/image" Target="../media/image33.gif"/><Relationship Id="rId12" Type="http://schemas.openxmlformats.org/officeDocument/2006/relationships/image" Target="../media/image38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32.gif"/><Relationship Id="rId11" Type="http://schemas.openxmlformats.org/officeDocument/2006/relationships/image" Target="../media/image37.gif"/><Relationship Id="rId5" Type="http://schemas.openxmlformats.org/officeDocument/2006/relationships/image" Target="../media/image31.gif"/><Relationship Id="rId10" Type="http://schemas.openxmlformats.org/officeDocument/2006/relationships/image" Target="../media/image36.gif"/><Relationship Id="rId4" Type="http://schemas.openxmlformats.org/officeDocument/2006/relationships/image" Target="../media/image30.jpeg"/><Relationship Id="rId9" Type="http://schemas.openxmlformats.org/officeDocument/2006/relationships/image" Target="../media/image35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emf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Евгений Велтистов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98725" y="260350"/>
            <a:ext cx="3752850" cy="4638675"/>
          </a:xfrm>
          <a:noFill/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 rot="10767746" flipV="1">
            <a:off x="-9" y="4907069"/>
            <a:ext cx="914438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0" dirty="0">
                <a:solidFill>
                  <a:srgbClr val="FF33CC"/>
                </a:solidFill>
              </a:rPr>
              <a:t>   </a:t>
            </a:r>
            <a:r>
              <a:rPr lang="ru-RU" sz="4000" b="1" dirty="0">
                <a:solidFill>
                  <a:srgbClr val="663300"/>
                </a:solidFill>
              </a:rPr>
              <a:t>Евгений Серафимович Велтистов</a:t>
            </a:r>
          </a:p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663300"/>
                </a:solidFill>
              </a:rPr>
              <a:t>«Приключения электроника»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Детство.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  Шла война. Великая война. Во второй год великой войны </a:t>
            </a:r>
            <a:r>
              <a:rPr lang="ru-RU" dirty="0" smtClean="0"/>
              <a:t>Велтистов  </a:t>
            </a:r>
            <a:r>
              <a:rPr lang="ru-RU" dirty="0"/>
              <a:t>пришел </a:t>
            </a:r>
            <a:r>
              <a:rPr lang="ru-RU" dirty="0" smtClean="0"/>
              <a:t>в 265-ю </a:t>
            </a:r>
            <a:r>
              <a:rPr lang="ru-RU" dirty="0"/>
              <a:t>московскую школу учиться. Книг было мало. Тетрадей еще меньше. Читать хотелось очень сильно. Когда спросили, кем ты станешь, ответил: "Продавцом детских </a:t>
            </a:r>
            <a:r>
              <a:rPr lang="ru-RU" dirty="0" smtClean="0"/>
              <a:t>книжек, чтобы </a:t>
            </a:r>
            <a:r>
              <a:rPr lang="ru-RU" dirty="0"/>
              <a:t>прочитать все</a:t>
            </a:r>
            <a:r>
              <a:rPr lang="ru-RU" dirty="0" smtClean="0"/>
              <a:t>". Потом он передумал. Решил стать журналистом. Это было твердое решение. Окончил факультет журналистики. Стал работать - сперва в газетах, потом - редактором отдела в популярном журнале "Огонек".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564904"/>
            <a:ext cx="2051720" cy="180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13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Юность.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Велтистов  </a:t>
            </a:r>
            <a:r>
              <a:rPr lang="ru-RU" dirty="0"/>
              <a:t>б</a:t>
            </a:r>
            <a:r>
              <a:rPr lang="ru-RU" dirty="0" smtClean="0"/>
              <a:t>ыл </a:t>
            </a:r>
            <a:r>
              <a:rPr lang="ru-RU" dirty="0"/>
              <a:t>очень худой. И поэтому казался еще длинней. В многоэтажном доме редакция занимала три этажа. И когда в праздничные дни вывешивали веселую стенгазету</a:t>
            </a:r>
            <a:r>
              <a:rPr lang="ru-RU" dirty="0" smtClean="0"/>
              <a:t>,</a:t>
            </a:r>
            <a:r>
              <a:rPr lang="ru-RU" dirty="0"/>
              <a:t>  Велтистова изображали примерно так: голова на третьем этаже, туловище - на втором, а бегущие ноги - на первом</a:t>
            </a:r>
            <a:r>
              <a:rPr lang="ru-RU" dirty="0" smtClean="0"/>
              <a:t>. </a:t>
            </a:r>
            <a:r>
              <a:rPr lang="ru-RU" dirty="0"/>
              <a:t> </a:t>
            </a:r>
            <a:r>
              <a:rPr lang="ru-RU" dirty="0" smtClean="0"/>
              <a:t>Так как его рост был 202см!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4797152"/>
            <a:ext cx="1405880" cy="183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8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540875" cy="6858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        </a:t>
            </a:r>
          </a:p>
        </p:txBody>
      </p:sp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6850" y="260350"/>
            <a:ext cx="4427538" cy="638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Настоящий репортёр.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txBody>
          <a:bodyPr>
            <a:normAutofit fontScale="92500"/>
          </a:bodyPr>
          <a:lstStyle/>
          <a:p>
            <a:r>
              <a:rPr lang="ru-RU" dirty="0"/>
              <a:t>Он был настоящим репортером: неутомимо выхаживал новости. Находил интересных людей. Он нашел, например, в одном арбатском переулке сочинительницу знаменитой песенки "В лесу родилась елочка", старушку Раису Кудашеву. И сумел ей помочь, так как требовалась помощь. Он также помог детскому саду поселиться на роскошной даче, до этого принадлежавшей жулику. А известному писателю-фантасту Станиславу </a:t>
            </a:r>
            <a:r>
              <a:rPr lang="ru-RU" dirty="0" err="1"/>
              <a:t>Лему</a:t>
            </a:r>
            <a:r>
              <a:rPr lang="ru-RU" dirty="0"/>
              <a:t> - увидеть атомный реактор в Дубне.</a:t>
            </a:r>
            <a:br>
              <a:rPr lang="ru-RU" dirty="0"/>
            </a:br>
            <a:r>
              <a:rPr lang="ru-RU" dirty="0"/>
              <a:t>    Встречался со </a:t>
            </a:r>
            <a:r>
              <a:rPr lang="ru-RU" dirty="0" smtClean="0"/>
              <a:t>знамениты </a:t>
            </a:r>
            <a:r>
              <a:rPr lang="ru-RU" dirty="0" err="1" smtClean="0"/>
              <a:t>радиоэлектроником</a:t>
            </a:r>
            <a:r>
              <a:rPr lang="ru-RU" dirty="0" smtClean="0"/>
              <a:t> </a:t>
            </a:r>
            <a:r>
              <a:rPr lang="ru-RU" dirty="0"/>
              <a:t>и кибернетиком </a:t>
            </a:r>
            <a:r>
              <a:rPr lang="ru-RU" dirty="0" smtClean="0"/>
              <a:t>Акселем  </a:t>
            </a:r>
            <a:r>
              <a:rPr lang="ru-RU" dirty="0"/>
              <a:t> Ивановичем </a:t>
            </a:r>
            <a:r>
              <a:rPr lang="ru-RU" dirty="0" smtClean="0"/>
              <a:t>Бергом, чтобы </a:t>
            </a:r>
            <a:r>
              <a:rPr lang="ru-RU" dirty="0"/>
              <a:t>потом "списать" с него </a:t>
            </a:r>
            <a:r>
              <a:rPr lang="ru-RU" dirty="0" smtClean="0"/>
              <a:t>своего</a:t>
            </a:r>
          </a:p>
          <a:p>
            <a:r>
              <a:rPr lang="ru-RU" dirty="0" smtClean="0"/>
              <a:t>профессора Громова.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589240"/>
            <a:ext cx="1080120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19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Как вы думаете в каком жанре работал писатель?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6000" b="1" dirty="0" smtClean="0"/>
              <a:t>1.Сказки.</a:t>
            </a:r>
          </a:p>
          <a:p>
            <a:r>
              <a:rPr lang="ru-RU" sz="6000" b="1" dirty="0" smtClean="0"/>
              <a:t>2.Рассказы.</a:t>
            </a:r>
          </a:p>
          <a:p>
            <a:r>
              <a:rPr lang="ru-RU" sz="6000" b="1" smtClean="0"/>
              <a:t>3.Повести.</a:t>
            </a:r>
            <a:endParaRPr lang="ru-RU" sz="6000" b="1" dirty="0" smtClean="0"/>
          </a:p>
          <a:p>
            <a:r>
              <a:rPr lang="ru-RU" sz="6000" b="1" dirty="0" smtClean="0"/>
              <a:t>4. Научная фантастика.</a:t>
            </a:r>
            <a:endParaRPr lang="ru-RU" sz="6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205" y="1916832"/>
            <a:ext cx="288032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73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08112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Первой научно-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</a:rPr>
              <a:t>фатастической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публикацией стала повесть «Приключения на дне моря» издательства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Детгиз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»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в 1960 году.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3808" y="2204864"/>
            <a:ext cx="5842992" cy="3921299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Известность </a:t>
            </a:r>
            <a:r>
              <a:rPr lang="ru-RU" b="1" dirty="0" smtClean="0"/>
              <a:t>Велтистову принес </a:t>
            </a:r>
            <a:r>
              <a:rPr lang="ru-RU" b="1" dirty="0"/>
              <a:t>цикл произведений о </a:t>
            </a:r>
            <a:r>
              <a:rPr lang="ru-RU" b="1" dirty="0" smtClean="0"/>
              <a:t>мальчике-роботе </a:t>
            </a:r>
            <a:r>
              <a:rPr lang="ru-RU" b="1" dirty="0"/>
              <a:t>Электронике, копии школьника </a:t>
            </a:r>
            <a:r>
              <a:rPr lang="ru-RU" b="1" dirty="0" err="1"/>
              <a:t>Сыроежкина</a:t>
            </a:r>
            <a:r>
              <a:rPr lang="ru-RU" b="1" dirty="0"/>
              <a:t> — «Электроник — мальчик из </a:t>
            </a:r>
            <a:r>
              <a:rPr lang="ru-RU" b="1" dirty="0" smtClean="0"/>
              <a:t>чемодана» </a:t>
            </a:r>
            <a:r>
              <a:rPr lang="ru-RU" b="1" dirty="0"/>
              <a:t>(1964), «</a:t>
            </a:r>
            <a:r>
              <a:rPr lang="ru-RU" b="1" dirty="0" err="1"/>
              <a:t>Рэсси</a:t>
            </a:r>
            <a:r>
              <a:rPr lang="ru-RU" b="1" dirty="0"/>
              <a:t> — неуловимый друг» (1970, 1971), «Победитель невозможного» (1975), «Новые приключения Электроника» (1988)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2786727" cy="440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12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Книги Е. Велтистова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50" y="3332956"/>
            <a:ext cx="952500" cy="14001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988840"/>
            <a:ext cx="1892644" cy="25808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36912"/>
            <a:ext cx="1891734" cy="3045692"/>
          </a:xfrm>
          <a:prstGeom prst="rect">
            <a:avLst/>
          </a:prstGeom>
        </p:spPr>
      </p:pic>
      <p:pic>
        <p:nvPicPr>
          <p:cNvPr id="6" name="Picture 12" descr="Электроник - мальчик из чемодан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2132856"/>
            <a:ext cx="2232248" cy="3528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924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Картинка 85 из 11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707904" y="260648"/>
            <a:ext cx="2160240" cy="3072254"/>
          </a:xfrm>
          <a:noFill/>
        </p:spPr>
      </p:pic>
      <p:pic>
        <p:nvPicPr>
          <p:cNvPr id="15363" name="Picture 6" descr="10001651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2341562" cy="368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9" descr="i?id=27452600&amp;tov=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0719" y="0"/>
            <a:ext cx="2333281" cy="32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3406775"/>
            <a:ext cx="2232025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электроник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56220" y="3429000"/>
            <a:ext cx="218778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электроник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3648" y="3356992"/>
            <a:ext cx="2133914" cy="3311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dirty="0"/>
              <a:t>Награждён </a:t>
            </a:r>
            <a:r>
              <a:rPr lang="ru-RU" dirty="0" smtClean="0"/>
              <a:t>орденами: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79512" y="5805264"/>
            <a:ext cx="4546848" cy="45720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«Дружбы народов»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427984" y="5301208"/>
            <a:ext cx="4248472" cy="45720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«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З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нак Почёта»</a:t>
            </a:r>
            <a:endParaRPr lang="ru-RU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28800"/>
            <a:ext cx="1944215" cy="3940976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628800"/>
            <a:ext cx="1905000" cy="2914650"/>
          </a:xfrm>
        </p:spPr>
      </p:pic>
    </p:spTree>
    <p:extLst>
      <p:ext uri="{BB962C8B-B14F-4D97-AF65-F5344CB8AC3E}">
        <p14:creationId xmlns:p14="http://schemas.microsoft.com/office/powerpoint/2010/main" val="310917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7239000" cy="1143000"/>
          </a:xfrm>
        </p:spPr>
        <p:txBody>
          <a:bodyPr/>
          <a:lstStyle/>
          <a:p>
            <a:r>
              <a:rPr lang="ru-RU" dirty="0" smtClean="0"/>
              <a:t>     Значение фамилии.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Слово </a:t>
            </a:r>
            <a:r>
              <a:rPr lang="ru-RU" dirty="0"/>
              <a:t>«</a:t>
            </a:r>
            <a:r>
              <a:rPr lang="ru-RU" dirty="0" err="1"/>
              <a:t>Велтист</a:t>
            </a:r>
            <a:r>
              <a:rPr lang="ru-RU" dirty="0"/>
              <a:t>» в переводе с древнерусского значит «великан</a:t>
            </a:r>
            <a:r>
              <a:rPr lang="ru-RU" dirty="0" smtClean="0"/>
              <a:t>».</a:t>
            </a:r>
            <a:endParaRPr lang="ru-RU" dirty="0"/>
          </a:p>
          <a:p>
            <a:pPr lvl="0"/>
            <a:r>
              <a:rPr lang="ru-RU" dirty="0"/>
              <a:t>Другой вариант происхождения фамилии — от греческого «</a:t>
            </a:r>
            <a:r>
              <a:rPr lang="ru-RU" dirty="0" err="1"/>
              <a:t>велтистос</a:t>
            </a:r>
            <a:r>
              <a:rPr lang="ru-RU" dirty="0"/>
              <a:t>» («наилучший</a:t>
            </a:r>
            <a:r>
              <a:rPr lang="ru-RU" dirty="0" smtClean="0"/>
              <a:t>»).</a:t>
            </a:r>
          </a:p>
          <a:p>
            <a:pPr lvl="0"/>
            <a:r>
              <a:rPr lang="ru-RU" dirty="0" smtClean="0"/>
              <a:t>Можно сказать, что  писатель </a:t>
            </a:r>
            <a:r>
              <a:rPr lang="ru-RU" dirty="0" err="1" smtClean="0"/>
              <a:t>Е.С.Велтистов</a:t>
            </a:r>
            <a:r>
              <a:rPr lang="ru-RU" dirty="0" smtClean="0"/>
              <a:t>  своим литературным творчеством полностью оправдал  свою фамилию. Он стал великаном детской научной фантастики и наилучшим писателем и сценаристом  в этом жанре.</a:t>
            </a:r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190500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54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2339752" y="915978"/>
            <a:ext cx="496855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Моя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Вообразилия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 моей Вообразили,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В моей Вообразили -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Там царствует Фантазия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Во всем своем всесилии;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Там все мечты сбываются,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А наши огорчения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Сейчас же превращаются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В смешные приключения!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В мою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Вообразилию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Попасть совсем несложно: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Она ведь исключительно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Удобно расположена!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И только тот, кто начисто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Лишен воображения,-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Увы, не знает как войти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В ее расположение!..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84168" y="5445224"/>
            <a:ext cx="2304256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Б.Заходера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539750" y="333375"/>
            <a:ext cx="7561263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4000">
              <a:solidFill>
                <a:schemeClr val="bg1"/>
              </a:solidFill>
            </a:endParaRPr>
          </a:p>
          <a:p>
            <a:pPr algn="ctr"/>
            <a:endParaRPr lang="ru-RU" sz="4000">
              <a:solidFill>
                <a:schemeClr val="bg1"/>
              </a:solidFill>
            </a:endParaRP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1895475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429000"/>
            <a:ext cx="2792412" cy="238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124744"/>
            <a:ext cx="2663825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Прямоугольник 2"/>
          <p:cNvSpPr>
            <a:spLocks noChangeArrowheads="1"/>
          </p:cNvSpPr>
          <p:nvPr/>
        </p:nvSpPr>
        <p:spPr bwMode="auto">
          <a:xfrm>
            <a:off x="2117725" y="585788"/>
            <a:ext cx="450373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/>
              <a:t>А я рождён железным,</a:t>
            </a:r>
            <a:br>
              <a:rPr lang="ru-RU" sz="2400" b="1" dirty="0"/>
            </a:br>
            <a:r>
              <a:rPr lang="ru-RU" sz="2400" b="1" dirty="0"/>
              <a:t>Я мог бы стать полезным,</a:t>
            </a:r>
            <a:br>
              <a:rPr lang="ru-RU" sz="2400" b="1" dirty="0"/>
            </a:br>
            <a:r>
              <a:rPr lang="ru-RU" sz="2400" b="1" dirty="0"/>
              <a:t>Вот только не хватает</a:t>
            </a:r>
            <a:br>
              <a:rPr lang="ru-RU" sz="2400" b="1" dirty="0"/>
            </a:br>
            <a:r>
              <a:rPr lang="ru-RU" sz="2400" b="1" dirty="0"/>
              <a:t>Сердечной теплоты…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043608" y="404664"/>
            <a:ext cx="7845425" cy="864096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25472B"/>
                </a:solidFill>
                <a:latin typeface="Times New Roman" pitchFamily="18" charset="0"/>
              </a:rPr>
              <a:t>Кто такие роботы?</a:t>
            </a:r>
          </a:p>
        </p:txBody>
      </p:sp>
      <p:pic>
        <p:nvPicPr>
          <p:cNvPr id="3078" name="Picture 6" descr="ru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557338"/>
            <a:ext cx="3168650" cy="5040312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3923928" y="1628800"/>
            <a:ext cx="482441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ru-RU" sz="2800" dirty="0"/>
              <a:t>Робот — это </a:t>
            </a:r>
            <a:r>
              <a:rPr lang="ru-RU" sz="2800" b="1" dirty="0"/>
              <a:t>созданная искусственно мыслящая машина в форме человека.</a:t>
            </a:r>
            <a:r>
              <a:rPr lang="ru-RU" sz="2800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3789040"/>
            <a:ext cx="5040560" cy="2520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eaLnBrk="0" hangingPunct="0"/>
            <a:r>
              <a:rPr lang="ru-RU" sz="2000" b="1" dirty="0" smtClean="0">
                <a:solidFill>
                  <a:schemeClr val="tx1"/>
                </a:solidFill>
              </a:rPr>
              <a:t>Слову «робот» скоро исполнится 100 лет: оно придумано в 1921 году Йозефом Чапеком. </a:t>
            </a:r>
          </a:p>
          <a:p>
            <a:pPr algn="just" eaLnBrk="0" hangingPunct="0"/>
            <a:r>
              <a:rPr lang="ru-RU" sz="2000" b="1" dirty="0" smtClean="0">
                <a:solidFill>
                  <a:schemeClr val="tx1"/>
                </a:solidFill>
              </a:rPr>
              <a:t>      По Чапеку, робот — это «живая, наделенная интеллектом рабочая машина».           Изобрели его два инженера по фамилии </a:t>
            </a:r>
            <a:r>
              <a:rPr lang="ru-RU" sz="2000" b="1" dirty="0" err="1" smtClean="0">
                <a:solidFill>
                  <a:schemeClr val="tx1"/>
                </a:solidFill>
              </a:rPr>
              <a:t>Россум</a:t>
            </a:r>
            <a:r>
              <a:rPr lang="ru-RU" sz="2000" b="1" dirty="0" smtClean="0">
                <a:solidFill>
                  <a:schemeClr val="tx1"/>
                </a:solidFill>
              </a:rPr>
              <a:t>, дядя и племянник.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9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60350"/>
            <a:ext cx="8496300" cy="1582738"/>
          </a:xfrm>
        </p:spPr>
        <p:txBody>
          <a:bodyPr/>
          <a:lstStyle/>
          <a:p>
            <a:pPr algn="l"/>
            <a:r>
              <a:rPr lang="ru-RU" sz="2800" dirty="0" smtClean="0">
                <a:solidFill>
                  <a:srgbClr val="25472B"/>
                </a:solidFill>
              </a:rPr>
              <a:t>Сегодня роботов, имитирующих человека, часто именуют словом </a:t>
            </a:r>
            <a:r>
              <a:rPr lang="ru-RU" sz="2800" b="1" i="1" dirty="0" err="1" smtClean="0">
                <a:solidFill>
                  <a:srgbClr val="25472B"/>
                </a:solidFill>
              </a:rPr>
              <a:t>андроид</a:t>
            </a:r>
            <a:r>
              <a:rPr lang="ru-RU" sz="2800" dirty="0" smtClean="0">
                <a:solidFill>
                  <a:srgbClr val="25472B"/>
                </a:solidFill>
              </a:rPr>
              <a:t>, что как раз и означает </a:t>
            </a:r>
            <a:r>
              <a:rPr lang="ru-RU" sz="2800" b="1" i="1" dirty="0" smtClean="0">
                <a:solidFill>
                  <a:srgbClr val="25472B"/>
                </a:solidFill>
              </a:rPr>
              <a:t>«похожий на человека».</a:t>
            </a:r>
            <a:r>
              <a:rPr lang="ru-RU" sz="2800" dirty="0" smtClean="0">
                <a:solidFill>
                  <a:srgbClr val="25472B"/>
                </a:solidFill>
              </a:rPr>
              <a:t> </a:t>
            </a:r>
          </a:p>
        </p:txBody>
      </p:sp>
      <p:pic>
        <p:nvPicPr>
          <p:cNvPr id="22534" name="Picture 6" descr="elec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576" y="2348880"/>
            <a:ext cx="3600450" cy="3743325"/>
          </a:xfrm>
          <a:solidFill>
            <a:schemeClr val="accent1"/>
          </a:solidFill>
          <a:ln w="28575">
            <a:solidFill>
              <a:srgbClr val="008000"/>
            </a:solidFill>
          </a:ln>
        </p:spPr>
      </p:pic>
      <p:pic>
        <p:nvPicPr>
          <p:cNvPr id="22535" name="Picture 7" descr="ve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348880"/>
            <a:ext cx="2881313" cy="3743325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827584" y="6165304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/>
              <a:t>Электроник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5508104" y="6237312"/>
            <a:ext cx="2592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/>
              <a:t>Вертер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6" grpId="0"/>
      <p:bldP spid="2253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WordArt 2"/>
          <p:cNvSpPr>
            <a:spLocks noChangeArrowheads="1" noChangeShapeType="1" noTextEdit="1"/>
          </p:cNvSpPr>
          <p:nvPr/>
        </p:nvSpPr>
        <p:spPr bwMode="auto">
          <a:xfrm>
            <a:off x="1258888" y="2205038"/>
            <a:ext cx="6697662" cy="27368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Georgia"/>
              </a:rPr>
              <a:t>Физминутка</a:t>
            </a:r>
          </a:p>
        </p:txBody>
      </p:sp>
      <p:pic>
        <p:nvPicPr>
          <p:cNvPr id="79875" name="Picture 5" descr="flo51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588" y="333375"/>
            <a:ext cx="1971675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6" name="Oval 8"/>
          <p:cNvSpPr>
            <a:spLocks noChangeArrowheads="1"/>
          </p:cNvSpPr>
          <p:nvPr/>
        </p:nvSpPr>
        <p:spPr bwMode="auto">
          <a:xfrm>
            <a:off x="7235825" y="5084763"/>
            <a:ext cx="1584325" cy="15128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" charset="0"/>
              </a:rPr>
              <a:t>№ 8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Arial" charset="0"/>
              </a:rPr>
              <a:t>Отдыхай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5" descr="black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9" name="Picture 6" descr="black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0"/>
            <a:ext cx="47879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0" name="Picture 7" descr="black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00413"/>
            <a:ext cx="4572000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8" descr="black4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3300413"/>
            <a:ext cx="4787900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6" name="AutoShape 10"/>
          <p:cNvSpPr>
            <a:spLocks noChangeArrowheads="1"/>
          </p:cNvSpPr>
          <p:nvPr/>
        </p:nvSpPr>
        <p:spPr bwMode="auto">
          <a:xfrm rot="-2453948">
            <a:off x="2987675" y="1989138"/>
            <a:ext cx="3384550" cy="3314700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rgbClr val="9900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3276600" y="2060575"/>
            <a:ext cx="2736850" cy="2954338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chemeClr val="accent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 rot="-1728264">
            <a:off x="6084888" y="765175"/>
            <a:ext cx="1795462" cy="1603375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9219" name="Picture 3" descr="05_moon_meteorit_alh-8100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20838" y="0"/>
            <a:ext cx="140493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Picture 13" descr="05_moon_meteorit_alh-8100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24975" y="0"/>
            <a:ext cx="14049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1042988" y="4797425"/>
            <a:ext cx="936625" cy="863600"/>
          </a:xfrm>
          <a:prstGeom prst="star5">
            <a:avLst/>
          </a:prstGeom>
          <a:gradFill rotWithShape="1">
            <a:gsLst>
              <a:gs pos="0">
                <a:srgbClr val="6699FF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3635375" y="549275"/>
            <a:ext cx="1223963" cy="1079500"/>
          </a:xfrm>
          <a:prstGeom prst="star5">
            <a:avLst/>
          </a:prstGeom>
          <a:gradFill rotWithShape="1">
            <a:gsLst>
              <a:gs pos="0">
                <a:srgbClr val="FFFF66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34" name="AutoShape 18"/>
          <p:cNvSpPr>
            <a:spLocks noChangeArrowheads="1"/>
          </p:cNvSpPr>
          <p:nvPr/>
        </p:nvSpPr>
        <p:spPr bwMode="auto">
          <a:xfrm rot="-1624394">
            <a:off x="6283325" y="3414713"/>
            <a:ext cx="1731963" cy="1655762"/>
          </a:xfrm>
          <a:prstGeom prst="star5">
            <a:avLst/>
          </a:prstGeom>
          <a:gradFill rotWithShape="1">
            <a:gsLst>
              <a:gs pos="0">
                <a:srgbClr val="FF0066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35" name="AutoShape 19"/>
          <p:cNvSpPr>
            <a:spLocks noChangeArrowheads="1"/>
          </p:cNvSpPr>
          <p:nvPr/>
        </p:nvSpPr>
        <p:spPr bwMode="auto">
          <a:xfrm rot="-1624394">
            <a:off x="779463" y="1011238"/>
            <a:ext cx="1587500" cy="1511300"/>
          </a:xfrm>
          <a:prstGeom prst="star5">
            <a:avLst/>
          </a:prstGeom>
          <a:gradFill rotWithShape="1">
            <a:gsLst>
              <a:gs pos="0">
                <a:srgbClr val="990099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36" name="AutoShape 20"/>
          <p:cNvSpPr>
            <a:spLocks noChangeArrowheads="1"/>
          </p:cNvSpPr>
          <p:nvPr/>
        </p:nvSpPr>
        <p:spPr bwMode="auto">
          <a:xfrm rot="-1624394">
            <a:off x="3567113" y="4805363"/>
            <a:ext cx="1873250" cy="1736725"/>
          </a:xfrm>
          <a:prstGeom prst="star5">
            <a:avLst/>
          </a:prstGeom>
          <a:gradFill rotWithShape="1">
            <a:gsLst>
              <a:gs pos="0">
                <a:srgbClr val="33CC33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9237" name="Picture 21" descr="earth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775" y="4076700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8" name="Picture 22" descr="4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7900" y="3860800"/>
            <a:ext cx="7921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9" name="Picture 23" descr="mars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775" y="2205038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0" name="Picture 24" descr="112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5825" y="3213100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1" name="Picture 25" descr="upiter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24075" y="708025"/>
            <a:ext cx="9350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2" name="Picture 26" descr="r4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-5400000">
            <a:off x="-33337" y="5857875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5" name="Picture 29" descr="r4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288" y="188913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6" name="Picture 30" descr="r4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7888288" y="617538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8" name="Picture 32" descr="r7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-2096382">
            <a:off x="4211638" y="1700213"/>
            <a:ext cx="16573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9" name="Picture 33" descr="56r2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-1371600" y="0"/>
            <a:ext cx="13716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50" name="Picture 3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принц.wav"/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0"/>
                            </p:stCondLst>
                            <p:childTnLst>
                              <p:par>
                                <p:cTn id="2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500"/>
                            </p:stCondLst>
                            <p:childTnLst>
                              <p:par>
                                <p:cTn id="39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500"/>
                            </p:stCondLst>
                            <p:childTnLst>
                              <p:par>
                                <p:cTn id="52" presetID="2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500"/>
                            </p:stCondLst>
                            <p:childTnLst>
                              <p:par>
                                <p:cTn id="5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8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90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9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1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15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25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3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4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450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00035 -0.80532 " pathEditMode="relative" rAng="0" ptsTypes="AA">
                                      <p:cBhvr>
                                        <p:cTn id="106" dur="3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85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0.80382 -0.01018 " pathEditMode="relative" rAng="0" ptsTypes="AA">
                                      <p:cBhvr>
                                        <p:cTn id="115" dur="3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1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45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5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" presetClass="path" presetSubtype="0" repeatCount="4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1991 C 0.02951 0.0875 -0.01042 0.2169 -0.09566 0.26829 C -0.1809 0.32084 -0.28021 0.27384 -0.31649 0.16667 C -0.35295 0.05926 -0.31319 -0.06944 -0.2276 -0.12106 C -0.14236 -0.17245 -0.0434 -0.12731 -0.00677 -0.01991 Z " pathEditMode="relative" rAng="3942850" ptsTypes="fffff">
                                      <p:cBhvr>
                                        <p:cTn id="136" dur="3000" spd="-100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" y="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75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85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95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0500"/>
                            </p:stCondLst>
                            <p:childTnLst>
                              <p:par>
                                <p:cTn id="15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63500"/>
                            </p:stCondLst>
                            <p:childTnLst>
                              <p:par>
                                <p:cTn id="15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6500"/>
                            </p:stCondLst>
                            <p:childTnLst>
                              <p:par>
                                <p:cTn id="1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-0.13385 0.30463 " pathEditMode="relative" rAng="0" ptsTypes="AA">
                                      <p:cBhvr>
                                        <p:cTn id="160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152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3000" fill="hold"/>
                                        <p:tgtEl>
                                          <p:spTgt spid="924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69500"/>
                            </p:stCondLst>
                            <p:childTnLst>
                              <p:par>
                                <p:cTn id="16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92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71500"/>
                            </p:stCondLst>
                            <p:childTnLst>
                              <p:par>
                                <p:cTn id="1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72500"/>
                            </p:stCondLst>
                            <p:childTnLst>
                              <p:par>
                                <p:cTn id="1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73500"/>
                            </p:stCondLst>
                            <p:childTnLst>
                              <p:par>
                                <p:cTn id="1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74000"/>
                            </p:stCondLst>
                            <p:childTnLst>
                              <p:par>
                                <p:cTn id="1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50"/>
                </p:tgtEl>
              </p:cMediaNode>
            </p:audio>
          </p:childTnLst>
        </p:cTn>
      </p:par>
    </p:tnLst>
    <p:bldLst>
      <p:bldP spid="9226" grpId="0" animBg="1"/>
      <p:bldP spid="9226" grpId="1" animBg="1"/>
      <p:bldP spid="9226" grpId="2" animBg="1"/>
      <p:bldP spid="9225" grpId="0" animBg="1"/>
      <p:bldP spid="9225" grpId="1" animBg="1"/>
      <p:bldP spid="9225" grpId="2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764704"/>
            <a:ext cx="66967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Проблемный вопрос:</a:t>
            </a:r>
          </a:p>
          <a:p>
            <a:pPr algn="ctr"/>
            <a:r>
              <a:rPr lang="ru-RU" sz="4000" b="1" dirty="0" smtClean="0"/>
              <a:t> </a:t>
            </a:r>
          </a:p>
          <a:p>
            <a:pPr algn="ctr"/>
            <a:r>
              <a:rPr lang="ru-RU" sz="4000" b="1" dirty="0" smtClean="0"/>
              <a:t>повесть «Приключения Электроника» - </a:t>
            </a:r>
            <a:r>
              <a:rPr lang="ru-RU" sz="4000" b="1" dirty="0" err="1" smtClean="0"/>
              <a:t>фентези</a:t>
            </a:r>
            <a:r>
              <a:rPr lang="ru-RU" sz="4000" b="1" dirty="0" smtClean="0"/>
              <a:t>, ужасы, научная фантастика?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539750" y="585788"/>
            <a:ext cx="7993063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4800" dirty="0">
              <a:solidFill>
                <a:schemeClr val="bg1"/>
              </a:solidFill>
            </a:endParaRPr>
          </a:p>
          <a:p>
            <a:pPr algn="ctr"/>
            <a:r>
              <a:rPr lang="ru-RU" sz="4800" dirty="0"/>
              <a:t>Работа по учебнику</a:t>
            </a:r>
          </a:p>
          <a:p>
            <a:pPr algn="ctr"/>
            <a:r>
              <a:rPr lang="ru-RU" sz="4800" dirty="0"/>
              <a:t> </a:t>
            </a:r>
          </a:p>
          <a:p>
            <a:pPr algn="ctr"/>
            <a:r>
              <a:rPr lang="ru-RU" sz="4800" dirty="0"/>
              <a:t>с. 144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332656"/>
            <a:ext cx="6132516" cy="864096"/>
          </a:xfrm>
        </p:spPr>
        <p:txBody>
          <a:bodyPr/>
          <a:lstStyle/>
          <a:p>
            <a:r>
              <a:rPr lang="ru-RU" sz="6600" dirty="0" smtClean="0">
                <a:solidFill>
                  <a:srgbClr val="25472B"/>
                </a:solidFill>
              </a:rPr>
              <a:t>КИБЕРНЕТИКА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43808" y="1340768"/>
            <a:ext cx="5114778" cy="1101248"/>
          </a:xfrm>
        </p:spPr>
        <p:txBody>
          <a:bodyPr>
            <a:normAutofit fontScale="25000" lnSpcReduction="20000"/>
          </a:bodyPr>
          <a:lstStyle/>
          <a:p>
            <a:pPr>
              <a:buFontTx/>
              <a:buNone/>
            </a:pPr>
            <a:endParaRPr lang="ru-RU" dirty="0" smtClean="0"/>
          </a:p>
          <a:p>
            <a:pPr>
              <a:buFontTx/>
              <a:buNone/>
            </a:pPr>
            <a:r>
              <a:rPr lang="ru-RU" dirty="0" smtClean="0"/>
              <a:t>	</a:t>
            </a:r>
            <a:r>
              <a:rPr lang="ru-RU" sz="9600" b="1" dirty="0" smtClean="0">
                <a:solidFill>
                  <a:srgbClr val="25472B"/>
                </a:solidFill>
              </a:rPr>
              <a:t>Наука об управлении машинами, в том числе и роботами.</a:t>
            </a:r>
          </a:p>
          <a:p>
            <a:pPr>
              <a:buFontTx/>
              <a:buNone/>
            </a:pPr>
            <a:endParaRPr lang="ru-RU" sz="9600" dirty="0" smtClean="0">
              <a:solidFill>
                <a:srgbClr val="25472B"/>
              </a:solidFill>
            </a:endParaRPr>
          </a:p>
          <a:p>
            <a:pPr>
              <a:buFontTx/>
              <a:buNone/>
            </a:pPr>
            <a:r>
              <a:rPr lang="ru-RU" sz="9600" dirty="0" smtClean="0">
                <a:solidFill>
                  <a:srgbClr val="25472B"/>
                </a:solidFill>
              </a:rPr>
              <a:t>	</a:t>
            </a:r>
            <a:r>
              <a:rPr lang="ru-RU" sz="9600" b="1" dirty="0" smtClean="0">
                <a:solidFill>
                  <a:srgbClr val="25472B"/>
                </a:solidFill>
              </a:rPr>
              <a:t>Слово </a:t>
            </a:r>
            <a:r>
              <a:rPr lang="ru-RU" sz="9600" b="1" i="1" dirty="0" smtClean="0">
                <a:solidFill>
                  <a:srgbClr val="25472B"/>
                </a:solidFill>
              </a:rPr>
              <a:t>«кибернетика»</a:t>
            </a:r>
            <a:r>
              <a:rPr lang="ru-RU" sz="9600" b="1" dirty="0" smtClean="0">
                <a:solidFill>
                  <a:srgbClr val="25472B"/>
                </a:solidFill>
              </a:rPr>
              <a:t> произошло от греческого слова </a:t>
            </a:r>
            <a:r>
              <a:rPr lang="ru-RU" sz="9600" b="1" i="1" dirty="0" smtClean="0">
                <a:solidFill>
                  <a:srgbClr val="25472B"/>
                </a:solidFill>
              </a:rPr>
              <a:t>«</a:t>
            </a:r>
            <a:r>
              <a:rPr lang="ru-RU" sz="9600" b="1" i="1" dirty="0" err="1" smtClean="0">
                <a:solidFill>
                  <a:srgbClr val="25472B"/>
                </a:solidFill>
              </a:rPr>
              <a:t>кибернос</a:t>
            </a:r>
            <a:r>
              <a:rPr lang="ru-RU" sz="9600" b="1" i="1" dirty="0" smtClean="0">
                <a:solidFill>
                  <a:srgbClr val="25472B"/>
                </a:solidFill>
              </a:rPr>
              <a:t>»,</a:t>
            </a:r>
            <a:r>
              <a:rPr lang="ru-RU" sz="9600" b="1" dirty="0" smtClean="0">
                <a:solidFill>
                  <a:srgbClr val="25472B"/>
                </a:solidFill>
              </a:rPr>
              <a:t> что значит </a:t>
            </a:r>
            <a:r>
              <a:rPr lang="ru-RU" sz="9600" b="1" i="1" dirty="0" smtClean="0">
                <a:solidFill>
                  <a:srgbClr val="25472B"/>
                </a:solidFill>
              </a:rPr>
              <a:t>рулевой.</a:t>
            </a:r>
          </a:p>
          <a:p>
            <a:r>
              <a:rPr lang="ru-RU" sz="9600" b="1" dirty="0" smtClean="0"/>
              <a:t>Конгресс - собрание  ученых.</a:t>
            </a:r>
          </a:p>
          <a:p>
            <a:endParaRPr lang="ru-RU" sz="9600" b="1" dirty="0" smtClean="0"/>
          </a:p>
          <a:p>
            <a:r>
              <a:rPr lang="ru-RU" sz="9600" b="1" dirty="0" smtClean="0"/>
              <a:t>Кибернетика - наука  о  передаче  и управлении  информацией.</a:t>
            </a:r>
          </a:p>
          <a:p>
            <a:endParaRPr lang="ru-RU" sz="9600" b="1" dirty="0" smtClean="0"/>
          </a:p>
          <a:p>
            <a:r>
              <a:rPr lang="ru-RU" sz="9600" b="1" dirty="0" smtClean="0"/>
              <a:t>Кибернетики - ученые, которые  изучают, конструируют электронные, вычислительные  машины.</a:t>
            </a:r>
          </a:p>
          <a:p>
            <a:pPr>
              <a:buFontTx/>
              <a:buNone/>
            </a:pPr>
            <a:endParaRPr lang="ru-RU" b="1" i="1" dirty="0" smtClean="0">
              <a:solidFill>
                <a:srgbClr val="25472B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1"/>
          <p:cNvSpPr>
            <a:spLocks noChangeArrowheads="1"/>
          </p:cNvSpPr>
          <p:nvPr/>
        </p:nvSpPr>
        <p:spPr bwMode="auto">
          <a:xfrm>
            <a:off x="539750" y="333375"/>
            <a:ext cx="75612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/>
              <a:t>Итог урока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1127808"/>
          <a:ext cx="8280400" cy="57301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7990"/>
                <a:gridCol w="5472410"/>
              </a:tblGrid>
              <a:tr h="1554292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Фантастика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это  машина, автомат, который  может  заменять  человека.</a:t>
                      </a:r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554292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Конгресс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совершенно  неправдоподобный,  невероятный, несбыточный</a:t>
                      </a:r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79050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Кибернетики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собрание  ученых</a:t>
                      </a:r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554292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Робот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4" marR="91434" marT="45714" marB="45714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ученые, которые  изучают, конструируют электронные, вычислительные  машины.</a:t>
                      </a:r>
                    </a:p>
                  </a:txBody>
                  <a:tcPr marL="91434" marR="91434" marT="45714" marB="457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/>
          <p:cNvSpPr>
            <a:spLocks noChangeArrowheads="1"/>
          </p:cNvSpPr>
          <p:nvPr/>
        </p:nvSpPr>
        <p:spPr bwMode="auto">
          <a:xfrm>
            <a:off x="539750" y="333375"/>
            <a:ext cx="75612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/>
              <a:t>Проверь соседа!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" y="1268760"/>
          <a:ext cx="9143999" cy="5383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1"/>
                <a:gridCol w="533399"/>
                <a:gridCol w="6095999"/>
              </a:tblGrid>
              <a:tr h="158306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Фантастика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это  машина, автомат, который  может  заменять  человека.</a:t>
                      </a:r>
                      <a:endParaRPr lang="ru-RU" sz="3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</a:tr>
              <a:tr h="166655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Конгресс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совершенно  неправдоподобный,  невероятный, несбыточный</a:t>
                      </a:r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</a:tr>
              <a:tr h="57911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Кибернетики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собрание  ученых</a:t>
                      </a:r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</a:tr>
              <a:tr h="155447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chemeClr val="tx1"/>
                          </a:solidFill>
                        </a:rPr>
                        <a:t>Робот</a:t>
                      </a:r>
                      <a:endParaRPr lang="ru-RU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ученые, которые  изучают, конструируют электронные, вычислительные  машины.</a:t>
                      </a:r>
                    </a:p>
                  </a:txBody>
                  <a:tcPr marL="91438" marR="91438">
                    <a:noFill/>
                  </a:tcPr>
                </a:tc>
              </a:tr>
            </a:tbl>
          </a:graphicData>
        </a:graphic>
      </p:graphicFrame>
      <p:cxnSp>
        <p:nvCxnSpPr>
          <p:cNvPr id="27673" name="Прямая со стрелкой 5"/>
          <p:cNvCxnSpPr>
            <a:cxnSpLocks noChangeShapeType="1"/>
          </p:cNvCxnSpPr>
          <p:nvPr/>
        </p:nvCxnSpPr>
        <p:spPr bwMode="auto">
          <a:xfrm>
            <a:off x="1547813" y="1700213"/>
            <a:ext cx="1655762" cy="16573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74" name="Прямая со стрелкой 10"/>
          <p:cNvCxnSpPr>
            <a:cxnSpLocks noChangeShapeType="1"/>
          </p:cNvCxnSpPr>
          <p:nvPr/>
        </p:nvCxnSpPr>
        <p:spPr bwMode="auto">
          <a:xfrm>
            <a:off x="1547813" y="3357563"/>
            <a:ext cx="1655762" cy="13668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75" name="Прямая со стрелкой 16"/>
          <p:cNvCxnSpPr>
            <a:cxnSpLocks noChangeShapeType="1"/>
          </p:cNvCxnSpPr>
          <p:nvPr/>
        </p:nvCxnSpPr>
        <p:spPr bwMode="auto">
          <a:xfrm>
            <a:off x="2484438" y="4868863"/>
            <a:ext cx="625475" cy="7699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76" name="Прямая со стрелкой 21"/>
          <p:cNvCxnSpPr>
            <a:cxnSpLocks noChangeShapeType="1"/>
          </p:cNvCxnSpPr>
          <p:nvPr/>
        </p:nvCxnSpPr>
        <p:spPr bwMode="auto">
          <a:xfrm flipV="1">
            <a:off x="2376488" y="2528888"/>
            <a:ext cx="733425" cy="34210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0" y="333375"/>
            <a:ext cx="9144000" cy="65246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</a:t>
            </a:r>
            <a:r>
              <a:rPr lang="ru-RU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Фантазия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1. Способность к </a:t>
            </a:r>
            <a:r>
              <a:rPr lang="ru-RU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творческому воображению.</a:t>
            </a:r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	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2. Нечто надуманное, неправдоподобное, несбыточное, мечта.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3. Прихоть, причуда (разг.).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dirty="0" smtClean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4. От греч. «воображение»</a:t>
            </a:r>
            <a:r>
              <a:rPr lang="ru-RU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  <a:endParaRPr lang="ru-RU" b="1" dirty="0" smtClean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750" y="585788"/>
            <a:ext cx="7993063" cy="58785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dirty="0"/>
              <a:t>Работа в парах</a:t>
            </a:r>
          </a:p>
          <a:p>
            <a:pPr algn="ctr">
              <a:defRPr/>
            </a:pPr>
            <a:endParaRPr lang="ru-RU" sz="4800" dirty="0"/>
          </a:p>
          <a:p>
            <a:pPr marL="342900" indent="-342900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4000" b="0" dirty="0">
                <a:latin typeface="Times New Roman"/>
              </a:rPr>
              <a:t> Прочитать текст.</a:t>
            </a:r>
            <a:endParaRPr lang="ru-RU" sz="4000" b="0" dirty="0">
              <a:latin typeface="Arial Unicode MS"/>
            </a:endParaRPr>
          </a:p>
          <a:p>
            <a:pPr marL="342900" indent="-342900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4000" b="0" dirty="0">
                <a:solidFill>
                  <a:srgbClr val="000000"/>
                </a:solidFill>
                <a:latin typeface="Times New Roman"/>
              </a:rPr>
              <a:t> Выбрать  фрагменты  из  текста,       подтверждающие  научную  направленность  повести.</a:t>
            </a:r>
            <a:endParaRPr lang="ru-RU" sz="4000" b="0" dirty="0">
              <a:solidFill>
                <a:srgbClr val="000000"/>
              </a:solidFill>
              <a:latin typeface="Arial Unicode MS"/>
            </a:endParaRPr>
          </a:p>
          <a:p>
            <a:pPr marL="342900" indent="-342900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4000" b="0" dirty="0">
                <a:solidFill>
                  <a:srgbClr val="000000"/>
                </a:solidFill>
                <a:latin typeface="Times New Roman"/>
              </a:rPr>
              <a:t> Аргументировать  выбор  и  сформулировать   вывод.</a:t>
            </a:r>
            <a:endParaRPr lang="ru-RU" sz="4000" b="0" dirty="0">
              <a:solidFill>
                <a:srgbClr val="000000"/>
              </a:solidFill>
              <a:latin typeface="Arial Unicode MS"/>
            </a:endParaRPr>
          </a:p>
          <a:p>
            <a:pPr algn="ctr">
              <a:defRPr/>
            </a:pP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539750" y="333375"/>
            <a:ext cx="7561263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4000" dirty="0">
              <a:solidFill>
                <a:schemeClr val="bg1"/>
              </a:solidFill>
            </a:endParaRPr>
          </a:p>
          <a:p>
            <a:pPr algn="ctr"/>
            <a:endParaRPr lang="ru-RU" sz="4000" dirty="0">
              <a:solidFill>
                <a:schemeClr val="bg1"/>
              </a:solidFill>
            </a:endParaRPr>
          </a:p>
          <a:p>
            <a:pPr algn="ctr"/>
            <a:r>
              <a:rPr lang="ru-RU" sz="4000" dirty="0"/>
              <a:t>Проблемный вопрос:</a:t>
            </a:r>
          </a:p>
          <a:p>
            <a:pPr algn="ctr"/>
            <a:r>
              <a:rPr lang="ru-RU" sz="4000" dirty="0"/>
              <a:t> </a:t>
            </a:r>
          </a:p>
          <a:p>
            <a:pPr algn="ctr"/>
            <a:r>
              <a:rPr lang="ru-RU" sz="4000" dirty="0"/>
              <a:t>повесть «Приключения Электроника» - </a:t>
            </a:r>
            <a:r>
              <a:rPr lang="ru-RU" sz="4000" dirty="0" err="1"/>
              <a:t>фентези</a:t>
            </a:r>
            <a:r>
              <a:rPr lang="ru-RU" sz="4000" dirty="0"/>
              <a:t>, ужасы, научная фантастика?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628800"/>
            <a:ext cx="6768752" cy="3240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Повесть «Приключения Электроника» - научная фантастика.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WordArt 3"/>
          <p:cNvSpPr>
            <a:spLocks noChangeArrowheads="1" noChangeShapeType="1" noTextEdit="1"/>
          </p:cNvSpPr>
          <p:nvPr/>
        </p:nvSpPr>
        <p:spPr bwMode="auto">
          <a:xfrm>
            <a:off x="1116013" y="404813"/>
            <a:ext cx="7704137" cy="1223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Лесенка знаний</a:t>
            </a:r>
          </a:p>
        </p:txBody>
      </p:sp>
      <p:sp>
        <p:nvSpPr>
          <p:cNvPr id="87043" name="Line 4"/>
          <p:cNvSpPr>
            <a:spLocks noChangeShapeType="1"/>
          </p:cNvSpPr>
          <p:nvPr/>
        </p:nvSpPr>
        <p:spPr bwMode="auto">
          <a:xfrm flipV="1">
            <a:off x="5219700" y="4292600"/>
            <a:ext cx="1223963" cy="0"/>
          </a:xfrm>
          <a:prstGeom prst="line">
            <a:avLst/>
          </a:prstGeom>
          <a:noFill/>
          <a:ln w="76200">
            <a:solidFill>
              <a:srgbClr val="92D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7044" name="Line 5"/>
          <p:cNvSpPr>
            <a:spLocks noChangeShapeType="1"/>
          </p:cNvSpPr>
          <p:nvPr/>
        </p:nvSpPr>
        <p:spPr bwMode="auto">
          <a:xfrm>
            <a:off x="7669213" y="3284538"/>
            <a:ext cx="1366837" cy="0"/>
          </a:xfrm>
          <a:prstGeom prst="line">
            <a:avLst/>
          </a:prstGeom>
          <a:noFill/>
          <a:ln w="76200">
            <a:solidFill>
              <a:srgbClr val="92D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7045" name="Line 6"/>
          <p:cNvSpPr>
            <a:spLocks noChangeShapeType="1"/>
          </p:cNvSpPr>
          <p:nvPr/>
        </p:nvSpPr>
        <p:spPr bwMode="auto">
          <a:xfrm>
            <a:off x="6443663" y="3789363"/>
            <a:ext cx="1225550" cy="0"/>
          </a:xfrm>
          <a:prstGeom prst="line">
            <a:avLst/>
          </a:prstGeom>
          <a:noFill/>
          <a:ln w="76200">
            <a:solidFill>
              <a:srgbClr val="92D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7046" name="Line 7"/>
          <p:cNvSpPr>
            <a:spLocks noChangeShapeType="1"/>
          </p:cNvSpPr>
          <p:nvPr/>
        </p:nvSpPr>
        <p:spPr bwMode="auto">
          <a:xfrm flipV="1">
            <a:off x="5219700" y="4292600"/>
            <a:ext cx="0" cy="503238"/>
          </a:xfrm>
          <a:prstGeom prst="line">
            <a:avLst/>
          </a:prstGeom>
          <a:noFill/>
          <a:ln w="76200">
            <a:solidFill>
              <a:srgbClr val="92D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7047" name="Line 8"/>
          <p:cNvSpPr>
            <a:spLocks noChangeShapeType="1"/>
          </p:cNvSpPr>
          <p:nvPr/>
        </p:nvSpPr>
        <p:spPr bwMode="auto">
          <a:xfrm flipV="1">
            <a:off x="6443663" y="3789363"/>
            <a:ext cx="0" cy="503237"/>
          </a:xfrm>
          <a:prstGeom prst="line">
            <a:avLst/>
          </a:prstGeom>
          <a:noFill/>
          <a:ln w="76200">
            <a:solidFill>
              <a:srgbClr val="92D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7048" name="Line 9"/>
          <p:cNvSpPr>
            <a:spLocks noChangeShapeType="1"/>
          </p:cNvSpPr>
          <p:nvPr/>
        </p:nvSpPr>
        <p:spPr bwMode="auto">
          <a:xfrm flipV="1">
            <a:off x="7669213" y="3284538"/>
            <a:ext cx="0" cy="503237"/>
          </a:xfrm>
          <a:prstGeom prst="line">
            <a:avLst/>
          </a:prstGeom>
          <a:noFill/>
          <a:ln w="76200">
            <a:solidFill>
              <a:srgbClr val="92D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7049" name="Text Box 10"/>
          <p:cNvSpPr txBox="1">
            <a:spLocks noChangeArrowheads="1"/>
          </p:cNvSpPr>
          <p:nvPr/>
        </p:nvSpPr>
        <p:spPr bwMode="auto">
          <a:xfrm>
            <a:off x="5724525" y="3573463"/>
            <a:ext cx="6477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solidFill>
                  <a:srgbClr val="FF3300"/>
                </a:solidFill>
              </a:rPr>
              <a:t>А</a:t>
            </a:r>
          </a:p>
        </p:txBody>
      </p:sp>
      <p:sp>
        <p:nvSpPr>
          <p:cNvPr id="87050" name="Text Box 18"/>
          <p:cNvSpPr txBox="1">
            <a:spLocks noChangeArrowheads="1"/>
          </p:cNvSpPr>
          <p:nvPr/>
        </p:nvSpPr>
        <p:spPr bwMode="auto">
          <a:xfrm>
            <a:off x="6732588" y="2997200"/>
            <a:ext cx="6477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solidFill>
                  <a:srgbClr val="FF3300"/>
                </a:solidFill>
              </a:rPr>
              <a:t>Б</a:t>
            </a:r>
          </a:p>
        </p:txBody>
      </p:sp>
      <p:sp>
        <p:nvSpPr>
          <p:cNvPr id="87051" name="Text Box 19"/>
          <p:cNvSpPr txBox="1">
            <a:spLocks noChangeArrowheads="1"/>
          </p:cNvSpPr>
          <p:nvPr/>
        </p:nvSpPr>
        <p:spPr bwMode="auto">
          <a:xfrm>
            <a:off x="8027988" y="2492375"/>
            <a:ext cx="6477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solidFill>
                  <a:srgbClr val="FF3300"/>
                </a:solidFill>
              </a:rPr>
              <a:t>В</a:t>
            </a:r>
          </a:p>
        </p:txBody>
      </p:sp>
      <p:sp>
        <p:nvSpPr>
          <p:cNvPr id="87052" name="Text Box 20"/>
          <p:cNvSpPr txBox="1">
            <a:spLocks noChangeArrowheads="1"/>
          </p:cNvSpPr>
          <p:nvPr/>
        </p:nvSpPr>
        <p:spPr bwMode="auto">
          <a:xfrm>
            <a:off x="971550" y="2133600"/>
            <a:ext cx="453707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0000"/>
                </a:solidFill>
              </a:rPr>
              <a:t>А</a:t>
            </a:r>
            <a:r>
              <a:rPr lang="ru-RU" sz="3200">
                <a:solidFill>
                  <a:srgbClr val="0000FF"/>
                </a:solidFill>
              </a:rPr>
              <a:t> – Ничего не понятно  на уроке.</a:t>
            </a:r>
          </a:p>
        </p:txBody>
      </p:sp>
      <p:sp>
        <p:nvSpPr>
          <p:cNvPr id="87053" name="Text Box 21"/>
          <p:cNvSpPr txBox="1">
            <a:spLocks noChangeArrowheads="1"/>
          </p:cNvSpPr>
          <p:nvPr/>
        </p:nvSpPr>
        <p:spPr bwMode="auto">
          <a:xfrm>
            <a:off x="900113" y="3500438"/>
            <a:ext cx="40322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0000"/>
                </a:solidFill>
              </a:rPr>
              <a:t>Б</a:t>
            </a:r>
            <a:r>
              <a:rPr lang="ru-RU" sz="3200">
                <a:solidFill>
                  <a:srgbClr val="0000FF"/>
                </a:solidFill>
              </a:rPr>
              <a:t> – Всё понятно. Трудностей не испытываю.</a:t>
            </a:r>
          </a:p>
        </p:txBody>
      </p:sp>
      <p:sp>
        <p:nvSpPr>
          <p:cNvPr id="87054" name="Text Box 22"/>
          <p:cNvSpPr txBox="1">
            <a:spLocks noChangeArrowheads="1"/>
          </p:cNvSpPr>
          <p:nvPr/>
        </p:nvSpPr>
        <p:spPr bwMode="auto">
          <a:xfrm>
            <a:off x="971550" y="5300663"/>
            <a:ext cx="38877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0000"/>
                </a:solidFill>
              </a:rPr>
              <a:t>В</a:t>
            </a:r>
            <a:r>
              <a:rPr lang="ru-RU" sz="3200">
                <a:solidFill>
                  <a:srgbClr val="0000FF"/>
                </a:solidFill>
              </a:rPr>
              <a:t> – Хочу знать больше!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 descr="post-6773-116319099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12" t="6056" r="8130" b="19731"/>
          <a:stretch>
            <a:fillRect/>
          </a:stretch>
        </p:blipFill>
        <p:spPr bwMode="auto">
          <a:xfrm rot="682518" flipH="1">
            <a:off x="6011863" y="2636838"/>
            <a:ext cx="2808287" cy="14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WordArt 4"/>
          <p:cNvSpPr>
            <a:spLocks noChangeArrowheads="1" noChangeShapeType="1" noTextEdit="1"/>
          </p:cNvSpPr>
          <p:nvPr/>
        </p:nvSpPr>
        <p:spPr bwMode="auto">
          <a:xfrm>
            <a:off x="685800" y="609600"/>
            <a:ext cx="7993063" cy="262096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5931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latin typeface="Arial"/>
                <a:cs typeface="Arial"/>
              </a:rPr>
              <a:t>Электронная физминутка</a:t>
            </a:r>
          </a:p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latin typeface="Arial"/>
                <a:cs typeface="Arial"/>
              </a:rPr>
              <a:t>для глаз</a:t>
            </a:r>
          </a:p>
        </p:txBody>
      </p:sp>
      <p:pic>
        <p:nvPicPr>
          <p:cNvPr id="26628" name="Picture 6" descr="post-6773-116319099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12" t="6056" r="8130" b="19731"/>
          <a:stretch>
            <a:fillRect/>
          </a:stretch>
        </p:blipFill>
        <p:spPr bwMode="auto">
          <a:xfrm rot="-421179">
            <a:off x="468313" y="2636838"/>
            <a:ext cx="2735262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Line 11"/>
          <p:cNvSpPr>
            <a:spLocks noChangeShapeType="1"/>
          </p:cNvSpPr>
          <p:nvPr/>
        </p:nvSpPr>
        <p:spPr bwMode="auto">
          <a:xfrm flipV="1">
            <a:off x="19050" y="0"/>
            <a:ext cx="0" cy="6858000"/>
          </a:xfrm>
          <a:prstGeom prst="line">
            <a:avLst/>
          </a:prstGeom>
          <a:noFill/>
          <a:ln w="127000">
            <a:solidFill>
              <a:srgbClr val="3333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2" name="Line 12"/>
          <p:cNvSpPr>
            <a:spLocks noChangeShapeType="1"/>
          </p:cNvSpPr>
          <p:nvPr/>
        </p:nvSpPr>
        <p:spPr bwMode="auto">
          <a:xfrm flipV="1">
            <a:off x="9144000" y="0"/>
            <a:ext cx="0" cy="6858000"/>
          </a:xfrm>
          <a:prstGeom prst="line">
            <a:avLst/>
          </a:prstGeom>
          <a:noFill/>
          <a:ln w="127000">
            <a:solidFill>
              <a:srgbClr val="3333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3" name="Line 13"/>
          <p:cNvSpPr>
            <a:spLocks noChangeShapeType="1"/>
          </p:cNvSpPr>
          <p:nvPr/>
        </p:nvSpPr>
        <p:spPr bwMode="auto">
          <a:xfrm>
            <a:off x="0" y="6858000"/>
            <a:ext cx="9144000" cy="0"/>
          </a:xfrm>
          <a:prstGeom prst="line">
            <a:avLst/>
          </a:prstGeom>
          <a:noFill/>
          <a:ln w="127000">
            <a:solidFill>
              <a:srgbClr val="3333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4" name="Line 14"/>
          <p:cNvSpPr>
            <a:spLocks noChangeShapeType="1"/>
          </p:cNvSpPr>
          <p:nvPr/>
        </p:nvSpPr>
        <p:spPr bwMode="auto">
          <a:xfrm>
            <a:off x="0" y="44450"/>
            <a:ext cx="9144000" cy="0"/>
          </a:xfrm>
          <a:prstGeom prst="line">
            <a:avLst/>
          </a:prstGeom>
          <a:noFill/>
          <a:ln w="127000">
            <a:solidFill>
              <a:srgbClr val="3333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33" name="TextBox 9"/>
          <p:cNvSpPr txBox="1">
            <a:spLocks noChangeArrowheads="1"/>
          </p:cNvSpPr>
          <p:nvPr/>
        </p:nvSpPr>
        <p:spPr bwMode="auto">
          <a:xfrm>
            <a:off x="609600" y="4648200"/>
            <a:ext cx="79248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Внимательно следите глазами </a:t>
            </a:r>
          </a:p>
          <a:p>
            <a:pPr algn="ctr"/>
            <a:r>
              <a:rPr lang="ru-RU" sz="2800" b="1"/>
              <a:t>за двигающимися и мигающими объектами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nimBg="1"/>
      <p:bldP spid="2663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2"/>
          <p:cNvSpPr>
            <a:spLocks noChangeArrowheads="1"/>
          </p:cNvSpPr>
          <p:nvPr/>
        </p:nvSpPr>
        <p:spPr bwMode="auto">
          <a:xfrm>
            <a:off x="1000125" y="1214438"/>
            <a:ext cx="6215063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Итог урока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Прямоугольник 3"/>
          <p:cNvSpPr>
            <a:spLocks noChangeArrowheads="1"/>
          </p:cNvSpPr>
          <p:nvPr/>
        </p:nvSpPr>
        <p:spPr bwMode="auto">
          <a:xfrm>
            <a:off x="928688" y="2428875"/>
            <a:ext cx="38258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Мне удалось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600" dirty="0">
              <a:latin typeface="Calibri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14438" y="5572125"/>
          <a:ext cx="6096000" cy="18288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4582" name="TextBox 6"/>
          <p:cNvSpPr txBox="1">
            <a:spLocks noChangeArrowheads="1"/>
          </p:cNvSpPr>
          <p:nvPr/>
        </p:nvSpPr>
        <p:spPr bwMode="auto">
          <a:xfrm>
            <a:off x="928688" y="3143250"/>
            <a:ext cx="7786687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Меня удивило …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Мне понравилось…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Я порадовался за …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Я хочу поблагодарить … за …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Я хочу похвалить себя за …</a:t>
            </a:r>
          </a:p>
          <a:p>
            <a:endParaRPr lang="ru-RU" sz="3600" dirty="0">
              <a:latin typeface="Calibri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68423B-6F09-483C-8B36-54091BA13533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4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4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4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45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45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45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45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45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45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4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5"/>
          <p:cNvSpPr txBox="1">
            <a:spLocks noChangeArrowheads="1"/>
          </p:cNvSpPr>
          <p:nvPr/>
        </p:nvSpPr>
        <p:spPr bwMode="auto">
          <a:xfrm>
            <a:off x="1000125" y="3786188"/>
            <a:ext cx="22145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доволен</a:t>
            </a:r>
          </a:p>
        </p:txBody>
      </p:sp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6643688" y="3857625"/>
            <a:ext cx="22145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недоволен</a:t>
            </a:r>
          </a:p>
        </p:txBody>
      </p:sp>
      <p:sp>
        <p:nvSpPr>
          <p:cNvPr id="19460" name="TextBox 8"/>
          <p:cNvSpPr txBox="1">
            <a:spLocks noChangeArrowheads="1"/>
          </p:cNvSpPr>
          <p:nvPr/>
        </p:nvSpPr>
        <p:spPr bwMode="auto">
          <a:xfrm>
            <a:off x="3500438" y="3786188"/>
            <a:ext cx="2214562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не совсем</a:t>
            </a: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доволен</a:t>
            </a: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4A8C74-CE59-4151-90FC-605F5D929F87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  <p:pic>
        <p:nvPicPr>
          <p:cNvPr id="19463" name="Рисунок 13" descr="MCj04325910000[1]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38" y="1928813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Рисунок 14" descr="MCj04325870000[1]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8" y="1785938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88" y="200025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313"/>
            <a:ext cx="7772400" cy="1214437"/>
          </a:xfrm>
        </p:spPr>
        <p:txBody>
          <a:bodyPr/>
          <a:lstStyle/>
          <a:p>
            <a:r>
              <a:rPr lang="ru-RU" sz="3600" b="1" smtClean="0">
                <a:solidFill>
                  <a:srgbClr val="25472B"/>
                </a:solidFill>
              </a:rPr>
              <a:t>Подумай и ответь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1500188"/>
            <a:ext cx="8715375" cy="1428750"/>
          </a:xfrm>
        </p:spPr>
        <p:txBody>
          <a:bodyPr/>
          <a:lstStyle/>
          <a:p>
            <a:pPr algn="l"/>
            <a:r>
              <a:rPr lang="ru-RU" smtClean="0"/>
              <a:t>1.К какому жанру относится это произведение?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214313" y="2857500"/>
            <a:ext cx="87153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ru-RU" sz="3000" kern="0" dirty="0">
                <a:solidFill>
                  <a:srgbClr val="25472B"/>
                </a:solidFill>
                <a:latin typeface="+mn-lt"/>
              </a:rPr>
              <a:t>2. О чём просил Электроник  профессора Громова?</a:t>
            </a:r>
          </a:p>
          <a:p>
            <a:pPr eaLnBrk="0" hangingPunct="0">
              <a:spcBef>
                <a:spcPct val="20000"/>
              </a:spcBef>
              <a:defRPr/>
            </a:pPr>
            <a:endParaRPr lang="ru-RU" sz="3000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214313" y="4572000"/>
            <a:ext cx="8715375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ru-RU" sz="3000" kern="0" dirty="0">
                <a:solidFill>
                  <a:srgbClr val="25472B"/>
                </a:solidFill>
                <a:latin typeface="+mn-lt"/>
              </a:rPr>
              <a:t>3. Как бы вы хотели, чтобы закончилась эта повесть?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Выр.чт.стр</a:t>
            </a:r>
            <a:r>
              <a:rPr lang="ru-RU" dirty="0" smtClean="0"/>
              <a:t> 144-149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Домашнее задание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238063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675" y="3068638"/>
            <a:ext cx="2889250" cy="249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WordArt 3"/>
          <p:cNvSpPr>
            <a:spLocks noChangeArrowheads="1" noChangeShapeType="1" noTextEdit="1"/>
          </p:cNvSpPr>
          <p:nvPr/>
        </p:nvSpPr>
        <p:spPr bwMode="auto">
          <a:xfrm>
            <a:off x="1331913" y="476250"/>
            <a:ext cx="6840537" cy="1296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Спасибо за урок</a:t>
            </a:r>
          </a:p>
        </p:txBody>
      </p:sp>
    </p:spTree>
    <p:extLst>
      <p:ext uri="{BB962C8B-B14F-4D97-AF65-F5344CB8AC3E}">
        <p14:creationId xmlns:p14="http://schemas.microsoft.com/office/powerpoint/2010/main" val="79209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5357813"/>
          </a:xfrm>
        </p:spPr>
        <p:txBody>
          <a:bodyPr>
            <a:normAutofit/>
          </a:bodyPr>
          <a:lstStyle/>
          <a:p>
            <a:pPr marL="742950" indent="-742950" algn="l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Фантазёр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Человек, который любит фантазировать, мечтатель.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Выдумщик, человек, который склонен фантазировать.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063" y="1214438"/>
            <a:ext cx="8229600" cy="1143000"/>
          </a:xfrm>
        </p:spPr>
        <p:txBody>
          <a:bodyPr>
            <a:normAutofit/>
          </a:bodyPr>
          <a:lstStyle/>
          <a:p>
            <a:endParaRPr lang="ru-RU" sz="7200" dirty="0" smtClean="0">
              <a:solidFill>
                <a:srgbClr val="25472B"/>
              </a:solidFill>
              <a:latin typeface="Monotype Corsiva" pitchFamily="66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8625" y="1857375"/>
            <a:ext cx="8229600" cy="393382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dirty="0" smtClean="0"/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3600" dirty="0" smtClean="0"/>
              <a:t>	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</a:rPr>
              <a:t>Слово </a:t>
            </a: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</a:rPr>
              <a:t>«фантастика»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</a:rPr>
              <a:t> произошло от греческого слова </a:t>
            </a: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</a:rPr>
              <a:t>фантазия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</a:rPr>
              <a:t> – </a:t>
            </a: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</a:rPr>
              <a:t>воображение.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</a:rPr>
              <a:t>		Это же слово обозначает </a:t>
            </a:r>
            <a:r>
              <a:rPr lang="ru-RU" sz="4000" b="1" i="1" dirty="0" smtClean="0">
                <a:solidFill>
                  <a:schemeClr val="tx1"/>
                </a:solidFill>
                <a:latin typeface="Times New Roman" pitchFamily="18" charset="0"/>
              </a:rPr>
              <a:t>мечту</a:t>
            </a:r>
            <a:r>
              <a:rPr lang="ru-RU" sz="4000" b="1" i="1" dirty="0" smtClean="0">
                <a:solidFill>
                  <a:srgbClr val="25472B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buNone/>
            </a:pPr>
            <a:r>
              <a:rPr lang="ru-RU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Фантастика - то, что основано на творческом воображении, на фантазии, художественном</a:t>
            </a:r>
            <a:r>
              <a:rPr lang="en-US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вымысле.</a:t>
            </a:r>
            <a:endParaRPr lang="ru-RU" sz="4000" dirty="0" smtClean="0"/>
          </a:p>
          <a:p>
            <a:pPr>
              <a:lnSpc>
                <a:spcPct val="90000"/>
              </a:lnSpc>
              <a:buFontTx/>
              <a:buNone/>
            </a:pPr>
            <a:endParaRPr lang="ru-RU" sz="4000" b="1" i="1" dirty="0" smtClean="0">
              <a:solidFill>
                <a:srgbClr val="25472B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528638" y="136525"/>
            <a:ext cx="8229600" cy="5726113"/>
          </a:xfrm>
        </p:spPr>
        <p:txBody>
          <a:bodyPr>
            <a:normAutofit/>
          </a:bodyPr>
          <a:lstStyle/>
          <a:p>
            <a:pPr marL="0" indent="12700" algn="ctr" eaLnBrk="1" hangingPunct="1">
              <a:buFont typeface="Wingdings" pitchFamily="2" charset="2"/>
              <a:buNone/>
              <a:defRPr/>
            </a:pPr>
            <a:r>
              <a:rPr lang="ru-RU" sz="4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Фантастика</a:t>
            </a:r>
            <a:endParaRPr lang="ru-RU" sz="4800" dirty="0" smtClean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0" indent="12700" algn="ctr" eaLnBrk="1" hangingPunct="1">
              <a:buFont typeface="Wingdings" pitchFamily="2" charset="2"/>
              <a:buNone/>
              <a:defRPr/>
            </a:pPr>
            <a:endParaRPr lang="ru-RU" sz="4800" dirty="0" smtClean="0"/>
          </a:p>
          <a:p>
            <a:pPr marL="0" indent="12700" eaLnBrk="1" hangingPunct="1">
              <a:buFont typeface="Wingdings" pitchFamily="2" charset="2"/>
              <a:buNone/>
              <a:defRPr/>
            </a:pPr>
            <a:r>
              <a:rPr lang="ru-RU" sz="4800" dirty="0" err="1" smtClean="0">
                <a:solidFill>
                  <a:schemeClr val="bg1"/>
                </a:solidFill>
              </a:rPr>
              <a:t>фентези</a:t>
            </a:r>
            <a:r>
              <a:rPr lang="ru-RU" sz="4800" dirty="0" smtClean="0">
                <a:solidFill>
                  <a:schemeClr val="bg1"/>
                </a:solidFill>
              </a:rPr>
              <a:t>                 ужасы </a:t>
            </a:r>
          </a:p>
          <a:p>
            <a:pPr marL="0" indent="12700" eaLnBrk="1" hangingPunct="1">
              <a:buFont typeface="Wingdings" pitchFamily="2" charset="2"/>
              <a:buNone/>
              <a:defRPr/>
            </a:pPr>
            <a:r>
              <a:rPr lang="ru-RU" sz="4400" dirty="0" smtClean="0">
                <a:solidFill>
                  <a:schemeClr val="bg1"/>
                </a:solidFill>
              </a:rPr>
              <a:t> </a:t>
            </a:r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</a:rPr>
              <a:t>(мифы)                     (страх)</a:t>
            </a:r>
          </a:p>
          <a:p>
            <a:pPr marL="0" indent="12700" eaLnBrk="1" hangingPunct="1">
              <a:buFont typeface="Wingdings" pitchFamily="2" charset="2"/>
              <a:buNone/>
              <a:defRPr/>
            </a:pPr>
            <a:endParaRPr lang="ru-RU" sz="4400" dirty="0" smtClean="0">
              <a:solidFill>
                <a:schemeClr val="accent6"/>
              </a:solidFill>
            </a:endParaRPr>
          </a:p>
          <a:p>
            <a:pPr marL="0" indent="12700" eaLnBrk="1" hangingPunct="1">
              <a:buFont typeface="Wingdings" pitchFamily="2" charset="2"/>
              <a:buNone/>
              <a:defRPr/>
            </a:pPr>
            <a:r>
              <a:rPr lang="ru-RU" sz="4800" dirty="0" smtClean="0">
                <a:solidFill>
                  <a:schemeClr val="bg1"/>
                </a:solidFill>
              </a:rPr>
              <a:t>      научная фантастика</a:t>
            </a:r>
          </a:p>
          <a:p>
            <a:pPr marL="0" indent="12700" eaLnBrk="1" hangingPunct="1">
              <a:buFont typeface="Wingdings" pitchFamily="2" charset="2"/>
              <a:buNone/>
              <a:defRPr/>
            </a:pPr>
            <a:r>
              <a:rPr lang="ru-RU" sz="4400" dirty="0" smtClean="0">
                <a:solidFill>
                  <a:schemeClr val="accent6"/>
                </a:solidFill>
              </a:rPr>
              <a:t>        </a:t>
            </a:r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</a:rPr>
              <a:t>(научные открытия)</a:t>
            </a:r>
          </a:p>
        </p:txBody>
      </p:sp>
      <p:cxnSp>
        <p:nvCxnSpPr>
          <p:cNvPr id="9219" name="Прямая со стрелкой 2"/>
          <p:cNvCxnSpPr>
            <a:cxnSpLocks noChangeShapeType="1"/>
          </p:cNvCxnSpPr>
          <p:nvPr/>
        </p:nvCxnSpPr>
        <p:spPr bwMode="auto">
          <a:xfrm>
            <a:off x="5003800" y="1130300"/>
            <a:ext cx="1368425" cy="7905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9220" name="Прямая со стрелкой 4"/>
          <p:cNvCxnSpPr>
            <a:cxnSpLocks noChangeShapeType="1"/>
          </p:cNvCxnSpPr>
          <p:nvPr/>
        </p:nvCxnSpPr>
        <p:spPr bwMode="auto">
          <a:xfrm>
            <a:off x="4643438" y="1562100"/>
            <a:ext cx="0" cy="28035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9221" name="Прямая со стрелкой 6"/>
          <p:cNvCxnSpPr>
            <a:cxnSpLocks noChangeShapeType="1"/>
          </p:cNvCxnSpPr>
          <p:nvPr/>
        </p:nvCxnSpPr>
        <p:spPr bwMode="auto">
          <a:xfrm flipH="1">
            <a:off x="2678113" y="1130300"/>
            <a:ext cx="1295400" cy="8636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6" name="Прямоугольник 5"/>
          <p:cNvSpPr/>
          <p:nvPr/>
        </p:nvSpPr>
        <p:spPr>
          <a:xfrm>
            <a:off x="5940152" y="1916832"/>
            <a:ext cx="2304256" cy="7920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ужасы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556792"/>
            <a:ext cx="2736304" cy="93610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chemeClr val="tx1"/>
                </a:solidFill>
              </a:rPr>
              <a:t>фентези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59832" y="4077072"/>
            <a:ext cx="3240360" cy="8640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научная фантастика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Евгений Велтистов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98725" y="260350"/>
            <a:ext cx="3752850" cy="4638675"/>
          </a:xfrm>
          <a:noFill/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 rot="10767746" flipV="1">
            <a:off x="-9" y="4907069"/>
            <a:ext cx="914438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0" dirty="0">
                <a:solidFill>
                  <a:srgbClr val="FF33CC"/>
                </a:solidFill>
              </a:rPr>
              <a:t>   </a:t>
            </a:r>
            <a:r>
              <a:rPr lang="ru-RU" sz="4000" b="1" dirty="0">
                <a:solidFill>
                  <a:srgbClr val="663300"/>
                </a:solidFill>
              </a:rPr>
              <a:t>Евгений Серафимович Велтистов</a:t>
            </a:r>
          </a:p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663300"/>
                </a:solidFill>
              </a:rPr>
              <a:t>«Приключения электроника»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 rot="10767746" flipV="1">
            <a:off x="247650" y="456367"/>
            <a:ext cx="8750300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0" dirty="0">
                <a:solidFill>
                  <a:schemeClr val="bg1"/>
                </a:solidFill>
              </a:rPr>
              <a:t>Евгений Серафимович Велтистов</a:t>
            </a:r>
          </a:p>
          <a:p>
            <a:pPr algn="ctr">
              <a:spcBef>
                <a:spcPct val="50000"/>
              </a:spcBef>
            </a:pPr>
            <a:endParaRPr lang="ru-RU" sz="3600" b="0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3600" b="0" dirty="0">
                <a:solidFill>
                  <a:schemeClr val="bg1"/>
                </a:solidFill>
              </a:rPr>
              <a:t> </a:t>
            </a:r>
          </a:p>
          <a:p>
            <a:pPr algn="ctr">
              <a:spcBef>
                <a:spcPct val="50000"/>
              </a:spcBef>
            </a:pPr>
            <a:endParaRPr lang="ru-RU" sz="3600" b="0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3600" b="0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3600" b="0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(1934 - 1989) </a:t>
            </a:r>
            <a:r>
              <a:rPr lang="ru-RU" sz="3600" b="0" dirty="0"/>
              <a:t/>
            </a:r>
            <a:br>
              <a:rPr lang="ru-RU" sz="3600" b="0" dirty="0"/>
            </a:br>
            <a:r>
              <a:rPr lang="ru-RU" sz="3600" b="0" dirty="0"/>
              <a:t> </a:t>
            </a: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3863" y="1196975"/>
            <a:ext cx="3317875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229600" cy="4182710"/>
          </a:xfrm>
        </p:spPr>
        <p:txBody>
          <a:bodyPr>
            <a:normAutofit/>
          </a:bodyPr>
          <a:lstStyle/>
          <a:p>
            <a:r>
              <a:rPr lang="ru-RU" sz="2800" b="0" dirty="0" smtClean="0">
                <a:solidFill>
                  <a:schemeClr val="tx2">
                    <a:lumMod val="75000"/>
                  </a:schemeClr>
                </a:solidFill>
              </a:rPr>
              <a:t>Евгений </a:t>
            </a:r>
            <a:r>
              <a:rPr lang="ru-RU" sz="2800" b="0" dirty="0">
                <a:solidFill>
                  <a:schemeClr val="tx2">
                    <a:lumMod val="75000"/>
                  </a:schemeClr>
                </a:solidFill>
              </a:rPr>
              <a:t>Серафимович Велтистов (21 июля 1934, Москва — 1989) — советский писатель и сценарист</a:t>
            </a:r>
            <a:r>
              <a:rPr lang="ru-RU" b="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br>
              <a:rPr lang="ru-RU" b="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200" b="0" dirty="0">
                <a:solidFill>
                  <a:schemeClr val="tx2">
                    <a:lumMod val="75000"/>
                  </a:schemeClr>
                </a:solidFill>
              </a:rPr>
              <a:t>Родился в Москве, </a:t>
            </a:r>
            <a:r>
              <a:rPr lang="ru-RU" sz="2400" b="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b="0" i="1" dirty="0">
                <a:solidFill>
                  <a:schemeClr val="tx2">
                    <a:lumMod val="75000"/>
                  </a:schemeClr>
                </a:solidFill>
              </a:rPr>
              <a:t>в  семье военного  инженера  в 1934  году.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</a:rPr>
              <a:t>окончил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</a:rPr>
              <a:t>Факультет журналистики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</a:rPr>
              <a:t>МГУ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</a:rPr>
              <a:t>Печататься начал с конца 1950-х. Член 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</a:rPr>
              <a:t>Союза Писателей 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</a:rPr>
              <a:t>СССР (1966). Лауреат Государственной премии СССР (1982) за сценарий многосерийного телефильма «Приключения Электроника</a:t>
            </a:r>
            <a:r>
              <a:rPr lang="ru-RU" sz="2200" b="0" dirty="0" smtClean="0">
                <a:solidFill>
                  <a:schemeClr val="tx2">
                    <a:lumMod val="75000"/>
                  </a:schemeClr>
                </a:solidFill>
              </a:rPr>
              <a:t>».</a:t>
            </a:r>
            <a:r>
              <a:rPr lang="ru-RU" sz="2200" b="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200" b="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077072"/>
            <a:ext cx="1905000" cy="2533650"/>
          </a:xfrm>
        </p:spPr>
      </p:pic>
    </p:spTree>
    <p:extLst>
      <p:ext uri="{BB962C8B-B14F-4D97-AF65-F5344CB8AC3E}">
        <p14:creationId xmlns:p14="http://schemas.microsoft.com/office/powerpoint/2010/main" val="82171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234</TotalTime>
  <Words>763</Words>
  <Application>Microsoft Office PowerPoint</Application>
  <PresentationFormat>Экран (4:3)</PresentationFormat>
  <Paragraphs>177</Paragraphs>
  <Slides>38</Slides>
  <Notes>4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Изящная</vt:lpstr>
      <vt:lpstr>Презентация PowerPoint</vt:lpstr>
      <vt:lpstr>Презентация PowerPoint</vt:lpstr>
      <vt:lpstr>Презентация PowerPoint</vt:lpstr>
      <vt:lpstr>    Фантазёр –  Человек, который любит фантазировать, мечтатель. Выдумщик, человек, который склонен фантазировать.  </vt:lpstr>
      <vt:lpstr>Презентация PowerPoint</vt:lpstr>
      <vt:lpstr>Презентация PowerPoint</vt:lpstr>
      <vt:lpstr>Презентация PowerPoint</vt:lpstr>
      <vt:lpstr>Презентация PowerPoint</vt:lpstr>
      <vt:lpstr>Евгений Серафимович Велтистов (21 июля 1934, Москва — 1989) — советский писатель и сценарист. Родился в Москве,  в  семье военного  инженера  в 1934  году. окончил Факультет журналистики МГУ. Печататься начал с конца 1950-х. Член Союза Писателей СССР (1966). Лауреат Государственной премии СССР (1982) за сценарий многосерийного телефильма «Приключения Электроника».  </vt:lpstr>
      <vt:lpstr>Детство.</vt:lpstr>
      <vt:lpstr> Юность.</vt:lpstr>
      <vt:lpstr>Презентация PowerPoint</vt:lpstr>
      <vt:lpstr>Настоящий репортёр.</vt:lpstr>
      <vt:lpstr> Как вы думаете в каком жанре работал писатель?</vt:lpstr>
      <vt:lpstr>Первой научно-фатастической публикацией стала повесть «Приключения на дне моря» издательства «Детгиз» в 1960 году. </vt:lpstr>
      <vt:lpstr>Книги Е. Велтистова</vt:lpstr>
      <vt:lpstr>Презентация PowerPoint</vt:lpstr>
      <vt:lpstr>Награждён орденами:    </vt:lpstr>
      <vt:lpstr>     Значение фамилии.</vt:lpstr>
      <vt:lpstr>Презентация PowerPoint</vt:lpstr>
      <vt:lpstr>Кто такие роботы?</vt:lpstr>
      <vt:lpstr>Сегодня роботов, имитирующих человека, часто именуют словом андроид, что как раз и означает «похожий на человека». </vt:lpstr>
      <vt:lpstr>Презентация PowerPoint</vt:lpstr>
      <vt:lpstr>Презентация PowerPoint</vt:lpstr>
      <vt:lpstr>Презентация PowerPoint</vt:lpstr>
      <vt:lpstr>Презентация PowerPoint</vt:lpstr>
      <vt:lpstr>КИБЕРНЕТИКА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Подумай и ответь</vt:lpstr>
      <vt:lpstr>Выр.чт.стр 144-149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DagLine</cp:lastModifiedBy>
  <cp:revision>27</cp:revision>
  <dcterms:created xsi:type="dcterms:W3CDTF">2017-04-08T16:40:15Z</dcterms:created>
  <dcterms:modified xsi:type="dcterms:W3CDTF">2020-04-17T06:08:07Z</dcterms:modified>
</cp:coreProperties>
</file>