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72" r:id="rId5"/>
    <p:sldId id="273" r:id="rId6"/>
    <p:sldId id="274" r:id="rId7"/>
    <p:sldId id="258" r:id="rId8"/>
    <p:sldId id="259" r:id="rId9"/>
    <p:sldId id="260" r:id="rId10"/>
    <p:sldId id="275" r:id="rId11"/>
    <p:sldId id="276" r:id="rId12"/>
    <p:sldId id="262" r:id="rId13"/>
    <p:sldId id="266" r:id="rId14"/>
    <p:sldId id="264" r:id="rId15"/>
    <p:sldId id="268" r:id="rId16"/>
    <p:sldId id="270" r:id="rId17"/>
    <p:sldId id="27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14.05.2020</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B19B0651-EE4F-4900-A07F-96A6BFA9D0F0}"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14.05.2020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14.05.2020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14.05.2020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14.05.2020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14.05.2020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14.05.2020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14.05.2020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B4C71EC6-210F-42DE-9C53-41977AD35B3D}" type="datetimeFigureOut">
              <a:rPr lang="ru-RU" smtClean="0"/>
              <a:t>14.05.2020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14.05.2020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14.05.2020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t>14.05.2020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32560" y="1988840"/>
            <a:ext cx="7406640" cy="1613824"/>
          </a:xfrm>
        </p:spPr>
        <p:txBody>
          <a:bodyPr>
            <a:normAutofit/>
          </a:bodyPr>
          <a:lstStyle/>
          <a:p>
            <a:pPr algn="ctr"/>
            <a:r>
              <a:rPr lang="ru-RU" sz="3200" b="1" dirty="0" err="1">
                <a:latin typeface="Times New Roman" pitchFamily="18" charset="0"/>
                <a:cs typeface="Times New Roman" pitchFamily="18" charset="0"/>
              </a:rPr>
              <a:t>В.Скотт</a:t>
            </a:r>
            <a:r>
              <a:rPr lang="ru-RU" sz="3200" b="1" dirty="0">
                <a:latin typeface="Times New Roman" pitchFamily="18" charset="0"/>
                <a:cs typeface="Times New Roman" pitchFamily="18" charset="0"/>
              </a:rPr>
              <a:t>. Слово о писателе. «Айвенго» как исторический роман.</a:t>
            </a:r>
            <a:endParaRPr lang="ru-RU" sz="3200" dirty="0">
              <a:latin typeface="Times New Roman" pitchFamily="18" charset="0"/>
              <a:cs typeface="Times New Roman" pitchFamily="18" charset="0"/>
            </a:endParaRPr>
          </a:p>
          <a:p>
            <a:pPr algn="ct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2656697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just"/>
            <a:r>
              <a:rPr lang="ru-RU" sz="2000" dirty="0">
                <a:solidFill>
                  <a:srgbClr val="000000"/>
                </a:solidFill>
                <a:latin typeface="Times New Roman" pitchFamily="18" charset="0"/>
                <a:ea typeface="Calibri"/>
                <a:cs typeface="Times New Roman" pitchFamily="18" charset="0"/>
              </a:rPr>
              <a:t>Именно в исторических романах с наибольшей полнотой проявился литературный гений </a:t>
            </a:r>
            <a:r>
              <a:rPr lang="ru-RU" sz="2000" dirty="0">
                <a:latin typeface="Times New Roman" pitchFamily="18" charset="0"/>
                <a:ea typeface="Calibri"/>
                <a:cs typeface="Times New Roman" pitchFamily="18" charset="0"/>
              </a:rPr>
              <a:t>Вальтера Скотта. Во-первых, он всегда помещал своих героев в самый </a:t>
            </a:r>
            <a:r>
              <a:rPr lang="ru-RU" sz="2000" dirty="0" smtClean="0">
                <a:latin typeface="Times New Roman" pitchFamily="18" charset="0"/>
                <a:ea typeface="Calibri"/>
                <a:cs typeface="Times New Roman" pitchFamily="18" charset="0"/>
              </a:rPr>
              <a:t>водоворот</a:t>
            </a:r>
            <a:r>
              <a:rPr lang="ru-RU" sz="2000" dirty="0">
                <a:latin typeface="Times New Roman" pitchFamily="18" charset="0"/>
                <a:ea typeface="Calibri"/>
                <a:cs typeface="Times New Roman" pitchFamily="18" charset="0"/>
              </a:rPr>
              <a:t> </a:t>
            </a:r>
            <a:r>
              <a:rPr lang="ru-RU" sz="2000" dirty="0">
                <a:solidFill>
                  <a:srgbClr val="000000"/>
                </a:solidFill>
                <a:latin typeface="Times New Roman" pitchFamily="18" charset="0"/>
                <a:ea typeface="Calibri"/>
                <a:cs typeface="Times New Roman" pitchFamily="18" charset="0"/>
              </a:rPr>
              <a:t>исторических событий, они становились неотъемлемой их частью, звеном в общей цепочке жизненных закономерностей. Во-вторых, Скотт был мастером диалогов, он с легкостью отражал на бумаге стилистику как шотландской народной речи, так и аристократов, и рыцарей средневековья. В-третьих, особенностью романов Скотта было то, что большой акцент делался на роли в истории простого человека, а не сильных мира сего, что шло в разрез с тогдашней литературной традицией. И, наконец, успех романов Скотта объясняется уникальным языком, яркими, живыми описаниями и легкостью стиля.</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608428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0000" lnSpcReduction="20000"/>
          </a:bodyPr>
          <a:lstStyle/>
          <a:p>
            <a:pPr indent="449580" algn="just" fontAlgn="base">
              <a:lnSpc>
                <a:spcPct val="150000"/>
              </a:lnSpc>
              <a:spcAft>
                <a:spcPts val="0"/>
              </a:spcAft>
            </a:pPr>
            <a:r>
              <a:rPr lang="ru-RU" sz="2800" dirty="0">
                <a:solidFill>
                  <a:srgbClr val="000000"/>
                </a:solidFill>
                <a:latin typeface="Times New Roman"/>
                <a:ea typeface="Times New Roman"/>
              </a:rPr>
              <a:t>После публикации “</a:t>
            </a:r>
            <a:r>
              <a:rPr lang="en-US" sz="2800" dirty="0">
                <a:solidFill>
                  <a:srgbClr val="000000"/>
                </a:solidFill>
                <a:latin typeface="Times New Roman"/>
                <a:ea typeface="Times New Roman"/>
              </a:rPr>
              <a:t>Waverley</a:t>
            </a:r>
            <a:r>
              <a:rPr lang="ru-RU" sz="2800" dirty="0">
                <a:solidFill>
                  <a:srgbClr val="000000"/>
                </a:solidFill>
                <a:latin typeface="Times New Roman"/>
                <a:ea typeface="Times New Roman"/>
              </a:rPr>
              <a:t>” Скотт написал несколько романов, действие которых происходит в Шотландии. Под общим заголовком</a:t>
            </a:r>
            <a:r>
              <a:rPr lang="en-US" sz="2800" dirty="0">
                <a:solidFill>
                  <a:srgbClr val="000000"/>
                </a:solidFill>
                <a:latin typeface="Times New Roman"/>
                <a:ea typeface="Times New Roman"/>
              </a:rPr>
              <a:t> “Tales of my </a:t>
            </a:r>
            <a:r>
              <a:rPr lang="en-US" sz="2800" dirty="0" err="1">
                <a:solidFill>
                  <a:srgbClr val="000000"/>
                </a:solidFill>
                <a:latin typeface="Times New Roman"/>
                <a:ea typeface="Times New Roman"/>
              </a:rPr>
              <a:t>Lanlord</a:t>
            </a:r>
            <a:r>
              <a:rPr lang="en-US" sz="2800" dirty="0">
                <a:solidFill>
                  <a:srgbClr val="000000"/>
                </a:solidFill>
                <a:latin typeface="Times New Roman"/>
                <a:ea typeface="Times New Roman"/>
              </a:rPr>
              <a:t>” </a:t>
            </a:r>
            <a:r>
              <a:rPr lang="ru-RU" sz="2800" dirty="0">
                <a:solidFill>
                  <a:srgbClr val="000000"/>
                </a:solidFill>
                <a:latin typeface="Times New Roman"/>
                <a:ea typeface="Times New Roman"/>
              </a:rPr>
              <a:t>Скотт создал такие произведения</a:t>
            </a:r>
            <a:r>
              <a:rPr lang="en-US" sz="2800" dirty="0">
                <a:solidFill>
                  <a:srgbClr val="000000"/>
                </a:solidFill>
                <a:latin typeface="Times New Roman"/>
                <a:ea typeface="Times New Roman"/>
              </a:rPr>
              <a:t>, </a:t>
            </a:r>
            <a:r>
              <a:rPr lang="ru-RU" sz="2800" dirty="0">
                <a:solidFill>
                  <a:srgbClr val="000000"/>
                </a:solidFill>
                <a:latin typeface="Times New Roman"/>
                <a:ea typeface="Times New Roman"/>
              </a:rPr>
              <a:t>как </a:t>
            </a:r>
            <a:r>
              <a:rPr lang="en-US" sz="2800" dirty="0">
                <a:solidFill>
                  <a:srgbClr val="000000"/>
                </a:solidFill>
                <a:latin typeface="Times New Roman"/>
                <a:ea typeface="Times New Roman"/>
              </a:rPr>
              <a:t>“The Black Dwarf”, “Old Mortality”, “Rob Roy”, “The Heart of Midlothian”, “The Bride of Lammermoor”, “A legend of Montrose”.</a:t>
            </a:r>
            <a:endParaRPr lang="ru-RU" sz="2400" dirty="0">
              <a:latin typeface="Times New Roman"/>
              <a:ea typeface="Times New Roman"/>
            </a:endParaRPr>
          </a:p>
          <a:p>
            <a:pPr indent="449580" algn="just" fontAlgn="base">
              <a:lnSpc>
                <a:spcPct val="150000"/>
              </a:lnSpc>
              <a:spcAft>
                <a:spcPts val="0"/>
              </a:spcAft>
            </a:pPr>
            <a:r>
              <a:rPr lang="ru-RU" sz="2800" dirty="0" smtClean="0">
                <a:solidFill>
                  <a:srgbClr val="000000"/>
                </a:solidFill>
                <a:latin typeface="Times New Roman"/>
                <a:ea typeface="Times New Roman"/>
              </a:rPr>
              <a:t> </a:t>
            </a:r>
            <a:r>
              <a:rPr lang="ru-RU" sz="2800" dirty="0">
                <a:solidFill>
                  <a:srgbClr val="000000"/>
                </a:solidFill>
                <a:latin typeface="Times New Roman"/>
                <a:ea typeface="Times New Roman"/>
              </a:rPr>
              <a:t>После этого Скотт решил написать что-нибудь об Англии и в 1919 году появился известнейший роман “</a:t>
            </a:r>
            <a:r>
              <a:rPr lang="en-US" sz="2800" dirty="0">
                <a:solidFill>
                  <a:srgbClr val="000000"/>
                </a:solidFill>
                <a:latin typeface="Times New Roman"/>
                <a:ea typeface="Times New Roman"/>
              </a:rPr>
              <a:t>Ivanhoe</a:t>
            </a:r>
            <a:r>
              <a:rPr lang="ru-RU" sz="2800" dirty="0">
                <a:solidFill>
                  <a:srgbClr val="000000"/>
                </a:solidFill>
                <a:latin typeface="Times New Roman"/>
                <a:ea typeface="Times New Roman"/>
              </a:rPr>
              <a:t>”.В 1820 году последовали  “</a:t>
            </a:r>
            <a:r>
              <a:rPr lang="en-US" sz="2800" dirty="0">
                <a:solidFill>
                  <a:srgbClr val="000000"/>
                </a:solidFill>
                <a:latin typeface="Times New Roman"/>
                <a:ea typeface="Times New Roman"/>
              </a:rPr>
              <a:t>The Monastery</a:t>
            </a:r>
            <a:r>
              <a:rPr lang="ru-RU" sz="2800" dirty="0">
                <a:solidFill>
                  <a:srgbClr val="000000"/>
                </a:solidFill>
                <a:latin typeface="Times New Roman"/>
                <a:ea typeface="Times New Roman"/>
              </a:rPr>
              <a:t>” и “</a:t>
            </a:r>
            <a:r>
              <a:rPr lang="en-US" sz="2800" dirty="0">
                <a:solidFill>
                  <a:srgbClr val="000000"/>
                </a:solidFill>
                <a:latin typeface="Times New Roman"/>
                <a:ea typeface="Times New Roman"/>
              </a:rPr>
              <a:t>The Abbot</a:t>
            </a:r>
            <a:r>
              <a:rPr lang="ru-RU" sz="2800" dirty="0">
                <a:solidFill>
                  <a:srgbClr val="000000"/>
                </a:solidFill>
                <a:latin typeface="Times New Roman"/>
                <a:ea typeface="Times New Roman"/>
              </a:rPr>
              <a:t>”, в 1822 году- “</a:t>
            </a:r>
            <a:r>
              <a:rPr lang="en-US" sz="2800" dirty="0">
                <a:solidFill>
                  <a:srgbClr val="000000"/>
                </a:solidFill>
                <a:latin typeface="Times New Roman"/>
                <a:ea typeface="Times New Roman"/>
              </a:rPr>
              <a:t>The Pirate</a:t>
            </a:r>
            <a:r>
              <a:rPr lang="ru-RU" sz="2800" dirty="0">
                <a:solidFill>
                  <a:srgbClr val="000000"/>
                </a:solidFill>
                <a:latin typeface="Times New Roman"/>
                <a:ea typeface="Times New Roman"/>
              </a:rPr>
              <a:t>” и “</a:t>
            </a:r>
            <a:r>
              <a:rPr lang="en-US" sz="2800" dirty="0">
                <a:solidFill>
                  <a:srgbClr val="000000"/>
                </a:solidFill>
                <a:latin typeface="Times New Roman"/>
                <a:ea typeface="Times New Roman"/>
              </a:rPr>
              <a:t>The Fortunes of Nigel</a:t>
            </a:r>
            <a:r>
              <a:rPr lang="ru-RU" sz="2800" dirty="0">
                <a:solidFill>
                  <a:srgbClr val="000000"/>
                </a:solidFill>
                <a:latin typeface="Times New Roman"/>
                <a:ea typeface="Times New Roman"/>
              </a:rPr>
              <a:t>”.</a:t>
            </a:r>
            <a:endParaRPr lang="ru-RU" sz="2400" dirty="0">
              <a:latin typeface="Times New Roman"/>
              <a:ea typeface="Times New Roman"/>
            </a:endParaRPr>
          </a:p>
          <a:p>
            <a:endParaRPr lang="ru-RU" dirty="0"/>
          </a:p>
        </p:txBody>
      </p:sp>
    </p:spTree>
    <p:extLst>
      <p:ext uri="{BB962C8B-B14F-4D97-AF65-F5344CB8AC3E}">
        <p14:creationId xmlns:p14="http://schemas.microsoft.com/office/powerpoint/2010/main" val="1791349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http://www.horse.ru/vc/photos/v36709/367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404664"/>
            <a:ext cx="3888432" cy="6120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6" descr="http://butstroy.ru/uploads/posts/2011-02/1297334017_valter-skott-ajvengo-2011-audioknig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620688"/>
            <a:ext cx="3741738" cy="5760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1677541"/>
      </p:ext>
    </p:extLst>
  </p:cSld>
  <p:clrMapOvr>
    <a:masterClrMapping/>
  </p:clrMapOvr>
  <mc:AlternateContent xmlns:mc="http://schemas.openxmlformats.org/markup-compatibility/2006" xmlns:p14="http://schemas.microsoft.com/office/powerpoint/2010/main">
    <mc:Choice Requires="p14">
      <p:transition spd="slow" p14:dur="2000" advClick="0" advTm="6000"/>
    </mc:Choice>
    <mc:Fallback xmlns="">
      <p:transition spd="slow" advClick="0" advTm="6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paneuro.ru/pics/pic_200584_21mn56s19mls8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333375"/>
            <a:ext cx="3749675" cy="541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4" descr="http://static.infoturism.ro/poze-oferte/circuit/poze/16642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1268413"/>
            <a:ext cx="4440237" cy="530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3743555"/>
      </p:ext>
    </p:extLst>
  </p:cSld>
  <p:clrMapOvr>
    <a:masterClrMapping/>
  </p:clrMapOvr>
  <mc:AlternateContent xmlns:mc="http://schemas.openxmlformats.org/markup-compatibility/2006" xmlns:p14="http://schemas.microsoft.com/office/powerpoint/2010/main">
    <mc:Choice Requires="p14">
      <p:transition spd="slow" p14:dur="2000" advClick="0" advTm="7000"/>
    </mc:Choice>
    <mc:Fallback xmlns="">
      <p:transition spd="slow" advClick="0" advTm="7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www.stihi.ru/pics/2011/07/01/577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620688"/>
            <a:ext cx="7780090" cy="5832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359567"/>
      </p:ext>
    </p:extLst>
  </p:cSld>
  <p:clrMapOvr>
    <a:masterClrMapping/>
  </p:clrMapOvr>
  <mc:AlternateContent xmlns:mc="http://schemas.openxmlformats.org/markup-compatibility/2006" xmlns:p14="http://schemas.microsoft.com/office/powerpoint/2010/main">
    <mc:Choice Requires="p14">
      <p:transition spd="slow" p14:dur="2000" advClick="0" advTm="7000"/>
    </mc:Choice>
    <mc:Fallback xmlns="">
      <p:transition spd="slow" advClick="0" advTm="7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116632"/>
            <a:ext cx="4968552" cy="6552728"/>
          </a:xfrm>
        </p:spPr>
        <p:txBody>
          <a:bodyPr>
            <a:normAutofit fontScale="77500" lnSpcReduction="20000"/>
          </a:bodyPr>
          <a:lstStyle/>
          <a:p>
            <a:endParaRPr lang="ru-RU" sz="3500" dirty="0" smtClean="0">
              <a:latin typeface="Times New Roman" pitchFamily="18" charset="0"/>
              <a:cs typeface="Times New Roman" pitchFamily="18" charset="0"/>
            </a:endParaRPr>
          </a:p>
          <a:p>
            <a:r>
              <a:rPr lang="ru-RU" sz="3500" dirty="0" smtClean="0">
                <a:latin typeface="Times New Roman" pitchFamily="18" charset="0"/>
                <a:cs typeface="Times New Roman" pitchFamily="18" charset="0"/>
              </a:rPr>
              <a:t>Ричард </a:t>
            </a:r>
            <a:r>
              <a:rPr lang="ru-RU" sz="3500" dirty="0">
                <a:latin typeface="Times New Roman" pitchFamily="18" charset="0"/>
                <a:cs typeface="Times New Roman" pitchFamily="18" charset="0"/>
              </a:rPr>
              <a:t>Львиное Сердце-английский король.</a:t>
            </a:r>
          </a:p>
          <a:p>
            <a:r>
              <a:rPr lang="ru-RU" sz="3500" dirty="0">
                <a:latin typeface="Times New Roman" pitchFamily="18" charset="0"/>
                <a:cs typeface="Times New Roman" pitchFamily="18" charset="0"/>
              </a:rPr>
              <a:t>Ристалище-площадь для состязаний.</a:t>
            </a:r>
          </a:p>
          <a:p>
            <a:r>
              <a:rPr lang="ru-RU" sz="3500" dirty="0">
                <a:latin typeface="Times New Roman" pitchFamily="18" charset="0"/>
                <a:cs typeface="Times New Roman" pitchFamily="18" charset="0"/>
              </a:rPr>
              <a:t>Герольды - глашатай, распорядители на турнирах.</a:t>
            </a:r>
          </a:p>
          <a:p>
            <a:r>
              <a:rPr lang="ru-RU" sz="3500" dirty="0" smtClean="0">
                <a:latin typeface="Times New Roman" pitchFamily="18" charset="0"/>
                <a:cs typeface="Times New Roman" pitchFamily="18" charset="0"/>
              </a:rPr>
              <a:t>Ревностный- </a:t>
            </a:r>
            <a:r>
              <a:rPr lang="ru-RU" sz="3500" dirty="0">
                <a:latin typeface="Times New Roman" pitchFamily="18" charset="0"/>
                <a:cs typeface="Times New Roman" pitchFamily="18" charset="0"/>
              </a:rPr>
              <a:t>старательный.</a:t>
            </a:r>
          </a:p>
          <a:p>
            <a:r>
              <a:rPr lang="ru-RU" sz="3500" dirty="0">
                <a:latin typeface="Times New Roman" pitchFamily="18" charset="0"/>
                <a:cs typeface="Times New Roman" pitchFamily="18" charset="0"/>
              </a:rPr>
              <a:t>Палица- тяжелая дубина.</a:t>
            </a:r>
          </a:p>
          <a:p>
            <a:r>
              <a:rPr lang="ru-RU" sz="3500" dirty="0">
                <a:latin typeface="Times New Roman" pitchFamily="18" charset="0"/>
                <a:cs typeface="Times New Roman" pitchFamily="18" charset="0"/>
              </a:rPr>
              <a:t>Секира- оружие в виде топора.</a:t>
            </a:r>
          </a:p>
          <a:p>
            <a:r>
              <a:rPr lang="ru-RU" sz="3500" dirty="0">
                <a:latin typeface="Times New Roman" pitchFamily="18" charset="0"/>
                <a:cs typeface="Times New Roman" pitchFamily="18" charset="0"/>
              </a:rPr>
              <a:t>Паж- мальчик при знатной особе.</a:t>
            </a:r>
          </a:p>
          <a:p>
            <a:r>
              <a:rPr lang="ru-RU" sz="3500" dirty="0">
                <a:latin typeface="Times New Roman" pitchFamily="18" charset="0"/>
                <a:cs typeface="Times New Roman" pitchFamily="18" charset="0"/>
              </a:rPr>
              <a:t>Изваяние- статуя.</a:t>
            </a:r>
          </a:p>
          <a:p>
            <a:r>
              <a:rPr lang="ru-RU" sz="3500" dirty="0">
                <a:latin typeface="Times New Roman" pitchFamily="18" charset="0"/>
                <a:cs typeface="Times New Roman" pitchFamily="18" charset="0"/>
              </a:rPr>
              <a:t>Жезл- трость, символ власти.</a:t>
            </a:r>
          </a:p>
          <a:p>
            <a:r>
              <a:rPr lang="ru-RU" sz="3500" dirty="0">
                <a:latin typeface="Times New Roman" pitchFamily="18" charset="0"/>
                <a:cs typeface="Times New Roman" pitchFamily="18" charset="0"/>
              </a:rPr>
              <a:t>Увалень- медлительный человек.</a:t>
            </a:r>
          </a:p>
          <a:p>
            <a:pPr marL="82296" indent="0">
              <a:buNone/>
            </a:pPr>
            <a:endParaRPr lang="ru-RU" dirty="0"/>
          </a:p>
        </p:txBody>
      </p:sp>
      <p:pic>
        <p:nvPicPr>
          <p:cNvPr id="4098" name="Picture 2" descr="C:\Users\Полина\Desktop\715816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2336" y="836712"/>
            <a:ext cx="3130063" cy="5513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791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8748464" y="228919"/>
            <a:ext cx="185224" cy="45719"/>
          </a:xfrm>
        </p:spPr>
        <p:txBody>
          <a:bodyPr>
            <a:normAutofit fontScale="90000"/>
          </a:bodyPr>
          <a:lstStyle/>
          <a:p>
            <a:endParaRPr lang="ru-RU" dirty="0"/>
          </a:p>
        </p:txBody>
      </p:sp>
      <p:sp>
        <p:nvSpPr>
          <p:cNvPr id="3" name="Объект 2"/>
          <p:cNvSpPr>
            <a:spLocks noGrp="1"/>
          </p:cNvSpPr>
          <p:nvPr>
            <p:ph idx="1"/>
          </p:nvPr>
        </p:nvSpPr>
        <p:spPr/>
        <p:txBody>
          <a:bodyPr/>
          <a:lstStyle/>
          <a:p>
            <a:pPr marL="82296" indent="0">
              <a:buNone/>
            </a:pPr>
            <a:r>
              <a:rPr lang="ru-RU" dirty="0">
                <a:latin typeface="Times New Roman" pitchFamily="18" charset="0"/>
                <a:cs typeface="Times New Roman" pitchFamily="18" charset="0"/>
              </a:rPr>
              <a:t>Р</a:t>
            </a:r>
            <a:r>
              <a:rPr lang="ru-RU" dirty="0" smtClean="0">
                <a:latin typeface="Times New Roman" pitchFamily="18" charset="0"/>
                <a:cs typeface="Times New Roman" pitchFamily="18" charset="0"/>
              </a:rPr>
              <a:t>ыцарство </a:t>
            </a:r>
            <a:r>
              <a:rPr lang="ru-RU" dirty="0">
                <a:latin typeface="Times New Roman" pitchFamily="18" charset="0"/>
                <a:cs typeface="Times New Roman" pitchFamily="18" charset="0"/>
              </a:rPr>
              <a:t>– «…чистый светильник, который только и помогает распознавать, что благородно, а что низко».</a:t>
            </a:r>
          </a:p>
          <a:p>
            <a:endParaRPr lang="ru-RU" dirty="0"/>
          </a:p>
        </p:txBody>
      </p:sp>
    </p:spTree>
    <p:extLst>
      <p:ext uri="{BB962C8B-B14F-4D97-AF65-F5344CB8AC3E}">
        <p14:creationId xmlns:p14="http://schemas.microsoft.com/office/powerpoint/2010/main" val="2831089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smtClean="0"/>
              <a:t>Домашнее задание</a:t>
            </a:r>
          </a:p>
          <a:p>
            <a:r>
              <a:rPr lang="ru-RU" dirty="0"/>
              <a:t> </a:t>
            </a:r>
            <a:r>
              <a:rPr lang="ru-RU" dirty="0" smtClean="0"/>
              <a:t>Прочитать «Айвенго».</a:t>
            </a:r>
            <a:endParaRPr lang="ru-RU" dirty="0"/>
          </a:p>
        </p:txBody>
      </p:sp>
    </p:spTree>
    <p:extLst>
      <p:ext uri="{BB962C8B-B14F-4D97-AF65-F5344CB8AC3E}">
        <p14:creationId xmlns:p14="http://schemas.microsoft.com/office/powerpoint/2010/main" val="116078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latin typeface="Times New Roman" pitchFamily="18" charset="0"/>
                <a:cs typeface="Times New Roman" pitchFamily="18" charset="0"/>
              </a:rPr>
              <a:t>Вальтер Скотт</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(1771 – 1832)</a:t>
            </a:r>
            <a:endParaRPr lang="ru-RU" b="1"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endParaRPr lang="ru-RU" dirty="0"/>
          </a:p>
        </p:txBody>
      </p:sp>
      <p:pic>
        <p:nvPicPr>
          <p:cNvPr id="1026" name="Picture 2" descr="C:\Users\Полина\Desktop\77005413_4000579_Sir_Walter_Scott__Raebur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1556792"/>
            <a:ext cx="4752528"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1614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smtClean="0"/>
              <a:t>Вальтер Скотт</a:t>
            </a:r>
            <a:endParaRPr lang="ru-RU" dirty="0"/>
          </a:p>
        </p:txBody>
      </p:sp>
      <p:pic>
        <p:nvPicPr>
          <p:cNvPr id="6" name="Объект 5" descr="C:\Users\Андреевы\Desktop\SUx150.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3312368" cy="37444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Прямоугольник 6"/>
          <p:cNvSpPr/>
          <p:nvPr/>
        </p:nvSpPr>
        <p:spPr>
          <a:xfrm>
            <a:off x="4139952" y="1700808"/>
            <a:ext cx="3672408" cy="3416320"/>
          </a:xfrm>
          <a:prstGeom prst="rect">
            <a:avLst/>
          </a:prstGeom>
        </p:spPr>
        <p:txBody>
          <a:bodyPr wrap="square">
            <a:spAutoFit/>
          </a:bodyPr>
          <a:lstStyle/>
          <a:p>
            <a:pPr algn="just"/>
            <a:r>
              <a:rPr lang="ru-RU" sz="2400" dirty="0" smtClean="0">
                <a:solidFill>
                  <a:srgbClr val="000000"/>
                </a:solidFill>
                <a:effectLst/>
                <a:latin typeface="Times New Roman" pitchFamily="18" charset="0"/>
                <a:ea typeface="Calibri"/>
                <a:cs typeface="Times New Roman" pitchFamily="18" charset="0"/>
              </a:rPr>
              <a:t>Вальтер Скотт — писатель, поэт, биограф, мастер исторического романа, родился в Эдинбурге в семье адвоката. С детства Скотт  слушал рассказы взрослых о Шотландии, о древней истории.</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719397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251520" y="1600200"/>
            <a:ext cx="4176464" cy="4525963"/>
          </a:xfrm>
        </p:spPr>
        <p:txBody>
          <a:bodyPr>
            <a:noAutofit/>
          </a:bodyPr>
          <a:lstStyle/>
          <a:p>
            <a:pPr indent="449580" algn="just" fontAlgn="base">
              <a:lnSpc>
                <a:spcPct val="150000"/>
              </a:lnSpc>
              <a:spcAft>
                <a:spcPts val="0"/>
              </a:spcAft>
            </a:pPr>
            <a:r>
              <a:rPr lang="ru-RU" sz="1600" dirty="0">
                <a:solidFill>
                  <a:srgbClr val="000000"/>
                </a:solidFill>
                <a:latin typeface="Times New Roman"/>
                <a:ea typeface="Times New Roman"/>
              </a:rPr>
              <a:t>Образование Скотт получил в школе в Эдинбурге, а позже в </a:t>
            </a:r>
            <a:r>
              <a:rPr lang="ru-RU" sz="1600" dirty="0" err="1">
                <a:solidFill>
                  <a:srgbClr val="000000"/>
                </a:solidFill>
                <a:latin typeface="Times New Roman"/>
                <a:ea typeface="Times New Roman"/>
              </a:rPr>
              <a:t>Кельсо</a:t>
            </a:r>
            <a:r>
              <a:rPr lang="ru-RU" sz="1600" dirty="0">
                <a:solidFill>
                  <a:srgbClr val="000000"/>
                </a:solidFill>
                <a:latin typeface="Times New Roman"/>
                <a:ea typeface="Times New Roman"/>
              </a:rPr>
              <a:t>. В 1786 году отец взял его к себе в адвокатскую контору. Подростку не особенно нравились занятия правом, поэтому свою  юношескую энергию он выплескивал во время встреч с друзьями. Но увлечение книгами не оставило его, и Скотт по-прежнему много времени посвящал чтению, в том числе на итальянском, испанском, французском, </a:t>
            </a:r>
            <a:r>
              <a:rPr lang="ru-RU" sz="1600" dirty="0" smtClean="0">
                <a:latin typeface="Times New Roman"/>
                <a:ea typeface="Times New Roman"/>
              </a:rPr>
              <a:t>немецком языках</a:t>
            </a:r>
            <a:r>
              <a:rPr lang="ru-RU" sz="1600" dirty="0">
                <a:solidFill>
                  <a:srgbClr val="000000"/>
                </a:solidFill>
                <a:latin typeface="Times New Roman"/>
                <a:ea typeface="Times New Roman"/>
              </a:rPr>
              <a:t> и латыни</a:t>
            </a:r>
            <a:r>
              <a:rPr lang="ru-RU" sz="1600" dirty="0" smtClean="0">
                <a:solidFill>
                  <a:srgbClr val="000000"/>
                </a:solidFill>
                <a:latin typeface="Times New Roman"/>
                <a:ea typeface="Times New Roman"/>
              </a:rPr>
              <a:t>.</a:t>
            </a:r>
            <a:endParaRPr lang="ru-RU" sz="1400" dirty="0">
              <a:latin typeface="Times New Roman"/>
              <a:ea typeface="Times New Roman"/>
            </a:endParaRPr>
          </a:p>
        </p:txBody>
      </p:sp>
      <p:sp>
        <p:nvSpPr>
          <p:cNvPr id="5" name="Объект 4"/>
          <p:cNvSpPr>
            <a:spLocks noGrp="1"/>
          </p:cNvSpPr>
          <p:nvPr>
            <p:ph sz="half" idx="2"/>
          </p:nvPr>
        </p:nvSpPr>
        <p:spPr/>
        <p:txBody>
          <a:bodyPr>
            <a:normAutofit/>
          </a:bodyPr>
          <a:lstStyle/>
          <a:p>
            <a:endParaRPr lang="ru-RU"/>
          </a:p>
        </p:txBody>
      </p:sp>
      <p:pic>
        <p:nvPicPr>
          <p:cNvPr id="1026" name="Picture 2" descr="C:\Users\Андреевы\Desktop\4026_html_38373a8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8308" y="2060848"/>
            <a:ext cx="3186935"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2340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07504" y="1600200"/>
            <a:ext cx="4104456" cy="4525963"/>
          </a:xfrm>
        </p:spPr>
        <p:txBody>
          <a:bodyPr>
            <a:normAutofit fontScale="25000" lnSpcReduction="20000"/>
          </a:bodyPr>
          <a:lstStyle/>
          <a:p>
            <a:pPr indent="449580" algn="just" fontAlgn="base">
              <a:lnSpc>
                <a:spcPct val="150000"/>
              </a:lnSpc>
              <a:spcAft>
                <a:spcPts val="0"/>
              </a:spcAft>
            </a:pPr>
            <a:r>
              <a:rPr lang="ru-RU" sz="5600" dirty="0">
                <a:solidFill>
                  <a:srgbClr val="000000"/>
                </a:solidFill>
                <a:latin typeface="Times New Roman"/>
                <a:ea typeface="Times New Roman"/>
              </a:rPr>
              <a:t>В середине 90-х годов XVIII века Вальтер Скотт заинтересовался немецким романтизмом, средневековыми романами и шотландскими </a:t>
            </a:r>
            <a:r>
              <a:rPr lang="ru-RU" sz="5600" dirty="0" smtClean="0">
                <a:latin typeface="Times New Roman"/>
                <a:ea typeface="Times New Roman"/>
              </a:rPr>
              <a:t>балладами. </a:t>
            </a:r>
            <a:r>
              <a:rPr lang="ru-RU" sz="5600" dirty="0">
                <a:solidFill>
                  <a:srgbClr val="000000"/>
                </a:solidFill>
                <a:latin typeface="Times New Roman"/>
                <a:ea typeface="Times New Roman"/>
              </a:rPr>
              <a:t>Его первая опубликованная работа,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Chase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and</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William</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and</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Helen</a:t>
            </a:r>
            <a:r>
              <a:rPr lang="ru-RU" sz="5600" dirty="0">
                <a:solidFill>
                  <a:srgbClr val="000000"/>
                </a:solidFill>
                <a:latin typeface="Times New Roman"/>
                <a:ea typeface="Times New Roman"/>
              </a:rPr>
              <a:t>" (1796), была, в сущности, вольным переводом двух немецких баллад. В 1799 году Скотт представил достаточно слабый перевод баллады Гёте "</a:t>
            </a:r>
            <a:r>
              <a:rPr lang="ru-RU" sz="5600" dirty="0" err="1">
                <a:solidFill>
                  <a:srgbClr val="000000"/>
                </a:solidFill>
                <a:latin typeface="Times New Roman"/>
                <a:ea typeface="Times New Roman"/>
              </a:rPr>
              <a:t>Gotz</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von</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Berlichingen</a:t>
            </a:r>
            <a:r>
              <a:rPr lang="ru-RU" sz="5600" dirty="0">
                <a:solidFill>
                  <a:srgbClr val="000000"/>
                </a:solidFill>
                <a:latin typeface="Times New Roman"/>
                <a:ea typeface="Times New Roman"/>
              </a:rPr>
              <a:t>". В 1805 году, после выхода в свет поэмы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Lay</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of</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Last</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Minstrel</a:t>
            </a:r>
            <a:r>
              <a:rPr lang="ru-RU" sz="5600" dirty="0">
                <a:solidFill>
                  <a:srgbClr val="000000"/>
                </a:solidFill>
                <a:latin typeface="Times New Roman"/>
                <a:ea typeface="Times New Roman"/>
              </a:rPr>
              <a:t>" (которая позже несколько раз переиздавалась), Вальтер Скотт стал популярен. Среди других стихотворных произведений Вальтера Скотта известны "</a:t>
            </a:r>
            <a:r>
              <a:rPr lang="ru-RU" sz="5600" dirty="0" err="1">
                <a:solidFill>
                  <a:srgbClr val="000000"/>
                </a:solidFill>
                <a:latin typeface="Times New Roman"/>
                <a:ea typeface="Times New Roman"/>
              </a:rPr>
              <a:t>Marmion</a:t>
            </a:r>
            <a:r>
              <a:rPr lang="ru-RU" sz="5600" dirty="0">
                <a:solidFill>
                  <a:srgbClr val="000000"/>
                </a:solidFill>
                <a:latin typeface="Times New Roman"/>
                <a:ea typeface="Times New Roman"/>
              </a:rPr>
              <a:t>" (1808),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Lady</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of</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Lake</a:t>
            </a:r>
            <a:r>
              <a:rPr lang="ru-RU" sz="5600" dirty="0">
                <a:solidFill>
                  <a:srgbClr val="000000"/>
                </a:solidFill>
                <a:latin typeface="Times New Roman"/>
                <a:ea typeface="Times New Roman"/>
              </a:rPr>
              <a:t>" (1810), "</a:t>
            </a:r>
            <a:r>
              <a:rPr lang="ru-RU" sz="5600" dirty="0" err="1">
                <a:solidFill>
                  <a:srgbClr val="000000"/>
                </a:solidFill>
                <a:latin typeface="Times New Roman"/>
                <a:ea typeface="Times New Roman"/>
              </a:rPr>
              <a:t>Rokeby</a:t>
            </a:r>
            <a:r>
              <a:rPr lang="ru-RU" sz="5600" dirty="0">
                <a:solidFill>
                  <a:srgbClr val="000000"/>
                </a:solidFill>
                <a:latin typeface="Times New Roman"/>
                <a:ea typeface="Times New Roman"/>
              </a:rPr>
              <a:t>" (1813) и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Lord</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of</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the</a:t>
            </a:r>
            <a:r>
              <a:rPr lang="ru-RU" sz="5600" dirty="0">
                <a:solidFill>
                  <a:srgbClr val="000000"/>
                </a:solidFill>
                <a:latin typeface="Times New Roman"/>
                <a:ea typeface="Times New Roman"/>
              </a:rPr>
              <a:t> </a:t>
            </a:r>
            <a:r>
              <a:rPr lang="ru-RU" sz="5600" dirty="0" err="1">
                <a:solidFill>
                  <a:srgbClr val="000000"/>
                </a:solidFill>
                <a:latin typeface="Times New Roman"/>
                <a:ea typeface="Times New Roman"/>
              </a:rPr>
              <a:t>Isles</a:t>
            </a:r>
            <a:r>
              <a:rPr lang="ru-RU" sz="5600" dirty="0">
                <a:solidFill>
                  <a:srgbClr val="000000"/>
                </a:solidFill>
                <a:latin typeface="Times New Roman"/>
                <a:ea typeface="Times New Roman"/>
              </a:rPr>
              <a:t>" (1815).</a:t>
            </a:r>
            <a:endParaRPr lang="ru-RU" sz="4400" dirty="0">
              <a:latin typeface="Times New Roman"/>
              <a:ea typeface="Times New Roman"/>
            </a:endParaRPr>
          </a:p>
          <a:p>
            <a:endParaRPr lang="ru-RU" dirty="0"/>
          </a:p>
        </p:txBody>
      </p:sp>
      <p:pic>
        <p:nvPicPr>
          <p:cNvPr id="2051" name="Picture 3" descr="C:\Users\Андреевы\Desktop\Image.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935858" y="1556792"/>
            <a:ext cx="1864571" cy="290703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Андреевы\Desktop\41benHF1W5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3696735"/>
            <a:ext cx="1979861" cy="3045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0219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p:txBody>
          <a:bodyPr>
            <a:normAutofit fontScale="55000" lnSpcReduction="20000"/>
          </a:bodyPr>
          <a:lstStyle/>
          <a:p>
            <a:pPr indent="449580" algn="just" fontAlgn="base">
              <a:lnSpc>
                <a:spcPct val="150000"/>
              </a:lnSpc>
              <a:spcAft>
                <a:spcPts val="0"/>
              </a:spcAft>
            </a:pPr>
            <a:r>
              <a:rPr lang="ru-RU" sz="2800" dirty="0">
                <a:solidFill>
                  <a:srgbClr val="000000"/>
                </a:solidFill>
                <a:latin typeface="Times New Roman"/>
                <a:ea typeface="Times New Roman"/>
              </a:rPr>
              <a:t>В эти годы  Скотт жил активной общественной и литературной жизнью. В 1808 году он выпустил 18-томное собрание сочинений Джона </a:t>
            </a:r>
            <a:r>
              <a:rPr lang="ru-RU" sz="2800" dirty="0" err="1">
                <a:solidFill>
                  <a:srgbClr val="000000"/>
                </a:solidFill>
                <a:latin typeface="Times New Roman"/>
                <a:ea typeface="Times New Roman"/>
              </a:rPr>
              <a:t>Драйдена</a:t>
            </a:r>
            <a:r>
              <a:rPr lang="ru-RU" sz="2800" dirty="0">
                <a:solidFill>
                  <a:srgbClr val="000000"/>
                </a:solidFill>
                <a:latin typeface="Times New Roman"/>
                <a:ea typeface="Times New Roman"/>
              </a:rPr>
              <a:t>, а в 1814 году — 19-томное собрание Свифта. Именно в этот период наступил один из переломных моментов жизни писателя, который во многом определил его будущее творчество. Назначение шерифом в 1799 году в округ </a:t>
            </a:r>
            <a:r>
              <a:rPr lang="ru-RU" sz="2800" dirty="0" err="1">
                <a:solidFill>
                  <a:srgbClr val="000000"/>
                </a:solidFill>
                <a:latin typeface="Times New Roman"/>
                <a:ea typeface="Times New Roman"/>
              </a:rPr>
              <a:t>Селькирк</a:t>
            </a:r>
            <a:r>
              <a:rPr lang="ru-RU" sz="2800" dirty="0">
                <a:solidFill>
                  <a:srgbClr val="000000"/>
                </a:solidFill>
                <a:latin typeface="Times New Roman"/>
                <a:ea typeface="Times New Roman"/>
              </a:rPr>
              <a:t> значительно поправило его материальное положение. В 1806 году Скотт стал секретарем в Сессионном суде Эдинбурга. В это же время он вложил деньги в типографию (позже — издательство) своего друга Джеймса </a:t>
            </a:r>
            <a:r>
              <a:rPr lang="ru-RU" sz="2800" dirty="0" err="1">
                <a:solidFill>
                  <a:srgbClr val="000000"/>
                </a:solidFill>
                <a:latin typeface="Times New Roman"/>
                <a:ea typeface="Times New Roman"/>
              </a:rPr>
              <a:t>Баллантайна</a:t>
            </a:r>
            <a:r>
              <a:rPr lang="ru-RU" sz="2800" dirty="0">
                <a:solidFill>
                  <a:srgbClr val="000000"/>
                </a:solidFill>
                <a:latin typeface="Times New Roman"/>
                <a:ea typeface="Times New Roman"/>
              </a:rPr>
              <a:t>, совладельцем которой был и его брат Джон. К 1813 году фирма оказалась на грани банкротства, от которого её спас Скотт. Тем не менее все последующие произведения Скотт писал исключительно для продажи, ориентируясь на интерес публики, поскольку гонорары шли на </a:t>
            </a:r>
            <a:r>
              <a:rPr lang="ru-RU" sz="2800" dirty="0">
                <a:latin typeface="Times New Roman"/>
                <a:ea typeface="Times New Roman"/>
              </a:rPr>
              <a:t>содержание семьи и на выплату оставшихся долгов. Ещё одной финансовой </a:t>
            </a:r>
            <a:r>
              <a:rPr lang="ru-RU" sz="2800" dirty="0" smtClean="0">
                <a:latin typeface="Times New Roman"/>
                <a:ea typeface="Times New Roman"/>
              </a:rPr>
              <a:t>авантюрой.</a:t>
            </a:r>
            <a:r>
              <a:rPr lang="ru-RU" sz="2800" dirty="0">
                <a:latin typeface="Times New Roman"/>
                <a:ea typeface="Times New Roman"/>
              </a:rPr>
              <a:t> Скотта стала покупка в </a:t>
            </a:r>
            <a:r>
              <a:rPr lang="ru-RU" sz="2800" dirty="0" err="1">
                <a:latin typeface="Times New Roman"/>
                <a:ea typeface="Times New Roman"/>
              </a:rPr>
              <a:t>Абботсфорте</a:t>
            </a:r>
            <a:r>
              <a:rPr lang="ru-RU" sz="2800" dirty="0">
                <a:latin typeface="Times New Roman"/>
                <a:ea typeface="Times New Roman"/>
              </a:rPr>
              <a:t> загородного дома, который писатель буквально завалил </a:t>
            </a:r>
            <a:r>
              <a:rPr lang="ru-RU" sz="2800" dirty="0" smtClean="0">
                <a:latin typeface="Times New Roman"/>
                <a:ea typeface="Times New Roman"/>
              </a:rPr>
              <a:t>антиквариатом.</a:t>
            </a:r>
            <a:endParaRPr lang="ru-RU" sz="2400" dirty="0">
              <a:effectLst/>
              <a:latin typeface="Times New Roman"/>
              <a:ea typeface="Times New Roman"/>
            </a:endParaRPr>
          </a:p>
        </p:txBody>
      </p:sp>
    </p:spTree>
    <p:extLst>
      <p:ext uri="{BB962C8B-B14F-4D97-AF65-F5344CB8AC3E}">
        <p14:creationId xmlns:p14="http://schemas.microsoft.com/office/powerpoint/2010/main" val="423600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latin typeface="Times New Roman" pitchFamily="18" charset="0"/>
                <a:cs typeface="Times New Roman" pitchFamily="18" charset="0"/>
              </a:rPr>
              <a:t>Эдинбургский</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университет</a:t>
            </a:r>
          </a:p>
        </p:txBody>
      </p:sp>
      <p:sp>
        <p:nvSpPr>
          <p:cNvPr id="3" name="Объект 2"/>
          <p:cNvSpPr>
            <a:spLocks noGrp="1"/>
          </p:cNvSpPr>
          <p:nvPr>
            <p:ph idx="1"/>
          </p:nvPr>
        </p:nvSpPr>
        <p:spPr/>
        <p:txBody>
          <a:bodyPr/>
          <a:lstStyle/>
          <a:p>
            <a:endParaRPr lang="ru-RU" dirty="0"/>
          </a:p>
        </p:txBody>
      </p:sp>
      <p:pic>
        <p:nvPicPr>
          <p:cNvPr id="2050" name="Picture 2" descr="C:\Users\Полина\Desktop\Old_College_University_of_Edinburgh-imag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3" y="1484784"/>
            <a:ext cx="7710260"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592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a:effectLst/>
                <a:latin typeface="Times New Roman" pitchFamily="18" charset="0"/>
                <a:cs typeface="Times New Roman" pitchFamily="18" charset="0"/>
              </a:rPr>
              <a:t>Абботсфорд</a:t>
            </a:r>
            <a:r>
              <a:rPr lang="ru-RU" dirty="0">
                <a:effectLst/>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endParaRPr lang="ru-RU" dirty="0"/>
          </a:p>
        </p:txBody>
      </p:sp>
      <p:pic>
        <p:nvPicPr>
          <p:cNvPr id="3074" name="Picture 2" descr="C:\Users\Полина\Desktop\74389433_abbotsfor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340768"/>
            <a:ext cx="7632848" cy="5328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07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48464" y="274638"/>
            <a:ext cx="185224" cy="202034"/>
          </a:xfrm>
        </p:spPr>
        <p:txBody>
          <a:bodyPr>
            <a:normAutofit fontScale="90000"/>
          </a:bodyPr>
          <a:lstStyle/>
          <a:p>
            <a:endParaRPr lang="ru-RU" dirty="0"/>
          </a:p>
        </p:txBody>
      </p:sp>
      <p:sp>
        <p:nvSpPr>
          <p:cNvPr id="3" name="Объект 2"/>
          <p:cNvSpPr>
            <a:spLocks noGrp="1"/>
          </p:cNvSpPr>
          <p:nvPr>
            <p:ph idx="1"/>
          </p:nvPr>
        </p:nvSpPr>
        <p:spPr>
          <a:xfrm>
            <a:off x="1115616" y="260648"/>
            <a:ext cx="7818072" cy="6408712"/>
          </a:xfrm>
        </p:spPr>
        <p:txBody>
          <a:bodyPr>
            <a:normAutofit/>
          </a:bodyPr>
          <a:lstStyle/>
          <a:p>
            <a:pPr marL="82296" indent="0">
              <a:buNone/>
            </a:pPr>
            <a:r>
              <a:rPr lang="ru-RU" sz="3600" b="1" dirty="0">
                <a:latin typeface="Times New Roman" pitchFamily="18" charset="0"/>
                <a:cs typeface="Times New Roman" pitchFamily="18" charset="0"/>
              </a:rPr>
              <a:t>Исторический роман </a:t>
            </a:r>
            <a:r>
              <a:rPr lang="ru-RU" sz="3600" dirty="0">
                <a:latin typeface="Times New Roman" pitchFamily="18" charset="0"/>
                <a:cs typeface="Times New Roman" pitchFamily="18" charset="0"/>
              </a:rPr>
              <a:t>– вид романа, изображающий частную жизнь людей в периоды крупных исторических событий; устанавливает диалектическую связь настоящего с прошлым, исследует истоки современных автору общественных процессов, показывает связь судьбы личности с историческим процессом, зависимость его от </a:t>
            </a:r>
            <a:r>
              <a:rPr lang="ru-RU" sz="3600" dirty="0" smtClean="0">
                <a:latin typeface="Times New Roman" pitchFamily="18" charset="0"/>
                <a:cs typeface="Times New Roman" pitchFamily="18" charset="0"/>
              </a:rPr>
              <a:t>природы.</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2456017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TotalTime>
  <Words>536</Words>
  <Application>Microsoft Office PowerPoint</Application>
  <PresentationFormat>Экран (4:3)</PresentationFormat>
  <Paragraphs>27</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Calibri</vt:lpstr>
      <vt:lpstr>Corbel</vt:lpstr>
      <vt:lpstr>Gill Sans MT</vt:lpstr>
      <vt:lpstr>Times New Roman</vt:lpstr>
      <vt:lpstr>Verdana</vt:lpstr>
      <vt:lpstr>Wingdings 2</vt:lpstr>
      <vt:lpstr>Солнцестояние</vt:lpstr>
      <vt:lpstr>Презентация PowerPoint</vt:lpstr>
      <vt:lpstr>Вальтер Скотт (1771 – 1832)</vt:lpstr>
      <vt:lpstr>Вальтер Скотт</vt:lpstr>
      <vt:lpstr>Презентация PowerPoint</vt:lpstr>
      <vt:lpstr>Презентация PowerPoint</vt:lpstr>
      <vt:lpstr>Презентация PowerPoint</vt:lpstr>
      <vt:lpstr>Эдинбургский университет</vt:lpstr>
      <vt:lpstr>Абботсфорд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урока</dc:title>
  <dc:creator>Полина</dc:creator>
  <cp:lastModifiedBy>Пользователь</cp:lastModifiedBy>
  <cp:revision>11</cp:revision>
  <dcterms:created xsi:type="dcterms:W3CDTF">2012-09-27T07:45:45Z</dcterms:created>
  <dcterms:modified xsi:type="dcterms:W3CDTF">2020-05-14T14:50:17Z</dcterms:modified>
</cp:coreProperties>
</file>