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6" r:id="rId4"/>
    <p:sldId id="272" r:id="rId5"/>
    <p:sldId id="292" r:id="rId6"/>
    <p:sldId id="273" r:id="rId7"/>
    <p:sldId id="278" r:id="rId8"/>
    <p:sldId id="264" r:id="rId9"/>
    <p:sldId id="262" r:id="rId10"/>
    <p:sldId id="289" r:id="rId11"/>
    <p:sldId id="291" r:id="rId12"/>
    <p:sldId id="274" r:id="rId13"/>
    <p:sldId id="277" r:id="rId14"/>
    <p:sldId id="263" r:id="rId15"/>
    <p:sldId id="265" r:id="rId16"/>
    <p:sldId id="281" r:id="rId17"/>
    <p:sldId id="290" r:id="rId18"/>
    <p:sldId id="268" r:id="rId19"/>
    <p:sldId id="28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4" d="100"/>
          <a:sy n="54" d="100"/>
        </p:scale>
        <p:origin x="47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hyperlink" Target="http://papa-vlad.narod.ru/Detskie_prezentatsii/Biologija.Eda/Ovoschi_1.files/slide0019_image040.png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 descr="146f5865b96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24075" y="404813"/>
            <a:ext cx="5715000" cy="490537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2051" name="WordArt 6"/>
          <p:cNvSpPr>
            <a:spLocks noChangeArrowheads="1" noChangeShapeType="1" noTextEdit="1"/>
          </p:cNvSpPr>
          <p:nvPr/>
        </p:nvSpPr>
        <p:spPr bwMode="auto">
          <a:xfrm>
            <a:off x="2339975" y="3141663"/>
            <a:ext cx="5329238" cy="2952750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r>
              <a:rPr lang="ru-RU" sz="4400" b="1" kern="10" dirty="0">
                <a:ln w="9525">
                  <a:noFill/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Здравствуйте!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5" descr="i?id=11097115&amp;tov=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86182" y="3286124"/>
            <a:ext cx="5022866" cy="316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85720" y="428604"/>
            <a:ext cx="65722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Что за "ЛИ"?</a:t>
            </a:r>
            <a:br>
              <a:rPr lang="ru-RU" sz="4000" dirty="0" smtClean="0">
                <a:solidFill>
                  <a:srgbClr val="C00000"/>
                </a:solidFill>
              </a:rPr>
            </a:br>
            <a:r>
              <a:rPr lang="ru-RU" sz="4000" dirty="0" smtClean="0">
                <a:solidFill>
                  <a:srgbClr val="C00000"/>
                </a:solidFill>
              </a:rPr>
              <a:t>Что за "МОН"?</a:t>
            </a:r>
            <a:br>
              <a:rPr lang="ru-RU" sz="4000" dirty="0" smtClean="0">
                <a:solidFill>
                  <a:srgbClr val="C00000"/>
                </a:solidFill>
              </a:rPr>
            </a:br>
            <a:r>
              <a:rPr lang="ru-RU" sz="4000" dirty="0" smtClean="0">
                <a:solidFill>
                  <a:srgbClr val="C00000"/>
                </a:solidFill>
              </a:rPr>
              <a:t>В звуках нету смысла,</a:t>
            </a:r>
            <a:br>
              <a:rPr lang="ru-RU" sz="4000" dirty="0" smtClean="0">
                <a:solidFill>
                  <a:srgbClr val="C00000"/>
                </a:solidFill>
              </a:rPr>
            </a:br>
            <a:r>
              <a:rPr lang="ru-RU" sz="4000" dirty="0" smtClean="0">
                <a:solidFill>
                  <a:srgbClr val="C00000"/>
                </a:solidFill>
              </a:rPr>
              <a:t>Но едва шепнут "ЛИМОН",</a:t>
            </a:r>
            <a:br>
              <a:rPr lang="ru-RU" sz="4000" dirty="0" smtClean="0">
                <a:solidFill>
                  <a:srgbClr val="C00000"/>
                </a:solidFill>
              </a:rPr>
            </a:br>
            <a:r>
              <a:rPr lang="ru-RU" sz="4000" dirty="0" smtClean="0">
                <a:solidFill>
                  <a:srgbClr val="C00000"/>
                </a:solidFill>
              </a:rPr>
              <a:t>Сразу станет кисло. 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8794" y="714356"/>
            <a:ext cx="550072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станция </a:t>
            </a:r>
          </a:p>
          <a:p>
            <a:pPr>
              <a:defRPr/>
            </a:pPr>
            <a: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«Овощная»</a:t>
            </a:r>
            <a:endParaRPr lang="ru-RU" sz="7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0" descr="morkovk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500042"/>
            <a:ext cx="2327275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1" descr="1313600478_4188l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3571876"/>
            <a:ext cx="2668587" cy="186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2" descr="_1d522f2b4a5a90156215318598c5bc8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34188" y="3286124"/>
            <a:ext cx="2309812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4" descr="03252009133810-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714744" y="4143380"/>
            <a:ext cx="2376487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i?id=84408686&amp;tov=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715140" y="500042"/>
            <a:ext cx="2071701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285720" y="0"/>
            <a:ext cx="857256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                                   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rgbClr val="FF0000"/>
                </a:solidFill>
                <a:latin typeface="Calibri"/>
                <a:ea typeface="Times New Roman" pitchFamily="18" charset="0"/>
                <a:cs typeface="Times New Roman" pitchFamily="18" charset="0"/>
              </a:rPr>
              <a:t>                          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Овощи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Назовите овощи, которые изображены на рисунке 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 с. 54.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. Назовите овощи, которые растут в нашем             Ставропольском крае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3.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Где растут овощи?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  Как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отличить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овощи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 фруктов?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5*.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Расскажите о происхождении каких овощей, вы знаете?.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" name="Picture 7" descr="i?id=84408686&amp;tov=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285728"/>
            <a:ext cx="2071701" cy="1428760"/>
          </a:xfrm>
          <a:prstGeom prst="rect">
            <a:avLst/>
          </a:prstGeom>
          <a:noFill/>
        </p:spPr>
      </p:pic>
      <p:pic>
        <p:nvPicPr>
          <p:cNvPr id="6" name="Picture 17" descr="Картинка 8 из 6538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14942" y="285728"/>
            <a:ext cx="1571636" cy="1428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57166"/>
            <a:ext cx="842965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/>
              <a:t>     </a:t>
            </a:r>
            <a:r>
              <a:rPr lang="ru-RU" sz="4400" dirty="0" smtClean="0">
                <a:solidFill>
                  <a:srgbClr val="FF0000"/>
                </a:solidFill>
              </a:rPr>
              <a:t>Как отличить овощи и фрукты?</a:t>
            </a:r>
            <a:endParaRPr lang="ru-RU" sz="4400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0166" y="2071678"/>
            <a:ext cx="51911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latin typeface="Arial" charset="0"/>
              </a:rPr>
              <a:t> </a:t>
            </a:r>
            <a:endParaRPr lang="ru-RU" sz="5400" dirty="0">
              <a:latin typeface="Arial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0" y="1214422"/>
            <a:ext cx="4071934" cy="207170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5400" b="1" dirty="0">
                <a:solidFill>
                  <a:schemeClr val="hlink"/>
                </a:solidFill>
                <a:latin typeface="Arial" charset="0"/>
              </a:rPr>
              <a:t>Овощи</a:t>
            </a:r>
            <a:r>
              <a:rPr lang="ru-RU" sz="5400" dirty="0">
                <a:latin typeface="Arial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143372" y="2500306"/>
            <a:ext cx="407196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charset="0"/>
              </a:rPr>
              <a:t>Несладкие</a:t>
            </a:r>
          </a:p>
          <a:p>
            <a:r>
              <a:rPr lang="ru-RU" sz="3600" dirty="0" smtClean="0">
                <a:latin typeface="Arial" charset="0"/>
              </a:rPr>
              <a:t>Растут в огороде</a:t>
            </a:r>
          </a:p>
          <a:p>
            <a:r>
              <a:rPr lang="ru-RU" sz="3600" dirty="0" smtClean="0">
                <a:latin typeface="Arial" charset="0"/>
              </a:rPr>
              <a:t>Много витаминов</a:t>
            </a:r>
            <a:endParaRPr lang="ru-RU" sz="36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2339975" y="3357563"/>
            <a:ext cx="5976938" cy="3213100"/>
            <a:chOff x="1474" y="2115"/>
            <a:chExt cx="3765" cy="2024"/>
          </a:xfrm>
        </p:grpSpPr>
        <p:pic>
          <p:nvPicPr>
            <p:cNvPr id="6" name="Picture 9" descr="morkovka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74" y="2115"/>
              <a:ext cx="2767" cy="20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3560" y="3475"/>
              <a:ext cx="1679" cy="51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>
                  <a:ln w="9525">
                    <a:noFill/>
                    <a:round/>
                    <a:headEnd/>
                    <a:tailEnd/>
                  </a:ln>
                  <a:solidFill>
                    <a:srgbClr val="800000"/>
                  </a:solidFill>
                  <a:effectLst>
                    <a:outerShdw dist="45791" dir="2021404" algn="ctr" rotWithShape="0">
                      <a:srgbClr val="B2B2B2">
                        <a:alpha val="79999"/>
                      </a:srgbClr>
                    </a:outerShdw>
                  </a:effectLst>
                  <a:latin typeface="Times New Roman"/>
                  <a:cs typeface="Times New Roman"/>
                </a:rPr>
                <a:t>Морковь</a:t>
              </a: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1000100" y="1000109"/>
            <a:ext cx="650085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Расту в земле на грядке я,</a:t>
            </a:r>
          </a:p>
          <a:p>
            <a:r>
              <a:rPr lang="ru-RU" sz="4000" b="1" dirty="0" smtClean="0"/>
              <a:t> Красная, длинная, сладкая.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 txBox="1">
            <a:spLocks noChangeArrowheads="1"/>
          </p:cNvSpPr>
          <p:nvPr/>
        </p:nvSpPr>
        <p:spPr>
          <a:xfrm>
            <a:off x="0" y="428605"/>
            <a:ext cx="8893175" cy="3286148"/>
          </a:xfrm>
          <a:prstGeom prst="rect">
            <a:avLst/>
          </a:prstGeom>
          <a:noFill/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зелен, и густ на грядке вырос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                                       куст.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Покопай немножко: под кустом … </a:t>
            </a:r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1357290" y="3570288"/>
            <a:ext cx="6478588" cy="3287712"/>
            <a:chOff x="1292" y="2249"/>
            <a:chExt cx="4081" cy="2071"/>
          </a:xfrm>
        </p:grpSpPr>
        <p:pic>
          <p:nvPicPr>
            <p:cNvPr id="4" name="Picture 9" descr="03252009133810-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292" y="2249"/>
              <a:ext cx="3130" cy="20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" name="WordArt 10"/>
            <p:cNvSpPr>
              <a:spLocks noChangeArrowheads="1" noChangeShapeType="1" noTextEdit="1"/>
            </p:cNvSpPr>
            <p:nvPr/>
          </p:nvSpPr>
          <p:spPr bwMode="auto">
            <a:xfrm>
              <a:off x="3696" y="3566"/>
              <a:ext cx="1677" cy="51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b="1" kern="10" dirty="0">
                  <a:ln w="9525">
                    <a:noFill/>
                    <a:round/>
                    <a:headEnd/>
                    <a:tailEnd/>
                  </a:ln>
                  <a:solidFill>
                    <a:srgbClr val="800000"/>
                  </a:solidFill>
                  <a:effectLst>
                    <a:outerShdw dist="45791" dir="2021404" algn="ctr" rotWithShape="0">
                      <a:srgbClr val="B2B2B2">
                        <a:alpha val="79999"/>
                      </a:srgbClr>
                    </a:outerShdw>
                  </a:effectLst>
                  <a:latin typeface="Times New Roman"/>
                  <a:cs typeface="Times New Roman"/>
                </a:rPr>
                <a:t>Картофель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i?id=84408686&amp;tov=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2714620"/>
            <a:ext cx="4357718" cy="3500462"/>
          </a:xfrm>
          <a:prstGeom prst="rect">
            <a:avLst/>
          </a:prstGeom>
          <a:noFill/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857232"/>
            <a:ext cx="5518434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143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Он круглый и красный,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114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Как глаз светофора. </a:t>
            </a:r>
          </a:p>
          <a:p>
            <a:pPr marL="0" marR="0" lvl="0" indent="114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</a:rPr>
              <a:t>На грядке нет сочней ... </a:t>
            </a:r>
          </a:p>
          <a:p>
            <a:pPr marL="0" marR="0" lvl="0" indent="114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</a:endParaRPr>
          </a:p>
          <a:p>
            <a:pPr marL="0" marR="0" lvl="0" indent="114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114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3600" dirty="0" smtClean="0">
              <a:solidFill>
                <a:srgbClr val="000000"/>
              </a:solidFill>
              <a:latin typeface="Arial" pitchFamily="34" charset="0"/>
              <a:ea typeface="Times New Roman" pitchFamily="18" charset="0"/>
            </a:endParaRPr>
          </a:p>
          <a:p>
            <a:pPr marL="0" marR="0" lvl="0" indent="114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114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  <a:ea typeface="Times New Roman" pitchFamily="18" charset="0"/>
              </a:rPr>
              <a:t>помидор</a:t>
            </a:r>
            <a:r>
              <a: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0100" y="785794"/>
            <a:ext cx="66437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  <a: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станция </a:t>
            </a:r>
          </a:p>
          <a:p>
            <a:pPr>
              <a:defRPr/>
            </a:pPr>
            <a: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«Витаминная»я»</a:t>
            </a:r>
            <a:endParaRPr lang="ru-RU" sz="7200" dirty="0"/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214686"/>
            <a:ext cx="185738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40" y="3143248"/>
            <a:ext cx="185738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ChangeArrowheads="1"/>
          </p:cNvSpPr>
          <p:nvPr/>
        </p:nvSpPr>
        <p:spPr bwMode="auto">
          <a:xfrm>
            <a:off x="928662" y="2210574"/>
            <a:ext cx="7643866" cy="4647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«</a:t>
            </a:r>
            <a:r>
              <a:rPr lang="ru-RU" sz="4400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4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итаминки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lang="ru-RU" sz="4400" dirty="0" smtClean="0">
              <a:solidFill>
                <a:srgbClr val="FF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Прочитайте текст на с. 54, 55, сделайте вывод и </a:t>
            </a:r>
            <a:endParaRPr lang="ru-RU" sz="2800" dirty="0" smtClean="0">
              <a:latin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расскажите ребятам: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1. В каких овощах содержится витамин А? </a:t>
            </a:r>
          </a:p>
          <a:p>
            <a:pPr marL="514350" lvl="0" indent="-5143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Д</a:t>
            </a:r>
            <a:r>
              <a:rPr lang="ru-RU" sz="28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ля чего человеку  витамин А?</a:t>
            </a:r>
          </a:p>
          <a:p>
            <a:pPr marL="514350" indent="-51435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каких овощах и фруктах есть витамин В? </a:t>
            </a:r>
            <a:endParaRPr lang="ru-RU" sz="2800" dirty="0" smtClean="0"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i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4. Д</a:t>
            </a:r>
            <a:r>
              <a:rPr lang="ru-RU" sz="28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ля чего человеку  витамин В?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5.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 где же мы встретим витамин С? </a:t>
            </a:r>
            <a:endParaRPr lang="ru-RU" sz="2800" i="1" dirty="0" smtClean="0"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2800" b="0" i="1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Для чего он нужен человеку?  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57166"/>
            <a:ext cx="1857388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572264" y="285728"/>
            <a:ext cx="1857388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Documents and Settings\Учитель\Мои документы\Мои рисунки\Изображение\Изображение 0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1802" y="2500306"/>
            <a:ext cx="3143272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428596" y="0"/>
            <a:ext cx="71438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станция </a:t>
            </a:r>
          </a:p>
          <a:p>
            <a:pPr>
              <a:defRPr/>
            </a:pPr>
            <a: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7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Чистюликина</a:t>
            </a:r>
            <a: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7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643314"/>
            <a:ext cx="2209800" cy="25987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071670" y="285728"/>
            <a:ext cx="428624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Страна  Здорового</a:t>
            </a:r>
          </a:p>
          <a:p>
            <a:pPr algn="ctr"/>
            <a:r>
              <a:rPr lang="ru-RU" sz="4800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Arial"/>
                <a:cs typeface="Arial"/>
              </a:rPr>
              <a:t>Питания</a:t>
            </a:r>
            <a:endParaRPr lang="ru-RU" sz="48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Documents and Settings\Admin\Рабочий стол\more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3021326"/>
            <a:ext cx="5429256" cy="3836674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286000" y="1142984"/>
            <a:ext cx="564358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dirty="0" smtClean="0">
                <a:solidFill>
                  <a:srgbClr val="FF0000"/>
                </a:solidFill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14480" y="785794"/>
            <a:ext cx="585791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dirty="0" smtClean="0">
                <a:solidFill>
                  <a:srgbClr val="FF0000"/>
                </a:solidFill>
              </a:rPr>
              <a:t>Урок окружающего мира в </a:t>
            </a:r>
            <a:r>
              <a:rPr lang="ru-RU" sz="3200" smtClean="0">
                <a:solidFill>
                  <a:srgbClr val="FF0000"/>
                </a:solidFill>
              </a:rPr>
              <a:t>1 </a:t>
            </a:r>
            <a:r>
              <a:rPr lang="ru-RU" sz="3200" smtClean="0">
                <a:solidFill>
                  <a:srgbClr val="FF0000"/>
                </a:solidFill>
              </a:rPr>
              <a:t>  </a:t>
            </a:r>
            <a:r>
              <a:rPr lang="ru-RU" sz="3200" dirty="0" smtClean="0">
                <a:solidFill>
                  <a:srgbClr val="FF0000"/>
                </a:solidFill>
              </a:rPr>
              <a:t>классе </a:t>
            </a:r>
          </a:p>
          <a:p>
            <a:pPr algn="ctr">
              <a:spcBef>
                <a:spcPct val="50000"/>
              </a:spcBef>
            </a:pPr>
            <a:r>
              <a:rPr lang="ru-RU" sz="3200" dirty="0" smtClean="0">
                <a:solidFill>
                  <a:srgbClr val="FF0000"/>
                </a:solidFill>
              </a:rPr>
              <a:t>" Почему нужно есть много овощей и фруктов?" 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000100" y="786109"/>
            <a:ext cx="2592387" cy="1285884"/>
            <a:chOff x="1111" y="610"/>
            <a:chExt cx="1633" cy="681"/>
          </a:xfrm>
        </p:grpSpPr>
        <p:sp>
          <p:nvSpPr>
            <p:cNvPr id="3" name="AutoShape 4"/>
            <p:cNvSpPr>
              <a:spLocks noChangeArrowheads="1"/>
            </p:cNvSpPr>
            <p:nvPr/>
          </p:nvSpPr>
          <p:spPr bwMode="auto">
            <a:xfrm>
              <a:off x="1111" y="610"/>
              <a:ext cx="1633" cy="681"/>
            </a:xfrm>
            <a:prstGeom prst="roundRect">
              <a:avLst>
                <a:gd name="adj" fmla="val 16667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4" name="WordArt 5"/>
            <p:cNvSpPr>
              <a:spLocks noChangeArrowheads="1" noChangeShapeType="1" noTextEdit="1"/>
            </p:cNvSpPr>
            <p:nvPr/>
          </p:nvSpPr>
          <p:spPr bwMode="auto">
            <a:xfrm>
              <a:off x="1338" y="754"/>
              <a:ext cx="1179" cy="36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kern="10" dirty="0">
                  <a:ln w="9525">
                    <a:noFill/>
                    <a:round/>
                    <a:headEnd/>
                    <a:tailEnd/>
                  </a:ln>
                  <a:solidFill>
                    <a:srgbClr val="800000"/>
                  </a:solidFill>
                  <a:effectLst>
                    <a:outerShdw dist="107763" dir="18900000" algn="ctr" rotWithShape="0">
                      <a:srgbClr val="B2B2B2">
                        <a:alpha val="50000"/>
                      </a:srgbClr>
                    </a:outerShdw>
                  </a:effectLst>
                  <a:latin typeface="Times New Roman"/>
                  <a:cs typeface="Times New Roman"/>
                </a:rPr>
                <a:t>овощи</a:t>
              </a:r>
            </a:p>
          </p:txBody>
        </p:sp>
      </p:grpSp>
      <p:sp>
        <p:nvSpPr>
          <p:cNvPr id="8" name="WordArt 7"/>
          <p:cNvSpPr>
            <a:spLocks noChangeArrowheads="1" noChangeShapeType="1" noTextEdit="1"/>
          </p:cNvSpPr>
          <p:nvPr/>
        </p:nvSpPr>
        <p:spPr bwMode="auto">
          <a:xfrm>
            <a:off x="5286380" y="1000108"/>
            <a:ext cx="2366938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107763" dir="18900000" algn="ctr" rotWithShape="0">
                    <a:srgbClr val="B2B2B2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фрукты</a:t>
            </a:r>
          </a:p>
        </p:txBody>
      </p:sp>
      <p:sp>
        <p:nvSpPr>
          <p:cNvPr id="9" name="WordArt 7"/>
          <p:cNvSpPr>
            <a:spLocks noChangeArrowheads="1" noChangeShapeType="1" noTextEdit="1"/>
          </p:cNvSpPr>
          <p:nvPr/>
        </p:nvSpPr>
        <p:spPr bwMode="auto">
          <a:xfrm>
            <a:off x="5287054" y="1000107"/>
            <a:ext cx="2366938" cy="7207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107763" dir="18900000" algn="ctr" rotWithShape="0">
                    <a:srgbClr val="B2B2B2">
                      <a:alpha val="50000"/>
                    </a:srgbClr>
                  </a:outerShdw>
                </a:effectLst>
                <a:latin typeface="Times New Roman"/>
                <a:cs typeface="Times New Roman"/>
              </a:rPr>
              <a:t>фрукты</a:t>
            </a: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1857356" y="714356"/>
            <a:ext cx="5732461" cy="2436814"/>
            <a:chOff x="1338" y="-418"/>
            <a:chExt cx="3611" cy="1535"/>
          </a:xfrm>
        </p:grpSpPr>
        <p:sp>
          <p:nvSpPr>
            <p:cNvPr id="11" name="AutoShape 4"/>
            <p:cNvSpPr>
              <a:spLocks noChangeArrowheads="1"/>
            </p:cNvSpPr>
            <p:nvPr/>
          </p:nvSpPr>
          <p:spPr bwMode="auto">
            <a:xfrm>
              <a:off x="3316" y="-418"/>
              <a:ext cx="1633" cy="681"/>
            </a:xfrm>
            <a:prstGeom prst="roundRect">
              <a:avLst>
                <a:gd name="adj" fmla="val 16667"/>
              </a:avLst>
            </a:prstGeom>
            <a:solidFill>
              <a:srgbClr val="FFFF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>
              <a:outerShdw dist="107763" dir="18900000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r>
                <a:rPr lang="ru-RU" sz="54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фрукты</a:t>
              </a:r>
              <a:endParaRPr lang="ru-RU" sz="5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WordArt 5"/>
            <p:cNvSpPr>
              <a:spLocks noChangeArrowheads="1" noChangeShapeType="1" noTextEdit="1"/>
            </p:cNvSpPr>
            <p:nvPr/>
          </p:nvSpPr>
          <p:spPr bwMode="auto">
            <a:xfrm>
              <a:off x="1338" y="754"/>
              <a:ext cx="1179" cy="36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endParaRPr lang="ru-RU" sz="3600" kern="10" dirty="0">
                <a:ln w="9525">
                  <a:noFill/>
                  <a:round/>
                  <a:headEnd/>
                  <a:tailEnd/>
                </a:ln>
                <a:solidFill>
                  <a:srgbClr val="800000"/>
                </a:solidFill>
                <a:effectLst>
                  <a:outerShdw dist="107763" dir="18900000" algn="ctr" rotWithShape="0">
                    <a:srgbClr val="B2B2B2">
                      <a:alpha val="50000"/>
                    </a:srgbClr>
                  </a:outerShdw>
                </a:effectLst>
                <a:latin typeface="Times New Roman"/>
                <a:cs typeface="Times New Roman"/>
              </a:endParaRPr>
            </a:p>
          </p:txBody>
        </p:sp>
      </p:grpSp>
      <p:pic>
        <p:nvPicPr>
          <p:cNvPr id="13" name="Picture 10" descr="morkovk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785926"/>
            <a:ext cx="2327275" cy="170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11" descr="1313600478_4188l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3071810"/>
            <a:ext cx="2668587" cy="186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2" descr="_1d522f2b4a5a90156215318598c5bc8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14414" y="4572008"/>
            <a:ext cx="2309812" cy="140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5" descr="banan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3504" y="2143116"/>
            <a:ext cx="2608263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13" descr="apple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00694" y="4500570"/>
            <a:ext cx="1804988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356" y="642918"/>
            <a:ext cx="628793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станция </a:t>
            </a:r>
          </a:p>
          <a:p>
            <a:pPr>
              <a:defRPr/>
            </a:pPr>
            <a:r>
              <a:rPr lang="ru-RU" sz="7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«Фруктовая»</a:t>
            </a:r>
            <a:endParaRPr lang="ru-RU" sz="7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5" descr="bana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714620"/>
            <a:ext cx="2608263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3" descr="apple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86578" y="4500570"/>
            <a:ext cx="1804988" cy="168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16" descr="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143240" y="3214686"/>
            <a:ext cx="3771900" cy="233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500034" y="0"/>
            <a:ext cx="8215370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4400" b="0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Фукты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Назовите фрукты, изображённые на рисунке на с. 54 вашего учебника</a:t>
            </a:r>
            <a:r>
              <a:rPr lang="ru-RU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Какие фрукты растут в нашем Ставропольском крае?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Где растут фрукты?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Чем фрукты отличаются от овощей ?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Расскажите о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заморских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фруктах.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3" name="Picture 9" descr="i?id=68542055&amp;tov=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43174" y="571480"/>
            <a:ext cx="1676381" cy="1500178"/>
          </a:xfrm>
          <a:prstGeom prst="rect">
            <a:avLst/>
          </a:prstGeom>
          <a:noFill/>
        </p:spPr>
      </p:pic>
      <p:pic>
        <p:nvPicPr>
          <p:cNvPr id="5" name="Picture 15" descr="i?id=52667025&amp;tov=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5" y="428605"/>
            <a:ext cx="1571635" cy="1714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7224" y="285728"/>
            <a:ext cx="955640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</a:rPr>
              <a:t>Как отличить овощи и фрукты?</a:t>
            </a:r>
            <a:endParaRPr lang="ru-RU" sz="4400" dirty="0"/>
          </a:p>
        </p:txBody>
      </p:sp>
      <p:sp>
        <p:nvSpPr>
          <p:cNvPr id="3" name="Rectangle 5"/>
          <p:cNvSpPr>
            <a:spLocks noChangeArrowheads="1"/>
          </p:cNvSpPr>
          <p:nvPr/>
        </p:nvSpPr>
        <p:spPr bwMode="auto">
          <a:xfrm>
            <a:off x="3643306" y="1071546"/>
            <a:ext cx="5000628" cy="121920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6600" dirty="0" smtClean="0">
                <a:solidFill>
                  <a:schemeClr val="hlink"/>
                </a:solidFill>
                <a:latin typeface="Arial" charset="0"/>
              </a:rPr>
              <a:t>Фрукты </a:t>
            </a:r>
            <a:r>
              <a:rPr lang="ru-RU" sz="6600" dirty="0" smtClean="0">
                <a:latin typeface="Arial" charset="0"/>
              </a:rPr>
              <a:t> </a:t>
            </a:r>
            <a:endParaRPr lang="ru-RU" sz="6600" dirty="0"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2071678"/>
            <a:ext cx="50006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Arial" charset="0"/>
              </a:rPr>
              <a:t>Сладкие, кисло – сладкие</a:t>
            </a:r>
          </a:p>
          <a:p>
            <a:r>
              <a:rPr lang="ru-RU" sz="3600" dirty="0" smtClean="0">
                <a:latin typeface="Arial" charset="0"/>
              </a:rPr>
              <a:t>Растут в саду</a:t>
            </a:r>
          </a:p>
          <a:p>
            <a:r>
              <a:rPr lang="ru-RU" sz="3600" dirty="0" smtClean="0">
                <a:latin typeface="Arial" charset="0"/>
              </a:rPr>
              <a:t>Много витаминов</a:t>
            </a:r>
            <a:endParaRPr lang="ru-RU" sz="3600" dirty="0">
              <a:latin typeface="Arial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5720" y="357166"/>
            <a:ext cx="800105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- Жёлтый, круглый, ты откуда?</a:t>
            </a:r>
          </a:p>
          <a:p>
            <a:r>
              <a:rPr lang="ru-RU" sz="4000" b="1" dirty="0" smtClean="0"/>
              <a:t>- Прямо с солнечного юга.</a:t>
            </a:r>
          </a:p>
          <a:p>
            <a:r>
              <a:rPr lang="ru-RU" sz="4000" b="1" dirty="0" smtClean="0"/>
              <a:t>Сам на солнышко похож. </a:t>
            </a:r>
          </a:p>
          <a:p>
            <a:r>
              <a:rPr lang="ru-RU" sz="4000" b="1" dirty="0" smtClean="0"/>
              <a:t>Можешь съесть меня, но только</a:t>
            </a:r>
          </a:p>
          <a:p>
            <a:r>
              <a:rPr lang="ru-RU" sz="4000" b="1" dirty="0" smtClean="0"/>
              <a:t>Раздели сперва на дольки. </a:t>
            </a:r>
          </a:p>
          <a:p>
            <a:r>
              <a:rPr lang="ru-RU" sz="4000" b="1" dirty="0" smtClean="0"/>
              <a:t>Как меня ты назовёшь? </a:t>
            </a:r>
          </a:p>
        </p:txBody>
      </p:sp>
      <p:grpSp>
        <p:nvGrpSpPr>
          <p:cNvPr id="6" name="Group 13"/>
          <p:cNvGrpSpPr>
            <a:grpSpLocks/>
          </p:cNvGrpSpPr>
          <p:nvPr/>
        </p:nvGrpSpPr>
        <p:grpSpPr bwMode="auto">
          <a:xfrm>
            <a:off x="1857356" y="3979863"/>
            <a:ext cx="6516687" cy="2878137"/>
            <a:chOff x="1655" y="2341"/>
            <a:chExt cx="4105" cy="1813"/>
          </a:xfrm>
        </p:grpSpPr>
        <p:pic>
          <p:nvPicPr>
            <p:cNvPr id="7" name="Picture 11" descr="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835" y="2341"/>
              <a:ext cx="2925" cy="1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1655" y="3612"/>
              <a:ext cx="1633" cy="42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kern="10">
                  <a:ln w="9525">
                    <a:noFill/>
                    <a:round/>
                    <a:headEnd/>
                    <a:tailEnd/>
                  </a:ln>
                  <a:solidFill>
                    <a:srgbClr val="800000"/>
                  </a:solidFill>
                  <a:effectLst>
                    <a:outerShdw dist="45791" dir="2021404" algn="ctr" rotWithShape="0">
                      <a:srgbClr val="B2B2B2">
                        <a:alpha val="79999"/>
                      </a:srgbClr>
                    </a:outerShdw>
                  </a:effectLst>
                  <a:latin typeface="Times New Roman"/>
                  <a:cs typeface="Times New Roman"/>
                </a:rPr>
                <a:t>Апельсин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0034" y="857232"/>
            <a:ext cx="635796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/>
              <a:t>Этот вкусный желтый плод</a:t>
            </a:r>
          </a:p>
          <a:p>
            <a:r>
              <a:rPr lang="ru-RU" sz="4000" b="1" dirty="0" smtClean="0"/>
              <a:t> К нам из Африки плывет,</a:t>
            </a:r>
          </a:p>
          <a:p>
            <a:r>
              <a:rPr lang="ru-RU" sz="4000" b="1" dirty="0" smtClean="0"/>
              <a:t> Обезьянам в зоопарке</a:t>
            </a:r>
          </a:p>
          <a:p>
            <a:r>
              <a:rPr lang="ru-RU" sz="4000" b="1" dirty="0" smtClean="0"/>
              <a:t> Пищу круглый год дает. </a:t>
            </a:r>
          </a:p>
        </p:txBody>
      </p:sp>
      <p:grpSp>
        <p:nvGrpSpPr>
          <p:cNvPr id="6" name="Group 10"/>
          <p:cNvGrpSpPr>
            <a:grpSpLocks/>
          </p:cNvGrpSpPr>
          <p:nvPr/>
        </p:nvGrpSpPr>
        <p:grpSpPr bwMode="auto">
          <a:xfrm>
            <a:off x="3286116" y="3500438"/>
            <a:ext cx="4968875" cy="2717800"/>
            <a:chOff x="2109" y="2608"/>
            <a:chExt cx="3130" cy="1712"/>
          </a:xfrm>
        </p:grpSpPr>
        <p:pic>
          <p:nvPicPr>
            <p:cNvPr id="7" name="Picture 8" descr="banan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109" y="2608"/>
              <a:ext cx="2232" cy="1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8" name="WordArt 9"/>
            <p:cNvSpPr>
              <a:spLocks noChangeArrowheads="1" noChangeShapeType="1" noTextEdit="1"/>
            </p:cNvSpPr>
            <p:nvPr/>
          </p:nvSpPr>
          <p:spPr bwMode="auto">
            <a:xfrm>
              <a:off x="3878" y="3612"/>
              <a:ext cx="1361" cy="37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r>
                <a:rPr lang="ru-RU" sz="3600" kern="10">
                  <a:ln w="9525">
                    <a:noFill/>
                    <a:round/>
                    <a:headEnd/>
                    <a:tailEnd/>
                  </a:ln>
                  <a:solidFill>
                    <a:srgbClr val="800000"/>
                  </a:solidFill>
                  <a:effectLst>
                    <a:outerShdw dist="45791" dir="2021404" algn="ctr" rotWithShape="0">
                      <a:srgbClr val="B2B2B2">
                        <a:alpha val="79999"/>
                      </a:srgbClr>
                    </a:outerShdw>
                  </a:effectLst>
                  <a:latin typeface="Times New Roman"/>
                  <a:cs typeface="Times New Roman"/>
                </a:rPr>
                <a:t>Банан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410</TotalTime>
  <Words>371</Words>
  <Application>Microsoft Office PowerPoint</Application>
  <PresentationFormat>Экран (4:3)</PresentationFormat>
  <Paragraphs>88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Пользователь</cp:lastModifiedBy>
  <cp:revision>51</cp:revision>
  <dcterms:modified xsi:type="dcterms:W3CDTF">2020-03-27T09:50:07Z</dcterms:modified>
</cp:coreProperties>
</file>