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0" r:id="rId1"/>
  </p:sldMasterIdLst>
  <p:notesMasterIdLst>
    <p:notesMasterId r:id="rId42"/>
  </p:notesMasterIdLst>
  <p:sldIdLst>
    <p:sldId id="256" r:id="rId2"/>
    <p:sldId id="257" r:id="rId3"/>
    <p:sldId id="260" r:id="rId4"/>
    <p:sldId id="261" r:id="rId5"/>
    <p:sldId id="262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5" r:id="rId16"/>
    <p:sldId id="277" r:id="rId17"/>
    <p:sldId id="278" r:id="rId18"/>
    <p:sldId id="280" r:id="rId19"/>
    <p:sldId id="281" r:id="rId20"/>
    <p:sldId id="283" r:id="rId21"/>
    <p:sldId id="284" r:id="rId22"/>
    <p:sldId id="288" r:id="rId23"/>
    <p:sldId id="289" r:id="rId24"/>
    <p:sldId id="294" r:id="rId25"/>
    <p:sldId id="295" r:id="rId26"/>
    <p:sldId id="301" r:id="rId27"/>
    <p:sldId id="302" r:id="rId28"/>
    <p:sldId id="304" r:id="rId29"/>
    <p:sldId id="306" r:id="rId30"/>
    <p:sldId id="308" r:id="rId31"/>
    <p:sldId id="309" r:id="rId32"/>
    <p:sldId id="311" r:id="rId33"/>
    <p:sldId id="312" r:id="rId34"/>
    <p:sldId id="313" r:id="rId35"/>
    <p:sldId id="314" r:id="rId36"/>
    <p:sldId id="318" r:id="rId37"/>
    <p:sldId id="319" r:id="rId38"/>
    <p:sldId id="322" r:id="rId39"/>
    <p:sldId id="323" r:id="rId40"/>
    <p:sldId id="334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Open Sans" panose="020B0604020202020204" charset="0"/>
      <p:regular r:id="rId47"/>
      <p:bold r:id="rId48"/>
    </p:embeddedFont>
    <p:embeddedFont>
      <p:font typeface="Theano Didot" panose="020B0604020202020204" charset="0"/>
      <p:regular r:id="rId49"/>
    </p:embeddedFont>
    <p:embeddedFont>
      <p:font typeface="Yeseva One" panose="020B0604020202020204" charset="0"/>
      <p:regular r:id="rId5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80C86-D3BC-4148-8E81-E7E0AEDE3E51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A9D00-1181-4C18-BBA9-9C423173A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41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 другим разделам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16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33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31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70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89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78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931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46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31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76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90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97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67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12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31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81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411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93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98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28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58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822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49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99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8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22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41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6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28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83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340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9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62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97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1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DA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04.05.2020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4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36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2408" y="2136339"/>
            <a:ext cx="5751896" cy="2554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sz="5333" dirty="0">
                <a:solidFill>
                  <a:srgbClr val="333129"/>
                </a:solidFill>
                <a:latin typeface="PF Centro Slab Pro" panose="02000500000000020004" pitchFamily="2" charset="0"/>
                <a:ea typeface="Theano Didot" panose="02060603060706020203" pitchFamily="18" charset="0"/>
              </a:rPr>
              <a:t>Внешняя </a:t>
            </a:r>
          </a:p>
          <a:p>
            <a:pPr defTabSz="914377"/>
            <a:r>
              <a:rPr lang="ru-RU" sz="5333" dirty="0">
                <a:solidFill>
                  <a:srgbClr val="333129"/>
                </a:solidFill>
                <a:latin typeface="PF Centro Slab Pro" panose="02000500000000020004" pitchFamily="2" charset="0"/>
                <a:ea typeface="Theano Didot" panose="02060603060706020203" pitchFamily="18" charset="0"/>
              </a:rPr>
              <a:t>политика России </a:t>
            </a:r>
          </a:p>
          <a:p>
            <a:pPr defTabSz="914377"/>
            <a:r>
              <a:rPr lang="ru-RU" sz="5333" dirty="0">
                <a:solidFill>
                  <a:srgbClr val="333129"/>
                </a:solidFill>
                <a:latin typeface="PF Centro Slab Pro" panose="02000500000000020004" pitchFamily="2" charset="0"/>
                <a:ea typeface="Theano Didot" panose="02060603060706020203" pitchFamily="18" charset="0"/>
              </a:rPr>
              <a:t>в начале XXI века</a:t>
            </a:r>
          </a:p>
        </p:txBody>
      </p:sp>
    </p:spTree>
    <p:extLst>
      <p:ext uri="{BB962C8B-B14F-4D97-AF65-F5344CB8AC3E}">
        <p14:creationId xmlns:p14="http://schemas.microsoft.com/office/powerpoint/2010/main" val="10200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97750" y="315318"/>
            <a:ext cx="7631689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Поддержка чеченских боевиков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01985" y="2504647"/>
            <a:ext cx="663334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Заграничная финансовая помощь.</a:t>
            </a:r>
          </a:p>
        </p:txBody>
      </p:sp>
      <p:sp>
        <p:nvSpPr>
          <p:cNvPr id="15" name="Овал 14"/>
          <p:cNvSpPr/>
          <p:nvPr/>
        </p:nvSpPr>
        <p:spPr>
          <a:xfrm>
            <a:off x="4482054" y="2404898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1984" y="3976464"/>
            <a:ext cx="597464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Заграничная военная помощь.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01984" y="5448281"/>
            <a:ext cx="597464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Иностранные наёмники.</a:t>
            </a:r>
          </a:p>
        </p:txBody>
      </p:sp>
      <p:sp>
        <p:nvSpPr>
          <p:cNvPr id="19" name="Овал 18"/>
          <p:cNvSpPr/>
          <p:nvPr/>
        </p:nvSpPr>
        <p:spPr>
          <a:xfrm>
            <a:off x="4482054" y="3868793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2</a:t>
            </a:r>
          </a:p>
        </p:txBody>
      </p:sp>
      <p:sp>
        <p:nvSpPr>
          <p:cNvPr id="20" name="Овал 19"/>
          <p:cNvSpPr/>
          <p:nvPr/>
        </p:nvSpPr>
        <p:spPr>
          <a:xfrm>
            <a:off x="4482054" y="5332687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3</a:t>
            </a:r>
          </a:p>
        </p:txBody>
      </p:sp>
      <p:pic>
        <p:nvPicPr>
          <p:cNvPr id="11" name="Picture 2" descr="1995 год. Лагерь чеченских вооруженных формирований в горах на юге Чечни. Погрузка оружия в грузови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0" r="37673"/>
          <a:stretch/>
        </p:blipFill>
        <p:spPr bwMode="auto">
          <a:xfrm>
            <a:off x="-330200" y="-262019"/>
            <a:ext cx="4240424" cy="712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98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  <p:bldP spid="18" grpId="0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77"/>
          <a:stretch/>
        </p:blipFill>
        <p:spPr>
          <a:xfrm>
            <a:off x="3394112" y="-189684"/>
            <a:ext cx="9077288" cy="711804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flipH="1">
            <a:off x="-18456" y="0"/>
            <a:ext cx="4387256" cy="6869008"/>
          </a:xfrm>
          <a:prstGeom prst="rect">
            <a:avLst/>
          </a:prstGeom>
          <a:solidFill>
            <a:srgbClr val="E0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1434" y="1362142"/>
            <a:ext cx="3587476" cy="4113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39"/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После терактов </a:t>
            </a:r>
          </a:p>
          <a:p>
            <a:pPr defTabSz="1219139"/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11 сентября </a:t>
            </a:r>
          </a:p>
          <a:p>
            <a:pPr defTabSz="1219139"/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в США Россия примкнула </a:t>
            </a:r>
          </a:p>
          <a:p>
            <a:pPr defTabSz="1219139"/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к </a:t>
            </a:r>
            <a:r>
              <a:rPr lang="ru-RU" sz="3733" dirty="0" err="1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антитерро</a:t>
            </a:r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-</a:t>
            </a:r>
          </a:p>
          <a:p>
            <a:pPr defTabSz="1219139"/>
            <a:r>
              <a:rPr lang="ru-RU" sz="3733" dirty="0" err="1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ристической</a:t>
            </a:r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 коалиции.</a:t>
            </a:r>
          </a:p>
        </p:txBody>
      </p:sp>
      <p:sp>
        <p:nvSpPr>
          <p:cNvPr id="6" name="Овал 5"/>
          <p:cNvSpPr/>
          <p:nvPr/>
        </p:nvSpPr>
        <p:spPr>
          <a:xfrm>
            <a:off x="4757254" y="3960282"/>
            <a:ext cx="2396069" cy="239606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6528" y="4152957"/>
            <a:ext cx="22575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dirty="0">
                <a:solidFill>
                  <a:prstClr val="white"/>
                </a:solidFill>
              </a:rPr>
              <a:t>В. В. Путин </a:t>
            </a:r>
          </a:p>
          <a:p>
            <a:pPr algn="ctr" defTabSz="1219139"/>
            <a:r>
              <a:rPr lang="ru-RU" dirty="0">
                <a:solidFill>
                  <a:prstClr val="white"/>
                </a:solidFill>
              </a:rPr>
              <a:t>с женой во время богослужения </a:t>
            </a:r>
          </a:p>
          <a:p>
            <a:pPr algn="ctr" defTabSz="1219139"/>
            <a:r>
              <a:rPr lang="ru-RU" dirty="0">
                <a:solidFill>
                  <a:prstClr val="white"/>
                </a:solidFill>
              </a:rPr>
              <a:t>по жертвам </a:t>
            </a:r>
          </a:p>
          <a:p>
            <a:pPr algn="ctr" defTabSz="1219139"/>
            <a:r>
              <a:rPr lang="ru-RU" dirty="0">
                <a:solidFill>
                  <a:prstClr val="white"/>
                </a:solidFill>
              </a:rPr>
              <a:t>11 сентября (Нью-Йорк), </a:t>
            </a:r>
          </a:p>
          <a:p>
            <a:pPr algn="ctr" defTabSz="1219139"/>
            <a:r>
              <a:rPr lang="ru-RU" dirty="0">
                <a:solidFill>
                  <a:prstClr val="white"/>
                </a:solidFill>
              </a:rPr>
              <a:t>2001 г.</a:t>
            </a:r>
          </a:p>
        </p:txBody>
      </p:sp>
    </p:spTree>
    <p:extLst>
      <p:ext uri="{BB962C8B-B14F-4D97-AF65-F5344CB8AC3E}">
        <p14:creationId xmlns:p14="http://schemas.microsoft.com/office/powerpoint/2010/main" val="426571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Картинки по запросу афганистан 2001 война талиб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05" y="3729812"/>
            <a:ext cx="5066593" cy="3380121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fense.gov News Photo 120229-A-8536E-817 - U.S. Army soldiers prepare to conduct security checks near the Pakistan border at Combat Outpost Dand Patan in Afghanistan s Paktya province 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6"/>
          <a:stretch/>
        </p:blipFill>
        <p:spPr bwMode="auto">
          <a:xfrm>
            <a:off x="-237919" y="-211181"/>
            <a:ext cx="3748280" cy="4551237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b/b5/Canadian_soldiers_afghanista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04"/>
          <a:stretch/>
        </p:blipFill>
        <p:spPr bwMode="auto">
          <a:xfrm>
            <a:off x="-74564" y="4341478"/>
            <a:ext cx="3050591" cy="2964885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pload.wikimedia.org/wikipedia/commons/thumb/a/ae/US_10th_Mountain_Division_soldiers_in_Afghanistan.jpg/1024px-US_10th_Mountain_Division_soldiers_in_Afghanista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0"/>
          <a:stretch/>
        </p:blipFill>
        <p:spPr bwMode="auto">
          <a:xfrm>
            <a:off x="3518452" y="-3844"/>
            <a:ext cx="3798760" cy="4342479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pload.wikimedia.org/wikipedia/commons/thumb/b/b0/Burning_hashish_seized_in_Operation_Albatross.jpg/1024px-Burning_hashish_seized_in_Operation_Albatro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04" y="-125045"/>
            <a:ext cx="4905200" cy="3832949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upload.wikimedia.org/wikipedia/commons/thumb/c/cf/10th.mtn.afghnistan.jpg/1280px-10th.mtn.afghnista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028" y="4338635"/>
            <a:ext cx="4341185" cy="2883584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5965629" y="2627996"/>
            <a:ext cx="2727961" cy="272796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9231" y="3437976"/>
            <a:ext cx="2960755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sz="2133" dirty="0">
                <a:solidFill>
                  <a:prstClr val="white"/>
                </a:solidFill>
              </a:rPr>
              <a:t>Эпизоды Войны </a:t>
            </a:r>
          </a:p>
          <a:p>
            <a:pPr algn="ctr" defTabSz="1219139"/>
            <a:r>
              <a:rPr lang="ru-RU" sz="2133" dirty="0">
                <a:solidFill>
                  <a:prstClr val="white"/>
                </a:solidFill>
              </a:rPr>
              <a:t>в Афганистане </a:t>
            </a:r>
          </a:p>
          <a:p>
            <a:pPr algn="ctr" defTabSz="1219139"/>
            <a:r>
              <a:rPr lang="ru-RU" sz="2133" dirty="0">
                <a:solidFill>
                  <a:prstClr val="white"/>
                </a:solidFill>
              </a:rPr>
              <a:t>2001–2014 гг.</a:t>
            </a:r>
          </a:p>
        </p:txBody>
      </p:sp>
    </p:spTree>
    <p:extLst>
      <p:ext uri="{BB962C8B-B14F-4D97-AF65-F5344CB8AC3E}">
        <p14:creationId xmlns:p14="http://schemas.microsoft.com/office/powerpoint/2010/main" val="254848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13" y="315318"/>
            <a:ext cx="11369120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Содействие России операции </a:t>
            </a:r>
          </a:p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в Афганистане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8299" y="2568993"/>
            <a:ext cx="5819507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Разрешение на транзит военных грузов через свою территорию.</a:t>
            </a:r>
          </a:p>
        </p:txBody>
      </p:sp>
      <p:sp>
        <p:nvSpPr>
          <p:cNvPr id="11" name="Овал 10"/>
          <p:cNvSpPr/>
          <p:nvPr/>
        </p:nvSpPr>
        <p:spPr>
          <a:xfrm>
            <a:off x="478367" y="2625857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8298" y="5004379"/>
            <a:ext cx="5819508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Согласие на размещение американских военных баз в Средней Азии.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8367" y="5060855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2</a:t>
            </a:r>
          </a:p>
        </p:txBody>
      </p:sp>
      <p:pic>
        <p:nvPicPr>
          <p:cNvPr id="7170" name="Picture 2" descr="https://upload.wikimedia.org/wikipedia/commons/thumb/a/aa/ISAF-Logo.svg/400px-ISAF-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434" y="2157824"/>
            <a:ext cx="2026413" cy="199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375" y="4439077"/>
            <a:ext cx="2624531" cy="17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Картинки по запросу Гражданст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780" y="2123759"/>
            <a:ext cx="5369367" cy="446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3" y="2207056"/>
            <a:ext cx="2727352" cy="4266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367" y="452967"/>
            <a:ext cx="10363135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Успех операции в Афганистане был </a:t>
            </a:r>
          </a:p>
          <a:p>
            <a:pPr defTabSz="914377"/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бы невозможен без участия России.</a:t>
            </a:r>
          </a:p>
        </p:txBody>
      </p:sp>
      <p:pic>
        <p:nvPicPr>
          <p:cNvPr id="8" name="Picture 4" descr="Blue compass rose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16" y="4432664"/>
            <a:ext cx="979251" cy="97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123" y="1395394"/>
            <a:ext cx="5144511" cy="307120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833" y="3776085"/>
            <a:ext cx="3087543" cy="195595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3080" name="Picture 8" descr="Flag of Taliban.sv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61" y="4227236"/>
            <a:ext cx="1580480" cy="105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1561" y="4227236"/>
            <a:ext cx="1580480" cy="105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5729" y="2685734"/>
            <a:ext cx="1580480" cy="105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5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 flipH="1">
            <a:off x="-2" y="0"/>
            <a:ext cx="3888319" cy="6858000"/>
          </a:xfrm>
          <a:prstGeom prst="rect">
            <a:avLst/>
          </a:prstGeom>
          <a:solidFill>
            <a:srgbClr val="CCCAB8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 flipH="1">
            <a:off x="10390064" y="2107996"/>
            <a:ext cx="2045" cy="1013993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5698193" y="2099873"/>
            <a:ext cx="1235" cy="1016316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4368087" y="3122528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68087" y="3115890"/>
            <a:ext cx="73455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Свержение режима талибов в Афганистане </a:t>
            </a:r>
          </a:p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при содействии России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10390064" y="3806877"/>
            <a:ext cx="2045" cy="1013993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5698193" y="3798754"/>
            <a:ext cx="1235" cy="1016316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4370587" y="4817880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68088" y="4957203"/>
            <a:ext cx="737522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Улучшение обстановки на Северном Кавказе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379587" y="1398148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68087" y="1395338"/>
            <a:ext cx="73455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Активная поддержка чеченских сепаратистов</a:t>
            </a:r>
          </a:p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движением Талибан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6071" y="2356708"/>
            <a:ext cx="3213397" cy="21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Решение «проблемы Чечни»</a:t>
            </a:r>
          </a:p>
        </p:txBody>
      </p:sp>
    </p:spTree>
    <p:extLst>
      <p:ext uri="{BB962C8B-B14F-4D97-AF65-F5344CB8AC3E}">
        <p14:creationId xmlns:p14="http://schemas.microsoft.com/office/powerpoint/2010/main" val="334701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3" grpId="0" animBg="1"/>
      <p:bldP spid="28" grpId="0"/>
      <p:bldP spid="25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джордж буш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6"/>
          <a:stretch/>
        </p:blipFill>
        <p:spPr bwMode="auto">
          <a:xfrm>
            <a:off x="-1055470" y="-78389"/>
            <a:ext cx="4942100" cy="720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Прямая со стрелкой 32"/>
          <p:cNvCxnSpPr/>
          <p:nvPr/>
        </p:nvCxnSpPr>
        <p:spPr>
          <a:xfrm flipH="1">
            <a:off x="10390064" y="2418389"/>
            <a:ext cx="2045" cy="1013993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5698193" y="2410266"/>
            <a:ext cx="1235" cy="1016316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4368087" y="3432921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94426" y="3432922"/>
            <a:ext cx="73340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Проведение внешней политики, исходя из идеи однополярного мира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10390064" y="4130668"/>
            <a:ext cx="2045" cy="1013993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5698193" y="4122545"/>
            <a:ext cx="1235" cy="1016316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4370587" y="5128273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94425" y="5271902"/>
            <a:ext cx="73455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Курс на изменение баланса сил в мире в свою пользу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379587" y="1708541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68087" y="1708542"/>
            <a:ext cx="73455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США считали себя единственной сохранившейся сверхдержавой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41801" y="315317"/>
            <a:ext cx="8089537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Позиция США</a:t>
            </a:r>
          </a:p>
        </p:txBody>
      </p:sp>
    </p:spTree>
    <p:extLst>
      <p:ext uri="{BB962C8B-B14F-4D97-AF65-F5344CB8AC3E}">
        <p14:creationId xmlns:p14="http://schemas.microsoft.com/office/powerpoint/2010/main" val="5727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3" grpId="0" animBg="1"/>
      <p:bldP spid="28" grpId="0"/>
      <p:bldP spid="25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Картинки по запросу санкции сша против росс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42425" y="1415307"/>
            <a:ext cx="7093333" cy="398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41801" y="315317"/>
            <a:ext cx="8089537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Россия – США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60467" y="2375110"/>
            <a:ext cx="2675452" cy="1061079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95740" y="2557559"/>
            <a:ext cx="280490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Выход США </a:t>
            </a:r>
          </a:p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из Договора ПРО 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10390064" y="3427518"/>
            <a:ext cx="2045" cy="1013993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5698193" y="3419395"/>
            <a:ext cx="1235" cy="1016316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9057439" y="2375110"/>
            <a:ext cx="2675452" cy="1040188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74197" y="2546389"/>
            <a:ext cx="265869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Создание системы ПРО США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7052236" y="2905649"/>
            <a:ext cx="2014283" cy="6985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4370587" y="4441344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79587" y="4584973"/>
            <a:ext cx="73340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Нарушение баланса сил, существовавшего в течение 30 лет</a:t>
            </a:r>
          </a:p>
        </p:txBody>
      </p:sp>
    </p:spTree>
    <p:extLst>
      <p:ext uri="{BB962C8B-B14F-4D97-AF65-F5344CB8AC3E}">
        <p14:creationId xmlns:p14="http://schemas.microsoft.com/office/powerpoint/2010/main" val="300375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1" grpId="0" animBg="1"/>
      <p:bldP spid="22" grpId="0"/>
      <p:bldP spid="28" grpId="0" animBg="1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4"/>
          <a:stretch/>
        </p:blipFill>
        <p:spPr>
          <a:xfrm>
            <a:off x="3626338" y="-11267"/>
            <a:ext cx="8794263" cy="698877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flipH="1">
            <a:off x="-18456" y="0"/>
            <a:ext cx="4387256" cy="6869008"/>
          </a:xfrm>
          <a:prstGeom prst="rect">
            <a:avLst/>
          </a:prstGeom>
          <a:solidFill>
            <a:srgbClr val="E0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/>
            <a:r>
              <a:rPr lang="ru-RU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71282" y="2511173"/>
            <a:ext cx="3607780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39"/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В 2002</a:t>
            </a:r>
            <a:r>
              <a:rPr lang="en-US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 </a:t>
            </a:r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году</a:t>
            </a:r>
          </a:p>
          <a:p>
            <a:pPr defTabSz="1219139"/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был заключён Договор о</a:t>
            </a:r>
            <a:r>
              <a:rPr lang="en-US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 </a:t>
            </a:r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СНП.</a:t>
            </a:r>
          </a:p>
        </p:txBody>
      </p:sp>
      <p:sp>
        <p:nvSpPr>
          <p:cNvPr id="10" name="Овал 9"/>
          <p:cNvSpPr/>
          <p:nvPr/>
        </p:nvSpPr>
        <p:spPr>
          <a:xfrm>
            <a:off x="9317564" y="452967"/>
            <a:ext cx="2396069" cy="239606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29319" y="1035449"/>
            <a:ext cx="2572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dirty="0">
                <a:solidFill>
                  <a:prstClr val="white"/>
                </a:solidFill>
              </a:rPr>
              <a:t>В. В. Путин </a:t>
            </a:r>
          </a:p>
          <a:p>
            <a:pPr algn="ctr" defTabSz="1219139"/>
            <a:r>
              <a:rPr lang="ru-RU" dirty="0">
                <a:solidFill>
                  <a:prstClr val="white"/>
                </a:solidFill>
              </a:rPr>
              <a:t>и Дж. Буш подписывают  Договор о СНП</a:t>
            </a:r>
          </a:p>
        </p:txBody>
      </p:sp>
    </p:spTree>
    <p:extLst>
      <p:ext uri="{BB962C8B-B14F-4D97-AF65-F5344CB8AC3E}">
        <p14:creationId xmlns:p14="http://schemas.microsoft.com/office/powerpoint/2010/main" val="332136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2002 Prague summi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4"/>
          <a:stretch/>
        </p:blipFill>
        <p:spPr bwMode="auto">
          <a:xfrm>
            <a:off x="-6696" y="-279398"/>
            <a:ext cx="12274896" cy="734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8869277" y="436648"/>
            <a:ext cx="2727961" cy="272796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52879" y="1246628"/>
            <a:ext cx="2960755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sz="2133" dirty="0">
                <a:solidFill>
                  <a:prstClr val="white"/>
                </a:solidFill>
              </a:rPr>
              <a:t>Саммит НАТО </a:t>
            </a:r>
          </a:p>
          <a:p>
            <a:pPr algn="ctr" defTabSz="1219139"/>
            <a:r>
              <a:rPr lang="ru-RU" sz="2133" dirty="0">
                <a:solidFill>
                  <a:prstClr val="white"/>
                </a:solidFill>
              </a:rPr>
              <a:t>в Праге, </a:t>
            </a:r>
          </a:p>
          <a:p>
            <a:pPr algn="ctr" defTabSz="1219139"/>
            <a:r>
              <a:rPr lang="ru-RU" sz="2133" dirty="0">
                <a:solidFill>
                  <a:prstClr val="white"/>
                </a:solidFill>
              </a:rPr>
              <a:t>2002 г.</a:t>
            </a:r>
          </a:p>
        </p:txBody>
      </p:sp>
    </p:spTree>
    <p:extLst>
      <p:ext uri="{BB962C8B-B14F-4D97-AF65-F5344CB8AC3E}">
        <p14:creationId xmlns:p14="http://schemas.microsoft.com/office/powerpoint/2010/main" val="343012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05435" y="4590952"/>
            <a:ext cx="4102315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933" dirty="0">
                <a:solidFill>
                  <a:srgbClr val="E5E5DA"/>
                </a:solidFill>
                <a:latin typeface="PF Centro Slab Pro"/>
                <a:ea typeface="Theano Didot" panose="02060603060706020203" pitchFamily="18" charset="0"/>
              </a:rPr>
              <a:t>Владимир Владимирович Путин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55109" y="5840252"/>
            <a:ext cx="384000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srgbClr val="E5E5DA"/>
                </a:solidFill>
              </a:rPr>
              <a:t>Родился в 1952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10890" y="2341523"/>
            <a:ext cx="5529089" cy="214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333" dirty="0">
                <a:solidFill>
                  <a:prstClr val="white"/>
                </a:solidFill>
                <a:latin typeface="PF Centro Slab Pro"/>
                <a:ea typeface="Theano Didot" panose="02060603060706020203" pitchFamily="18" charset="0"/>
              </a:rPr>
              <a:t>Для современного мира однополярная модель </a:t>
            </a:r>
          </a:p>
          <a:p>
            <a:pPr defTabSz="914377"/>
            <a:r>
              <a:rPr lang="ru-RU" sz="3333" dirty="0">
                <a:solidFill>
                  <a:prstClr val="white"/>
                </a:solidFill>
                <a:latin typeface="PF Centro Slab Pro"/>
                <a:ea typeface="Theano Didot" panose="02060603060706020203" pitchFamily="18" charset="0"/>
              </a:rPr>
              <a:t>не только неприемлема, </a:t>
            </a:r>
          </a:p>
          <a:p>
            <a:pPr defTabSz="914377"/>
            <a:r>
              <a:rPr lang="ru-RU" sz="3333" dirty="0">
                <a:solidFill>
                  <a:prstClr val="white"/>
                </a:solidFill>
                <a:latin typeface="PF Centro Slab Pro"/>
                <a:ea typeface="Theano Didot" panose="02060603060706020203" pitchFamily="18" charset="0"/>
              </a:rPr>
              <a:t>но и вообще невозможна.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5869" y="1712187"/>
            <a:ext cx="864339" cy="17336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914377"/>
            <a:r>
              <a:rPr lang="ru-RU" sz="10666" dirty="0">
                <a:solidFill>
                  <a:srgbClr val="E5E5DA">
                    <a:alpha val="50000"/>
                  </a:srgbClr>
                </a:solidFill>
                <a:ea typeface="Theano Didot" panose="02060603060706020203" pitchFamily="18" charset="0"/>
              </a:rPr>
              <a:t>«</a:t>
            </a:r>
          </a:p>
        </p:txBody>
      </p:sp>
      <p:sp>
        <p:nvSpPr>
          <p:cNvPr id="17" name="TextBox 16"/>
          <p:cNvSpPr txBox="1"/>
          <p:nvPr/>
        </p:nvSpPr>
        <p:spPr>
          <a:xfrm rot="10800000">
            <a:off x="6592380" y="3492225"/>
            <a:ext cx="784720" cy="17336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/>
            <a:r>
              <a:rPr lang="ru-RU" sz="10666" dirty="0">
                <a:solidFill>
                  <a:srgbClr val="E5E5DA">
                    <a:alpha val="50000"/>
                  </a:srgbClr>
                </a:solidFill>
                <a:ea typeface="Theano Didot" panose="02060603060706020203" pitchFamily="18" charset="0"/>
              </a:rPr>
              <a:t>«</a:t>
            </a:r>
          </a:p>
        </p:txBody>
      </p:sp>
      <p:pic>
        <p:nvPicPr>
          <p:cNvPr id="18" name="Picture 2" descr="Картинки по запросу пути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4" r="31034" b="28147"/>
          <a:stretch/>
        </p:blipFill>
        <p:spPr bwMode="auto">
          <a:xfrm>
            <a:off x="7806795" y="556715"/>
            <a:ext cx="3936631" cy="387019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6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Картинки по запросу грузия нат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9"/>
          <a:stretch/>
        </p:blipFill>
        <p:spPr bwMode="auto">
          <a:xfrm>
            <a:off x="-484605" y="-283887"/>
            <a:ext cx="12779273" cy="724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541757" y="501652"/>
            <a:ext cx="2727961" cy="272796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359" y="983337"/>
            <a:ext cx="2960755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sz="2133" dirty="0">
                <a:solidFill>
                  <a:prstClr val="white"/>
                </a:solidFill>
              </a:rPr>
              <a:t>Премьер-</a:t>
            </a:r>
          </a:p>
          <a:p>
            <a:pPr algn="ctr" defTabSz="1219139"/>
            <a:r>
              <a:rPr lang="ru-RU" sz="2133" dirty="0">
                <a:solidFill>
                  <a:prstClr val="white"/>
                </a:solidFill>
              </a:rPr>
              <a:t>министр Грузии </a:t>
            </a:r>
          </a:p>
          <a:p>
            <a:pPr algn="ctr" defTabSz="1219139"/>
            <a:r>
              <a:rPr lang="ru-RU" sz="2133" dirty="0">
                <a:solidFill>
                  <a:prstClr val="white"/>
                </a:solidFill>
              </a:rPr>
              <a:t>И. </a:t>
            </a:r>
            <a:r>
              <a:rPr lang="ru-RU" sz="2133" dirty="0" err="1">
                <a:solidFill>
                  <a:prstClr val="white"/>
                </a:solidFill>
              </a:rPr>
              <a:t>Гарибашвили</a:t>
            </a:r>
            <a:r>
              <a:rPr lang="ru-RU" sz="2133" dirty="0">
                <a:solidFill>
                  <a:prstClr val="white"/>
                </a:solidFill>
              </a:rPr>
              <a:t> </a:t>
            </a:r>
          </a:p>
          <a:p>
            <a:pPr algn="ctr" defTabSz="1219139"/>
            <a:r>
              <a:rPr lang="ru-RU" sz="2133" dirty="0">
                <a:solidFill>
                  <a:prstClr val="white"/>
                </a:solidFill>
              </a:rPr>
              <a:t>и генсек НАТО </a:t>
            </a:r>
          </a:p>
          <a:p>
            <a:pPr algn="ctr" defTabSz="1219139"/>
            <a:r>
              <a:rPr lang="ru-RU" sz="2133" dirty="0">
                <a:solidFill>
                  <a:prstClr val="white"/>
                </a:solidFill>
              </a:rPr>
              <a:t>Й. </a:t>
            </a:r>
            <a:r>
              <a:rPr lang="ru-RU" sz="2133" dirty="0" err="1">
                <a:solidFill>
                  <a:prstClr val="white"/>
                </a:solidFill>
              </a:rPr>
              <a:t>Столтенбер</a:t>
            </a:r>
            <a:endParaRPr lang="ru-RU" sz="213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3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f/fc/US_Navy_030402-N-5362A-004_U.S._Army_Sgt._Mark_Phiffer_stands_guard_duty_near_a_burning_oil_well_in_the_Rumaylah_Oil_Fields_in_Southern_Iraq.jpg/1280px-US_Navy_030402-N-5362A-004_U.S._Army_Sgt._Mark_Phiffer_stands_guard_duty_near_a_burning_oil_well_in_the_Rumaylah_Oil_Fields_in_Southern_Ira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2"/>
          <a:stretch/>
        </p:blipFill>
        <p:spPr bwMode="auto">
          <a:xfrm>
            <a:off x="3225800" y="-64570"/>
            <a:ext cx="9271001" cy="699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-18456" y="0"/>
            <a:ext cx="4387256" cy="6869008"/>
          </a:xfrm>
          <a:prstGeom prst="rect">
            <a:avLst/>
          </a:prstGeom>
          <a:solidFill>
            <a:srgbClr val="E0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/>
            <a:r>
              <a:rPr lang="ru-RU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3983" y="1936658"/>
            <a:ext cx="2958772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39"/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В 2003 году США и их союзники вторглись </a:t>
            </a:r>
          </a:p>
          <a:p>
            <a:pPr defTabSz="1219139"/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в Ирак.</a:t>
            </a:r>
          </a:p>
        </p:txBody>
      </p:sp>
      <p:sp>
        <p:nvSpPr>
          <p:cNvPr id="10" name="Овал 9"/>
          <p:cNvSpPr/>
          <p:nvPr/>
        </p:nvSpPr>
        <p:spPr>
          <a:xfrm>
            <a:off x="9317564" y="452967"/>
            <a:ext cx="2396069" cy="239606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29319" y="1173947"/>
            <a:ext cx="2572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dirty="0">
                <a:solidFill>
                  <a:prstClr val="white"/>
                </a:solidFill>
              </a:rPr>
              <a:t>Американские солдаты в Ираке, 2003 г.</a:t>
            </a:r>
          </a:p>
        </p:txBody>
      </p:sp>
    </p:spTree>
    <p:extLst>
      <p:ext uri="{BB962C8B-B14F-4D97-AF65-F5344CB8AC3E}">
        <p14:creationId xmlns:p14="http://schemas.microsoft.com/office/powerpoint/2010/main" val="2768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255323" y="572519"/>
            <a:ext cx="350644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Обвинение Тегерана </a:t>
            </a:r>
          </a:p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в сотрудничестве </a:t>
            </a:r>
          </a:p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с террористами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50979" y="3056809"/>
            <a:ext cx="4115999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Планы развёртывания американской ПРО </a:t>
            </a:r>
          </a:p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в Польше и Чехии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66111" y="5572768"/>
            <a:ext cx="383127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Появление прямой </a:t>
            </a:r>
          </a:p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военной угрозы России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9256" y="2982787"/>
            <a:ext cx="374372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Обострение отношений Российской Федерации </a:t>
            </a:r>
          </a:p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и Соединённых Штатов</a:t>
            </a:r>
          </a:p>
        </p:txBody>
      </p:sp>
      <p:cxnSp>
        <p:nvCxnSpPr>
          <p:cNvPr id="21" name="Соединительная линия уступом 20"/>
          <p:cNvCxnSpPr>
            <a:stCxn id="17" idx="3"/>
            <a:endCxn id="18" idx="0"/>
          </p:cNvCxnSpPr>
          <p:nvPr/>
        </p:nvCxnSpPr>
        <p:spPr>
          <a:xfrm>
            <a:off x="7761768" y="1049669"/>
            <a:ext cx="2147211" cy="2007140"/>
          </a:xfrm>
          <a:prstGeom prst="bentConnector2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>
            <a:endCxn id="17" idx="1"/>
          </p:cNvCxnSpPr>
          <p:nvPr/>
        </p:nvCxnSpPr>
        <p:spPr>
          <a:xfrm flipV="1">
            <a:off x="2161120" y="1049669"/>
            <a:ext cx="2094203" cy="1933120"/>
          </a:xfrm>
          <a:prstGeom prst="bentConnector3">
            <a:avLst>
              <a:gd name="adj1" fmla="val 50000"/>
            </a:avLst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9" idx="1"/>
            <a:endCxn id="20" idx="2"/>
          </p:cNvCxnSpPr>
          <p:nvPr/>
        </p:nvCxnSpPr>
        <p:spPr>
          <a:xfrm rot="10800000">
            <a:off x="2161117" y="3937087"/>
            <a:ext cx="2004995" cy="1969170"/>
          </a:xfrm>
          <a:prstGeom prst="bentConnector2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/>
          <p:cNvCxnSpPr>
            <a:stCxn id="18" idx="2"/>
            <a:endCxn id="19" idx="3"/>
          </p:cNvCxnSpPr>
          <p:nvPr/>
        </p:nvCxnSpPr>
        <p:spPr>
          <a:xfrm rot="5400000">
            <a:off x="8005607" y="4002885"/>
            <a:ext cx="1895148" cy="1911596"/>
          </a:xfrm>
          <a:prstGeom prst="bentConnector2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47742" y="2166708"/>
            <a:ext cx="4655943" cy="288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Ситуация </a:t>
            </a:r>
          </a:p>
          <a:p>
            <a:pPr algn="ctr"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вокруг ядерной программы Ирана</a:t>
            </a:r>
          </a:p>
        </p:txBody>
      </p:sp>
    </p:spTree>
    <p:extLst>
      <p:ext uri="{BB962C8B-B14F-4D97-AF65-F5344CB8AC3E}">
        <p14:creationId xmlns:p14="http://schemas.microsoft.com/office/powerpoint/2010/main" val="105349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1437" y="2267291"/>
            <a:ext cx="6301316" cy="214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3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Односторонние шаги Запада противоречили публичным заявлениям о стремлении </a:t>
            </a:r>
          </a:p>
          <a:p>
            <a:pPr defTabSz="914377"/>
            <a:r>
              <a:rPr lang="ru-RU" sz="33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к партнёрству с Россией.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684" y="235536"/>
            <a:ext cx="3609029" cy="623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14" y="315317"/>
            <a:ext cx="9618092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Причины напряжённых отношений </a:t>
            </a:r>
          </a:p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с Прибалтикой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8298" y="2199921"/>
            <a:ext cx="726150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Дискриминация русского населения.</a:t>
            </a:r>
          </a:p>
        </p:txBody>
      </p:sp>
      <p:sp>
        <p:nvSpPr>
          <p:cNvPr id="11" name="Овал 10"/>
          <p:cNvSpPr/>
          <p:nvPr/>
        </p:nvSpPr>
        <p:spPr>
          <a:xfrm>
            <a:off x="478367" y="2092249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8298" y="3230497"/>
            <a:ext cx="787405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Вступление Латвии, Литвы и Эстонии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в НАТО.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8298" y="4410703"/>
            <a:ext cx="754798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Попытки добиться от России возмещения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ущерба за «советскую оккупацию».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8367" y="3286973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2</a:t>
            </a:r>
          </a:p>
        </p:txBody>
      </p:sp>
      <p:sp>
        <p:nvSpPr>
          <p:cNvPr id="19" name="Овал 18"/>
          <p:cNvSpPr/>
          <p:nvPr/>
        </p:nvSpPr>
        <p:spPr>
          <a:xfrm>
            <a:off x="478367" y="4470637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8299" y="5606031"/>
            <a:ext cx="5517611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Глумление над памятью павших в годы Великой Отечественной войны.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478367" y="5654301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4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252" y="1782824"/>
            <a:ext cx="1970177" cy="22225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61" y="1962873"/>
            <a:ext cx="2229735" cy="1877672"/>
          </a:xfrm>
          <a:prstGeom prst="rect">
            <a:avLst/>
          </a:prstGeom>
        </p:spPr>
      </p:pic>
      <p:pic>
        <p:nvPicPr>
          <p:cNvPr id="8194" name="Picture 2" descr="Картинки по запросу герб латви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71" y="4419715"/>
            <a:ext cx="2142021" cy="170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oat of arms of Estonia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747" y="4482423"/>
            <a:ext cx="1655184" cy="154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33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4" grpId="0"/>
      <p:bldP spid="13" grpId="0" animBg="1"/>
      <p:bldP spid="19" grpId="0" animBg="1"/>
      <p:bldP spid="15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1801" y="315318"/>
            <a:ext cx="70485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Россия – Прибалтика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383990" y="4277161"/>
            <a:ext cx="3122660" cy="802356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584244" y="4286265"/>
            <a:ext cx="3122661" cy="793251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368087" y="2560961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86265" y="2551801"/>
            <a:ext cx="73455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Рост напряжения в отношениях России и Литвы, </a:t>
            </a:r>
          </a:p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Латвии, Эстонии</a:t>
            </a:r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10145575" y="3271290"/>
            <a:ext cx="2045" cy="1013993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5945317" y="3268967"/>
            <a:ext cx="1235" cy="1016316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42526" y="4333585"/>
            <a:ext cx="320558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Сокращение экономических связей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36429" y="4333586"/>
            <a:ext cx="321829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 Сокращение </a:t>
            </a:r>
          </a:p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культурных связей</a:t>
            </a:r>
          </a:p>
        </p:txBody>
      </p:sp>
      <p:pic>
        <p:nvPicPr>
          <p:cNvPr id="12290" name="Picture 2" descr="Картинки по запрос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774" y="-190039"/>
            <a:ext cx="4753596" cy="714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78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джордж буш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6"/>
          <a:stretch/>
        </p:blipFill>
        <p:spPr bwMode="auto">
          <a:xfrm>
            <a:off x="-1055470" y="-78389"/>
            <a:ext cx="4942100" cy="720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Прямая со стрелкой 32"/>
          <p:cNvCxnSpPr/>
          <p:nvPr/>
        </p:nvCxnSpPr>
        <p:spPr>
          <a:xfrm flipH="1">
            <a:off x="10390064" y="2418389"/>
            <a:ext cx="2045" cy="1013993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5698193" y="2410266"/>
            <a:ext cx="1235" cy="1016316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4368087" y="3432921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94426" y="3432922"/>
            <a:ext cx="73340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Массовые протесты и кампания в СМИ, поддерживаемые США и Евросоюзом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10390064" y="4130668"/>
            <a:ext cx="2045" cy="1013993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5698193" y="4122545"/>
            <a:ext cx="1235" cy="1016316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4370587" y="5128273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94425" y="5128273"/>
            <a:ext cx="73455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Очередной тур выборов и победа оппозиционного кандидата Виктора Ющенко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379587" y="1708541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68087" y="1708542"/>
            <a:ext cx="73455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Недовольство украинской оппозиции результатами президентских выборов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41801" y="315318"/>
            <a:ext cx="8089537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«Оранжевая революция»</a:t>
            </a:r>
          </a:p>
        </p:txBody>
      </p:sp>
      <p:pic>
        <p:nvPicPr>
          <p:cNvPr id="14340" name="Picture 4" descr="Картинки по запросу «Оранжевая революция» ющенк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3" r="11800" b="20477"/>
          <a:stretch/>
        </p:blipFill>
        <p:spPr bwMode="auto">
          <a:xfrm>
            <a:off x="-1132115" y="-214269"/>
            <a:ext cx="5018744" cy="73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4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3" grpId="0" animBg="1"/>
      <p:bldP spid="28" grpId="0"/>
      <p:bldP spid="25" grpId="0" animBg="1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" y="1"/>
            <a:ext cx="12191999" cy="3009900"/>
          </a:xfrm>
          <a:prstGeom prst="rect">
            <a:avLst/>
          </a:prstGeom>
          <a:solidFill>
            <a:srgbClr val="CCCAB8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514" y="315317"/>
            <a:ext cx="8077852" cy="7898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Стремления Виктора Ющенко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200" y="3837662"/>
            <a:ext cx="346645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Присоединение Украины к НАТО. </a:t>
            </a:r>
          </a:p>
        </p:txBody>
      </p:sp>
      <p:sp>
        <p:nvSpPr>
          <p:cNvPr id="11" name="Овал 10"/>
          <p:cNvSpPr/>
          <p:nvPr/>
        </p:nvSpPr>
        <p:spPr>
          <a:xfrm>
            <a:off x="513200" y="2537000"/>
            <a:ext cx="889000" cy="889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3733" dirty="0">
                <a:solidFill>
                  <a:prstClr val="white"/>
                </a:solidFill>
                <a:latin typeface="Yeseva One" panose="02000503090000020004" pitchFamily="2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1476" y="3837661"/>
            <a:ext cx="3175157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Расширение </a:t>
            </a:r>
            <a:r>
              <a:rPr lang="ru-RU" sz="2133" dirty="0" err="1">
                <a:solidFill>
                  <a:prstClr val="black"/>
                </a:solidFill>
              </a:rPr>
              <a:t>сотруд-ничества</a:t>
            </a:r>
            <a:r>
              <a:rPr lang="ru-RU" sz="2133" dirty="0">
                <a:solidFill>
                  <a:prstClr val="black"/>
                </a:solidFill>
              </a:rPr>
              <a:t> с ЕС.</a:t>
            </a:r>
          </a:p>
        </p:txBody>
      </p:sp>
      <p:sp>
        <p:nvSpPr>
          <p:cNvPr id="15" name="Овал 14"/>
          <p:cNvSpPr/>
          <p:nvPr/>
        </p:nvSpPr>
        <p:spPr>
          <a:xfrm>
            <a:off x="4601477" y="2537000"/>
            <a:ext cx="889000" cy="889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3733" dirty="0">
                <a:solidFill>
                  <a:prstClr val="white"/>
                </a:solidFill>
                <a:latin typeface="Yeseva One" panose="02000503090000020004" pitchFamily="2" charset="0"/>
              </a:rPr>
              <a:t>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83" y="2601168"/>
            <a:ext cx="5973727" cy="471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7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14" y="315317"/>
            <a:ext cx="9618092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Политика руководства Украины </a:t>
            </a:r>
          </a:p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в 2005–2010 гг.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8298" y="2035168"/>
            <a:ext cx="726150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Заявление о перспективе проведения учений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с участием войск НАТО на Украине.</a:t>
            </a:r>
          </a:p>
        </p:txBody>
      </p:sp>
      <p:sp>
        <p:nvSpPr>
          <p:cNvPr id="11" name="Овал 10"/>
          <p:cNvSpPr/>
          <p:nvPr/>
        </p:nvSpPr>
        <p:spPr>
          <a:xfrm>
            <a:off x="478367" y="2092249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8298" y="3230496"/>
            <a:ext cx="787405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Обострение ситуации вокруг Черноморского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флота России в Крыму.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8298" y="4410704"/>
            <a:ext cx="754798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Сворачивание культурных контактов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с Россией.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8367" y="3286973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2</a:t>
            </a:r>
          </a:p>
        </p:txBody>
      </p:sp>
      <p:sp>
        <p:nvSpPr>
          <p:cNvPr id="19" name="Овал 18"/>
          <p:cNvSpPr/>
          <p:nvPr/>
        </p:nvSpPr>
        <p:spPr>
          <a:xfrm>
            <a:off x="478367" y="4470637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8297" y="5597824"/>
            <a:ext cx="5517611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Усиленное вытеснение русского языка из образования и СМИ.</a:t>
            </a:r>
          </a:p>
        </p:txBody>
      </p:sp>
      <p:sp>
        <p:nvSpPr>
          <p:cNvPr id="17" name="Овал 16"/>
          <p:cNvSpPr/>
          <p:nvPr/>
        </p:nvSpPr>
        <p:spPr>
          <a:xfrm>
            <a:off x="478367" y="5654301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4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696" y="2035600"/>
            <a:ext cx="2072829" cy="1381021"/>
          </a:xfrm>
          <a:prstGeom prst="rect">
            <a:avLst/>
          </a:prstGeom>
        </p:spPr>
      </p:pic>
      <p:pic>
        <p:nvPicPr>
          <p:cNvPr id="17410" name="Picture 2" descr="Lesser Coat of Arms of Ukraine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682" y="3927363"/>
            <a:ext cx="1648857" cy="229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86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4" grpId="0"/>
      <p:bldP spid="13" grpId="0" animBg="1"/>
      <p:bldP spid="19" grpId="0" animBg="1"/>
      <p:bldP spid="15" grpId="0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 flipH="1">
            <a:off x="-2" y="0"/>
            <a:ext cx="3888319" cy="6858000"/>
          </a:xfrm>
          <a:prstGeom prst="rect">
            <a:avLst/>
          </a:prstGeom>
          <a:solidFill>
            <a:srgbClr val="CCCAB8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 flipH="1">
            <a:off x="10390064" y="2107996"/>
            <a:ext cx="2045" cy="1013993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5698193" y="2099873"/>
            <a:ext cx="1235" cy="1016316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3" y="6474000"/>
            <a:ext cx="1755428" cy="384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368087" y="3122528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68087" y="3115890"/>
            <a:ext cx="73455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Отсутствие результатов от переговоров по «газовому вопросу»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10390064" y="3806877"/>
            <a:ext cx="2045" cy="1013993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5698193" y="3798754"/>
            <a:ext cx="1235" cy="1016316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4370587" y="4817880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68088" y="4814837"/>
            <a:ext cx="737522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Неоднократные перебои поставок энергоносителей </a:t>
            </a:r>
          </a:p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из России в Европу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379587" y="1398148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68087" y="1395337"/>
            <a:ext cx="73455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Отказ правительства Украины платить рыночную цену </a:t>
            </a:r>
          </a:p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за российский газ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3483" y="2669818"/>
            <a:ext cx="2772607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«Газовые войны»</a:t>
            </a:r>
          </a:p>
        </p:txBody>
      </p:sp>
    </p:spTree>
    <p:extLst>
      <p:ext uri="{BB962C8B-B14F-4D97-AF65-F5344CB8AC3E}">
        <p14:creationId xmlns:p14="http://schemas.microsoft.com/office/powerpoint/2010/main" val="328443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3" grpId="0" animBg="1"/>
      <p:bldP spid="28" grpId="0"/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8466" y="1817239"/>
            <a:ext cx="5982821" cy="5153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017" y="315318"/>
            <a:ext cx="10112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400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Внешняя политика России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87" y="1225226"/>
            <a:ext cx="6133899" cy="366185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7046" y="2502549"/>
            <a:ext cx="1076580" cy="7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406" y="3625335"/>
            <a:ext cx="3527857" cy="260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1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2" name="Picture 18" descr="ca-news.or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08"/>
          <a:stretch/>
        </p:blipFill>
        <p:spPr bwMode="auto">
          <a:xfrm>
            <a:off x="3883874" y="-45184"/>
            <a:ext cx="4902621" cy="3277743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Картинки по запрос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9" r="2578" b="21059"/>
          <a:stretch/>
        </p:blipFill>
        <p:spPr bwMode="auto">
          <a:xfrm>
            <a:off x="4366688" y="3232560"/>
            <a:ext cx="8079313" cy="3828641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 flipH="1">
            <a:off x="-4" y="0"/>
            <a:ext cx="4368803" cy="6858000"/>
          </a:xfrm>
          <a:prstGeom prst="rect">
            <a:avLst/>
          </a:prstGeom>
          <a:solidFill>
            <a:srgbClr val="E0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" y="3009759"/>
            <a:ext cx="4368801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9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Ислам </a:t>
            </a:r>
            <a:r>
              <a:rPr lang="ru-RU" sz="2933" dirty="0" err="1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Абдуганиевич</a:t>
            </a:r>
            <a:r>
              <a:rPr lang="ru-RU" sz="29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 Каримов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367" y="4020635"/>
            <a:ext cx="340994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srgbClr val="333129"/>
                </a:solidFill>
              </a:rPr>
              <a:t>1938–2016 гг.</a:t>
            </a:r>
            <a:endParaRPr lang="ru-RU" sz="1867" dirty="0">
              <a:solidFill>
                <a:srgbClr val="333129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367" y="4844430"/>
            <a:ext cx="3409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400" dirty="0">
                <a:solidFill>
                  <a:srgbClr val="333129"/>
                </a:solidFill>
              </a:rPr>
              <a:t>Президент Узбекистана </a:t>
            </a:r>
          </a:p>
          <a:p>
            <a:pPr algn="ctr" defTabSz="914377"/>
            <a:r>
              <a:rPr lang="ru-RU" sz="2400" dirty="0">
                <a:solidFill>
                  <a:srgbClr val="333129"/>
                </a:solidFill>
              </a:rPr>
              <a:t>в 1990–2016 гг.</a:t>
            </a:r>
            <a:endParaRPr lang="ru-RU" sz="2400" dirty="0">
              <a:solidFill>
                <a:srgbClr val="333129"/>
              </a:solidFill>
              <a:ea typeface="Theano Didot" panose="02060603060706020203" pitchFamily="18" charset="0"/>
            </a:endParaRPr>
          </a:p>
        </p:txBody>
      </p:sp>
      <p:pic>
        <p:nvPicPr>
          <p:cNvPr id="13" name="Picture 6" descr="Ислам Абдуганиевич Каримов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r="13331" b="30884"/>
          <a:stretch/>
        </p:blipFill>
        <p:spPr bwMode="auto">
          <a:xfrm>
            <a:off x="984399" y="501652"/>
            <a:ext cx="2400000" cy="240000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ca-news.or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7"/>
          <a:stretch/>
        </p:blipFill>
        <p:spPr bwMode="auto">
          <a:xfrm>
            <a:off x="8779797" y="-18389"/>
            <a:ext cx="3640804" cy="3231056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07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1801" y="315317"/>
            <a:ext cx="8089537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Россия – СНГ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60467" y="1506115"/>
            <a:ext cx="2675452" cy="1061079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95740" y="1688565"/>
            <a:ext cx="280490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Ситуация </a:t>
            </a:r>
          </a:p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в Прибалтике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10390064" y="2558524"/>
            <a:ext cx="2045" cy="1013993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5698193" y="2550401"/>
            <a:ext cx="1235" cy="1016316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9057439" y="1506115"/>
            <a:ext cx="2675452" cy="1040188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74197" y="1677395"/>
            <a:ext cx="265869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«Цветные революции» 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7052236" y="2036654"/>
            <a:ext cx="2014283" cy="6985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4370587" y="3572349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9002" y="3583019"/>
            <a:ext cx="73340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Большее внимание руководства России отношениям </a:t>
            </a:r>
          </a:p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со странами СНГ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10388479" y="4273978"/>
            <a:ext cx="2045" cy="1013993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5696608" y="4265855"/>
            <a:ext cx="1235" cy="1016316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4369002" y="5287804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60467" y="5287804"/>
            <a:ext cx="73340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Значительное расширение сотрудничества России </a:t>
            </a:r>
          </a:p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с государствами СНГ</a:t>
            </a:r>
          </a:p>
        </p:txBody>
      </p:sp>
      <p:pic>
        <p:nvPicPr>
          <p:cNvPr id="27" name="Picture 6" descr="Картинки по запросу СНГ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0" r="24349"/>
          <a:stretch/>
        </p:blipFill>
        <p:spPr bwMode="auto">
          <a:xfrm>
            <a:off x="-330200" y="-100552"/>
            <a:ext cx="4240424" cy="713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1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1" grpId="0" animBg="1"/>
      <p:bldP spid="22" grpId="0"/>
      <p:bldP spid="28" grpId="0" animBg="1"/>
      <p:bldP spid="29" grpId="0"/>
      <p:bldP spid="25" grpId="0" animBg="1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89" y="2533158"/>
            <a:ext cx="5350884" cy="319440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78367" y="501652"/>
            <a:ext cx="11073855" cy="159875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367" y="516576"/>
            <a:ext cx="1205386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5333" dirty="0">
                <a:solidFill>
                  <a:srgbClr val="DD4935"/>
                </a:solidFill>
                <a:latin typeface="Yeseva One" panose="02000503090000020004" pitchFamily="2" charset="0"/>
              </a:rPr>
              <a:t>30 млн русских и их потомков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8367" y="1402926"/>
            <a:ext cx="1098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333129"/>
                </a:solidFill>
                <a:latin typeface="Yeseva One" panose="02000503090000020004" pitchFamily="2" charset="0"/>
              </a:rPr>
              <a:t>проживало за пределами Российской Федерации в начале XXI 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19" y="3393196"/>
            <a:ext cx="2281824" cy="16828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73" y="2244271"/>
            <a:ext cx="1726004" cy="199034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96" y="4197162"/>
            <a:ext cx="1764285" cy="186002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891" y="2275965"/>
            <a:ext cx="1608048" cy="160804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80" y="4289018"/>
            <a:ext cx="1263285" cy="1989676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259" y="5226813"/>
            <a:ext cx="1591515" cy="134840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5" y="2690395"/>
            <a:ext cx="1367637" cy="10086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4" y="4622856"/>
            <a:ext cx="1367637" cy="10086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712" y="2548549"/>
            <a:ext cx="1367637" cy="10086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20" y="4332825"/>
            <a:ext cx="1367637" cy="100863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72" y="5223248"/>
            <a:ext cx="1367637" cy="10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3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3454" y="2224795"/>
            <a:ext cx="3331231" cy="51025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3650" y="469337"/>
            <a:ext cx="10841041" cy="152811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662" y="504372"/>
            <a:ext cx="7298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9600" dirty="0">
                <a:solidFill>
                  <a:srgbClr val="DD4935"/>
                </a:solidFill>
                <a:latin typeface="Yeseva One" panose="02000503090000020004" pitchFamily="2" charset="0"/>
              </a:rPr>
              <a:t>В 2006 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35185" y="696684"/>
            <a:ext cx="4836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333129"/>
                </a:solidFill>
                <a:latin typeface="Yeseva One" panose="02000503090000020004" pitchFamily="2" charset="0"/>
              </a:rPr>
              <a:t>была принята программа по содействию переселению в РФ соотечественников.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36" y="1927791"/>
            <a:ext cx="3300523" cy="197036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7712" y="2796348"/>
            <a:ext cx="907171" cy="60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0939" y="1927791"/>
            <a:ext cx="3680552" cy="52947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7457">
            <a:off x="3272458" y="3637898"/>
            <a:ext cx="2111764" cy="26799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6088">
            <a:off x="1819510" y="3784207"/>
            <a:ext cx="2111764" cy="267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2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13" y="315317"/>
            <a:ext cx="1136912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Льготы для переселенцев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44015" y="2163220"/>
            <a:ext cx="2217015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Компенсация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затрат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на переезд.</a:t>
            </a:r>
          </a:p>
        </p:txBody>
      </p:sp>
      <p:sp>
        <p:nvSpPr>
          <p:cNvPr id="11" name="Овал 10"/>
          <p:cNvSpPr/>
          <p:nvPr/>
        </p:nvSpPr>
        <p:spPr>
          <a:xfrm>
            <a:off x="421658" y="2383845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44015" y="4632523"/>
            <a:ext cx="2966600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Единовременное пособие на обустройство.</a:t>
            </a:r>
          </a:p>
        </p:txBody>
      </p:sp>
      <p:sp>
        <p:nvSpPr>
          <p:cNvPr id="13" name="Овал 12"/>
          <p:cNvSpPr/>
          <p:nvPr/>
        </p:nvSpPr>
        <p:spPr>
          <a:xfrm>
            <a:off x="421658" y="4853149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76881" y="2163220"/>
            <a:ext cx="3136795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Выделение ипотечных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кредитов.</a:t>
            </a:r>
          </a:p>
        </p:txBody>
      </p:sp>
      <p:sp>
        <p:nvSpPr>
          <p:cNvPr id="21" name="Овал 20"/>
          <p:cNvSpPr/>
          <p:nvPr/>
        </p:nvSpPr>
        <p:spPr>
          <a:xfrm>
            <a:off x="4453050" y="2383845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76881" y="4632523"/>
            <a:ext cx="2926803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Упрощённое получение гражданства.</a:t>
            </a:r>
          </a:p>
        </p:txBody>
      </p:sp>
      <p:sp>
        <p:nvSpPr>
          <p:cNvPr id="17" name="Овал 16"/>
          <p:cNvSpPr/>
          <p:nvPr/>
        </p:nvSpPr>
        <p:spPr>
          <a:xfrm>
            <a:off x="4453050" y="4853149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4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693" y="2457406"/>
            <a:ext cx="2508500" cy="384234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3922" y="2079425"/>
            <a:ext cx="2761393" cy="397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6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  <p:bldP spid="20" grpId="0"/>
      <p:bldP spid="21" grpId="0" animBg="1"/>
      <p:bldP spid="14" grpId="0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80509" y="2012110"/>
            <a:ext cx="6615535" cy="2656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3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В начале XXI века, впервые </a:t>
            </a:r>
          </a:p>
          <a:p>
            <a:pPr defTabSz="914377"/>
            <a:r>
              <a:rPr lang="ru-RU" sz="33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после распада СССР, российское </a:t>
            </a:r>
          </a:p>
          <a:p>
            <a:pPr defTabSz="914377"/>
            <a:r>
              <a:rPr lang="ru-RU" sz="33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общество стало вновь ощущать общность, единство с </a:t>
            </a:r>
            <a:r>
              <a:rPr lang="ru-RU" sz="3333" dirty="0" err="1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сооте</a:t>
            </a:r>
            <a:r>
              <a:rPr lang="ru-RU" sz="33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-</a:t>
            </a:r>
          </a:p>
          <a:p>
            <a:pPr defTabSz="914377"/>
            <a:r>
              <a:rPr lang="ru-RU" sz="3333" dirty="0" err="1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чественниками</a:t>
            </a:r>
            <a:r>
              <a:rPr lang="ru-RU" sz="33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 за рубежом.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684" y="235536"/>
            <a:ext cx="3609029" cy="623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0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14" y="315317"/>
            <a:ext cx="9618092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Задачи ШОС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8298" y="1651988"/>
            <a:ext cx="726150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Укрепление стабильности и безопасности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на территории стран-участниц.</a:t>
            </a:r>
          </a:p>
        </p:txBody>
      </p:sp>
      <p:sp>
        <p:nvSpPr>
          <p:cNvPr id="11" name="Овал 10"/>
          <p:cNvSpPr/>
          <p:nvPr/>
        </p:nvSpPr>
        <p:spPr>
          <a:xfrm>
            <a:off x="478367" y="1709069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8298" y="2847317"/>
            <a:ext cx="787405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Борьба с терроризмом, сепаратизмом,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экстремизмом, </a:t>
            </a:r>
            <a:r>
              <a:rPr lang="ru-RU" sz="2133" dirty="0" err="1">
                <a:solidFill>
                  <a:prstClr val="black"/>
                </a:solidFill>
              </a:rPr>
              <a:t>наркотрафиком</a:t>
            </a:r>
            <a:r>
              <a:rPr lang="ru-RU" sz="2133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8298" y="4027523"/>
            <a:ext cx="754798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Развитие экономического сотрудничества, энергетического партнёрства.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8367" y="2903793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2</a:t>
            </a:r>
          </a:p>
        </p:txBody>
      </p:sp>
      <p:sp>
        <p:nvSpPr>
          <p:cNvPr id="19" name="Овал 18"/>
          <p:cNvSpPr/>
          <p:nvPr/>
        </p:nvSpPr>
        <p:spPr>
          <a:xfrm>
            <a:off x="478367" y="4087457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8297" y="5214644"/>
            <a:ext cx="5517611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Взаимодействие в областях науки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и культуры.</a:t>
            </a:r>
          </a:p>
        </p:txBody>
      </p:sp>
      <p:sp>
        <p:nvSpPr>
          <p:cNvPr id="17" name="Овал 16"/>
          <p:cNvSpPr/>
          <p:nvPr/>
        </p:nvSpPr>
        <p:spPr>
          <a:xfrm>
            <a:off x="478367" y="5271121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4</a:t>
            </a:r>
          </a:p>
        </p:txBody>
      </p:sp>
      <p:pic>
        <p:nvPicPr>
          <p:cNvPr id="26626" name="Picture 2" descr="SCO logo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266" y="2012573"/>
            <a:ext cx="3631212" cy="363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5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4" grpId="0"/>
      <p:bldP spid="13" grpId="0" animBg="1"/>
      <p:bldP spid="19" grpId="0" animBg="1"/>
      <p:bldP spid="15" grpId="0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" y="1"/>
            <a:ext cx="12191999" cy="3009900"/>
          </a:xfrm>
          <a:prstGeom prst="rect">
            <a:avLst/>
          </a:prstGeom>
          <a:solidFill>
            <a:srgbClr val="CCCAB8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514" y="315317"/>
            <a:ext cx="7762061" cy="7898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Мероприятия в рамках ШОС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200" y="3837661"/>
            <a:ext cx="2684557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Ежегодные встречи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лидеров.</a:t>
            </a:r>
          </a:p>
        </p:txBody>
      </p:sp>
      <p:sp>
        <p:nvSpPr>
          <p:cNvPr id="11" name="Овал 10"/>
          <p:cNvSpPr/>
          <p:nvPr/>
        </p:nvSpPr>
        <p:spPr>
          <a:xfrm>
            <a:off x="513200" y="2537000"/>
            <a:ext cx="889000" cy="889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3733" dirty="0">
                <a:solidFill>
                  <a:prstClr val="white"/>
                </a:solidFill>
                <a:latin typeface="Yeseva One" panose="02000503090000020004" pitchFamily="2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97759" y="3837661"/>
            <a:ext cx="2120048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Совместные военные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учения.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01242" y="3837661"/>
            <a:ext cx="2993113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Укрепление экономических связей.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203223" y="2537000"/>
            <a:ext cx="889000" cy="889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3733" dirty="0">
                <a:solidFill>
                  <a:prstClr val="white"/>
                </a:solidFill>
                <a:latin typeface="Yeseva One" panose="02000503090000020004" pitchFamily="2" charset="0"/>
              </a:rPr>
              <a:t>2</a:t>
            </a:r>
          </a:p>
        </p:txBody>
      </p:sp>
      <p:sp>
        <p:nvSpPr>
          <p:cNvPr id="17" name="Овал 16"/>
          <p:cNvSpPr/>
          <p:nvPr/>
        </p:nvSpPr>
        <p:spPr>
          <a:xfrm>
            <a:off x="5893245" y="2534781"/>
            <a:ext cx="889000" cy="889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3733" dirty="0">
                <a:solidFill>
                  <a:prstClr val="white"/>
                </a:solidFill>
                <a:latin typeface="Yeseva One" panose="02000503090000020004" pitchFamily="2" charset="0"/>
              </a:rPr>
              <a:t>3</a:t>
            </a:r>
          </a:p>
        </p:txBody>
      </p:sp>
      <p:pic>
        <p:nvPicPr>
          <p:cNvPr id="27650" name="Picture 2" descr="Картинки по запросу финансы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69" y="2732357"/>
            <a:ext cx="1838343" cy="18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Картинки по запросу рукопожатие вектор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208" y="4496008"/>
            <a:ext cx="2024797" cy="202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и по запросу АК силуэт 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28"/>
          <a:stretch/>
        </p:blipFill>
        <p:spPr bwMode="auto">
          <a:xfrm rot="18416107" flipH="1">
            <a:off x="7619349" y="3673876"/>
            <a:ext cx="3204552" cy="106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0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4" grpId="0"/>
      <p:bldP spid="15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17601" b="3948"/>
          <a:stretch/>
        </p:blipFill>
        <p:spPr>
          <a:xfrm>
            <a:off x="3934732" y="-76200"/>
            <a:ext cx="8511269" cy="6985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flipH="1">
            <a:off x="-18456" y="0"/>
            <a:ext cx="4387256" cy="6869008"/>
          </a:xfrm>
          <a:prstGeom prst="rect">
            <a:avLst/>
          </a:prstGeom>
          <a:solidFill>
            <a:srgbClr val="E0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/>
            <a:r>
              <a:rPr lang="ru-RU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1250" y="1362142"/>
            <a:ext cx="3067845" cy="4113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39"/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В 2001 году состоялось подписание российско-китайского договора </a:t>
            </a:r>
          </a:p>
          <a:p>
            <a:pPr defTabSz="1219139"/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«О дружбе». </a:t>
            </a:r>
          </a:p>
        </p:txBody>
      </p:sp>
      <p:sp>
        <p:nvSpPr>
          <p:cNvPr id="6" name="Овал 5"/>
          <p:cNvSpPr/>
          <p:nvPr/>
        </p:nvSpPr>
        <p:spPr>
          <a:xfrm>
            <a:off x="4658783" y="3960282"/>
            <a:ext cx="2396069" cy="239606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0538" y="4265765"/>
            <a:ext cx="2572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dirty="0">
                <a:solidFill>
                  <a:prstClr val="white"/>
                </a:solidFill>
              </a:rPr>
              <a:t>В. В. Путин </a:t>
            </a:r>
          </a:p>
          <a:p>
            <a:pPr algn="ctr" defTabSz="1219139"/>
            <a:r>
              <a:rPr lang="ru-RU" dirty="0">
                <a:solidFill>
                  <a:prstClr val="white"/>
                </a:solidFill>
              </a:rPr>
              <a:t>и Цзян Цзэминь </a:t>
            </a:r>
          </a:p>
          <a:p>
            <a:pPr algn="ctr" defTabSz="1219139"/>
            <a:r>
              <a:rPr lang="ru-RU" dirty="0">
                <a:solidFill>
                  <a:prstClr val="white"/>
                </a:solidFill>
              </a:rPr>
              <a:t>на церемонии подписания совместных документов</a:t>
            </a:r>
          </a:p>
        </p:txBody>
      </p:sp>
    </p:spTree>
    <p:extLst>
      <p:ext uri="{BB962C8B-B14F-4D97-AF65-F5344CB8AC3E}">
        <p14:creationId xmlns:p14="http://schemas.microsoft.com/office/powerpoint/2010/main" val="234822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13" y="315317"/>
            <a:ext cx="11369120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Положения договора «О дружбе» </a:t>
            </a:r>
          </a:p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с Китаем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8299" y="2568994"/>
            <a:ext cx="5819507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Отсутствие территориальных претензий сторон друг к другу.</a:t>
            </a:r>
          </a:p>
        </p:txBody>
      </p:sp>
      <p:sp>
        <p:nvSpPr>
          <p:cNvPr id="11" name="Овал 10"/>
          <p:cNvSpPr/>
          <p:nvPr/>
        </p:nvSpPr>
        <p:spPr>
          <a:xfrm>
            <a:off x="478367" y="2625857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8298" y="5004380"/>
            <a:ext cx="5819508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Курс на развитие стратегического партнёрства.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8367" y="5060855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2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55" y="2286410"/>
            <a:ext cx="2624531" cy="174968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1155" y="4469838"/>
            <a:ext cx="2624531" cy="167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14" y="315317"/>
            <a:ext cx="9618092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Внешняя политика России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8298" y="1817141"/>
            <a:ext cx="726150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Обеспечение надёжной безопасности.</a:t>
            </a:r>
          </a:p>
        </p:txBody>
      </p:sp>
      <p:sp>
        <p:nvSpPr>
          <p:cNvPr id="11" name="Овал 10"/>
          <p:cNvSpPr/>
          <p:nvPr/>
        </p:nvSpPr>
        <p:spPr>
          <a:xfrm>
            <a:off x="478367" y="1709469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8298" y="3011864"/>
            <a:ext cx="787405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Укрепление суверенитета России.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8298" y="4027924"/>
            <a:ext cx="754798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Сохранение территориальной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целостности.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8367" y="2904193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2</a:t>
            </a:r>
          </a:p>
        </p:txBody>
      </p:sp>
      <p:sp>
        <p:nvSpPr>
          <p:cNvPr id="19" name="Овал 18"/>
          <p:cNvSpPr/>
          <p:nvPr/>
        </p:nvSpPr>
        <p:spPr>
          <a:xfrm>
            <a:off x="478367" y="4087857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8299" y="5223252"/>
            <a:ext cx="5517611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Усиление позиций в мировом сообществе.</a:t>
            </a:r>
          </a:p>
        </p:txBody>
      </p:sp>
      <p:sp>
        <p:nvSpPr>
          <p:cNvPr id="17" name="Овал 16"/>
          <p:cNvSpPr/>
          <p:nvPr/>
        </p:nvSpPr>
        <p:spPr>
          <a:xfrm>
            <a:off x="478367" y="5271521"/>
            <a:ext cx="666751" cy="66675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933" dirty="0">
                <a:solidFill>
                  <a:prstClr val="white"/>
                </a:solidFill>
                <a:latin typeface="Yeseva One" panose="02000503090000020004" pitchFamily="2" charset="0"/>
              </a:rPr>
              <a:t>4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706" y="2057360"/>
            <a:ext cx="5024332" cy="371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4" grpId="0"/>
      <p:bldP spid="13" grpId="0" animBg="1"/>
      <p:bldP spid="19" grpId="0" animBg="1"/>
      <p:bldP spid="15" grpId="0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44513" y="315318"/>
            <a:ext cx="1136912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Безвизовый режим для россиян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635" y="1777664"/>
            <a:ext cx="2337744" cy="447794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87" y="1792155"/>
            <a:ext cx="4094259" cy="450298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857" y="2700168"/>
            <a:ext cx="3090921" cy="265797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78" y="4016487"/>
            <a:ext cx="1161527" cy="77450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13" y="4016639"/>
            <a:ext cx="1161527" cy="77435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639" y="4016486"/>
            <a:ext cx="1161527" cy="7745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4845">
            <a:off x="5606976" y="3398768"/>
            <a:ext cx="2076272" cy="5152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80259">
            <a:off x="8844528" y="2726666"/>
            <a:ext cx="2076272" cy="51524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0132">
            <a:off x="1710188" y="2896925"/>
            <a:ext cx="2076272" cy="51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8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 flipH="1">
            <a:off x="-2" y="0"/>
            <a:ext cx="3888319" cy="6858000"/>
          </a:xfrm>
          <a:prstGeom prst="rect">
            <a:avLst/>
          </a:prstGeom>
          <a:solidFill>
            <a:srgbClr val="CCCAB8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 flipH="1">
            <a:off x="10390064" y="2107996"/>
            <a:ext cx="2045" cy="1013993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5698193" y="2099873"/>
            <a:ext cx="1235" cy="1016316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4368087" y="3122528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77176" y="3230815"/>
            <a:ext cx="73455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Возможность влияния на общемировые процессы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10390064" y="3806877"/>
            <a:ext cx="2045" cy="1013993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5698193" y="3798754"/>
            <a:ext cx="1235" cy="1016316"/>
          </a:xfrm>
          <a:prstGeom prst="straightConnector1">
            <a:avLst/>
          </a:prstGeom>
          <a:ln w="15875">
            <a:solidFill>
              <a:srgbClr val="333129">
                <a:alpha val="75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4370587" y="4817880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77177" y="4823680"/>
            <a:ext cx="737522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Шаги по формированию стабильного, справедливого </a:t>
            </a:r>
          </a:p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и демократического миропорядка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379587" y="1398148"/>
            <a:ext cx="7363725" cy="697627"/>
          </a:xfrm>
          <a:prstGeom prst="rect">
            <a:avLst/>
          </a:prstGeom>
          <a:solidFill>
            <a:srgbClr val="CCCAB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68087" y="1540057"/>
            <a:ext cx="73455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867" dirty="0">
                <a:solidFill>
                  <a:prstClr val="black"/>
                </a:solidFill>
              </a:rPr>
              <a:t>Идея о сохранении Россией статуса великой державы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3403" y="2010724"/>
            <a:ext cx="3101507" cy="288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Основания внешней политики России</a:t>
            </a:r>
          </a:p>
        </p:txBody>
      </p:sp>
    </p:spTree>
    <p:extLst>
      <p:ext uri="{BB962C8B-B14F-4D97-AF65-F5344CB8AC3E}">
        <p14:creationId xmlns:p14="http://schemas.microsoft.com/office/powerpoint/2010/main" val="192345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3" grpId="0" animBg="1"/>
      <p:bldP spid="28" grpId="0"/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" y="1"/>
            <a:ext cx="12191999" cy="3009900"/>
          </a:xfrm>
          <a:prstGeom prst="rect">
            <a:avLst/>
          </a:prstGeom>
          <a:solidFill>
            <a:srgbClr val="CCCAB8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514" y="315318"/>
            <a:ext cx="7675499" cy="1487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Внешнеполитические меры </a:t>
            </a:r>
          </a:p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России в начале XXI в.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200" y="3837662"/>
            <a:ext cx="2458600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Содействие позитивному восприятию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РФ в мире.</a:t>
            </a:r>
          </a:p>
        </p:txBody>
      </p:sp>
      <p:sp>
        <p:nvSpPr>
          <p:cNvPr id="11" name="Овал 10"/>
          <p:cNvSpPr/>
          <p:nvPr/>
        </p:nvSpPr>
        <p:spPr>
          <a:xfrm>
            <a:off x="513200" y="2537000"/>
            <a:ext cx="889000" cy="889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3733" dirty="0">
                <a:solidFill>
                  <a:prstClr val="white"/>
                </a:solidFill>
                <a:latin typeface="Yeseva One" panose="02000503090000020004" pitchFamily="2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1476" y="3837661"/>
            <a:ext cx="2637525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133" dirty="0">
                <a:solidFill>
                  <a:prstClr val="black"/>
                </a:solidFill>
              </a:rPr>
              <a:t>Популяризация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русского языка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и культуры </a:t>
            </a:r>
          </a:p>
          <a:p>
            <a:pPr defTabSz="914377"/>
            <a:r>
              <a:rPr lang="ru-RU" sz="2133" dirty="0">
                <a:solidFill>
                  <a:prstClr val="black"/>
                </a:solidFill>
              </a:rPr>
              <a:t>народов России.</a:t>
            </a:r>
          </a:p>
        </p:txBody>
      </p:sp>
      <p:sp>
        <p:nvSpPr>
          <p:cNvPr id="15" name="Овал 14"/>
          <p:cNvSpPr/>
          <p:nvPr/>
        </p:nvSpPr>
        <p:spPr>
          <a:xfrm>
            <a:off x="4601477" y="2537000"/>
            <a:ext cx="889000" cy="889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3733" dirty="0">
                <a:solidFill>
                  <a:prstClr val="white"/>
                </a:solidFill>
                <a:latin typeface="Yeseva One" panose="02000503090000020004" pitchFamily="2" charset="0"/>
              </a:rPr>
              <a:t>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969" y="2571744"/>
            <a:ext cx="2280131" cy="34417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416" y="2619385"/>
            <a:ext cx="2248125" cy="22571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801" y="4670350"/>
            <a:ext cx="1355955" cy="134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6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Картинки по запросу Взрыв в Московском метрополитене (февраль 200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257" y="3905574"/>
            <a:ext cx="5794480" cy="2984157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Картинки по запросу Russian apartment bombing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7" r="1252"/>
          <a:stretch/>
        </p:blipFill>
        <p:spPr bwMode="auto">
          <a:xfrm>
            <a:off x="2767693" y="-49265"/>
            <a:ext cx="5269401" cy="3954839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артинки по запросу Теракт на Дубровк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88" y="3915819"/>
            <a:ext cx="7004445" cy="3121983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Повреждённые в результате взрыва блок-секции дома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r="4730"/>
          <a:stretch/>
        </p:blipFill>
        <p:spPr bwMode="auto">
          <a:xfrm>
            <a:off x="-119170" y="-50800"/>
            <a:ext cx="2866881" cy="3956373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Картинки по запросу February 2004 Moscow Metro bombi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62"/>
          <a:stretch/>
        </p:blipFill>
        <p:spPr bwMode="auto">
          <a:xfrm>
            <a:off x="8041032" y="-107627"/>
            <a:ext cx="4709768" cy="4013201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6105429" y="2393522"/>
            <a:ext cx="2727961" cy="272796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9031" y="3203503"/>
            <a:ext cx="2960755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sz="2133" dirty="0">
                <a:solidFill>
                  <a:prstClr val="white"/>
                </a:solidFill>
              </a:rPr>
              <a:t>Теракты </a:t>
            </a:r>
          </a:p>
          <a:p>
            <a:pPr algn="ctr" defTabSz="1219139"/>
            <a:r>
              <a:rPr lang="ru-RU" sz="2133" dirty="0">
                <a:solidFill>
                  <a:prstClr val="white"/>
                </a:solidFill>
              </a:rPr>
              <a:t>1999–2007 гг. </a:t>
            </a:r>
          </a:p>
          <a:p>
            <a:pPr algn="ctr" defTabSz="1219139"/>
            <a:r>
              <a:rPr lang="ru-RU" sz="2133" dirty="0">
                <a:solidFill>
                  <a:prstClr val="white"/>
                </a:solidFill>
              </a:rPr>
              <a:t>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351142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4514" y="315318"/>
            <a:ext cx="9618092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5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Районы активности террористов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34" y="1343493"/>
            <a:ext cx="8114789" cy="4663927"/>
          </a:xfrm>
          <a:prstGeom prst="rect">
            <a:avLst/>
          </a:prstGeom>
        </p:spPr>
      </p:pic>
      <p:pic>
        <p:nvPicPr>
          <p:cNvPr id="1026" name="Picture 2" descr="Картинки по запрос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9"/>
          <a:stretch/>
        </p:blipFill>
        <p:spPr bwMode="auto">
          <a:xfrm>
            <a:off x="7564595" y="1963517"/>
            <a:ext cx="3938480" cy="3707087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46" y="3907627"/>
            <a:ext cx="719831" cy="114379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21073" y="4280416"/>
            <a:ext cx="1067649" cy="287629"/>
          </a:xfrm>
          <a:prstGeom prst="rect">
            <a:avLst/>
          </a:prstGeom>
          <a:solidFill>
            <a:srgbClr val="DD493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44169" y="4254949"/>
            <a:ext cx="1221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sz="1400" dirty="0">
                <a:solidFill>
                  <a:prstClr val="white"/>
                </a:solidFill>
              </a:rPr>
              <a:t>Ингушетия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2042579" y="4484898"/>
            <a:ext cx="1743955" cy="516453"/>
          </a:xfrm>
          <a:prstGeom prst="line">
            <a:avLst/>
          </a:prstGeom>
          <a:ln w="12700">
            <a:solidFill>
              <a:srgbClr val="DD49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2667311" y="3195624"/>
            <a:ext cx="1085820" cy="997960"/>
          </a:xfrm>
          <a:prstGeom prst="line">
            <a:avLst/>
          </a:prstGeom>
          <a:ln w="12700">
            <a:solidFill>
              <a:srgbClr val="DD49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087065" y="4741154"/>
            <a:ext cx="895577" cy="357481"/>
          </a:xfrm>
          <a:prstGeom prst="line">
            <a:avLst/>
          </a:prstGeom>
          <a:ln w="12700">
            <a:solidFill>
              <a:srgbClr val="DD49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007226" y="2083901"/>
            <a:ext cx="1105124" cy="1978639"/>
          </a:xfrm>
          <a:prstGeom prst="line">
            <a:avLst/>
          </a:prstGeom>
          <a:ln w="12700">
            <a:solidFill>
              <a:srgbClr val="DD49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984052" y="4957786"/>
            <a:ext cx="1067649" cy="287629"/>
          </a:xfrm>
          <a:prstGeom prst="rect">
            <a:avLst/>
          </a:prstGeom>
          <a:solidFill>
            <a:srgbClr val="DD493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84051" y="4926427"/>
            <a:ext cx="108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sz="1400" dirty="0">
                <a:solidFill>
                  <a:prstClr val="white"/>
                </a:solidFill>
              </a:rPr>
              <a:t>Дагестан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4008504" y="3701912"/>
            <a:ext cx="1126273" cy="783741"/>
          </a:xfrm>
          <a:prstGeom prst="line">
            <a:avLst/>
          </a:prstGeom>
          <a:ln w="12700">
            <a:solidFill>
              <a:srgbClr val="DD49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843213" y="4765805"/>
            <a:ext cx="1203603" cy="457393"/>
          </a:xfrm>
          <a:prstGeom prst="rect">
            <a:avLst/>
          </a:prstGeom>
          <a:solidFill>
            <a:srgbClr val="DD493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6099" y="4711159"/>
            <a:ext cx="1317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sz="1400" dirty="0">
                <a:solidFill>
                  <a:prstClr val="white"/>
                </a:solidFill>
              </a:rPr>
              <a:t>Карачаево-Черкесия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2517509" y="4555725"/>
            <a:ext cx="1342788" cy="1227791"/>
          </a:xfrm>
          <a:prstGeom prst="line">
            <a:avLst/>
          </a:prstGeom>
          <a:ln w="12700">
            <a:solidFill>
              <a:srgbClr val="DD49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4827550" y="5842291"/>
            <a:ext cx="1067649" cy="287629"/>
          </a:xfrm>
          <a:prstGeom prst="rect">
            <a:avLst/>
          </a:prstGeom>
          <a:solidFill>
            <a:srgbClr val="DD493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27549" y="5810933"/>
            <a:ext cx="108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sz="1400" dirty="0">
                <a:solidFill>
                  <a:prstClr val="white"/>
                </a:solidFill>
              </a:rPr>
              <a:t>Чечня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V="1">
            <a:off x="3961581" y="4421712"/>
            <a:ext cx="1575619" cy="254125"/>
          </a:xfrm>
          <a:prstGeom prst="line">
            <a:avLst/>
          </a:prstGeom>
          <a:ln w="12700">
            <a:solidFill>
              <a:srgbClr val="DD49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1350012" y="3960630"/>
            <a:ext cx="1067649" cy="287629"/>
          </a:xfrm>
          <a:prstGeom prst="rect">
            <a:avLst/>
          </a:prstGeom>
          <a:solidFill>
            <a:srgbClr val="DD493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0011" y="3929272"/>
            <a:ext cx="108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sz="1400" dirty="0">
                <a:solidFill>
                  <a:prstClr val="white"/>
                </a:solidFill>
              </a:rPr>
              <a:t>Адыгея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3559787" y="4667620"/>
            <a:ext cx="326948" cy="1077253"/>
          </a:xfrm>
          <a:prstGeom prst="line">
            <a:avLst/>
          </a:prstGeom>
          <a:ln w="12700">
            <a:solidFill>
              <a:srgbClr val="DD49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2412884" y="4101471"/>
            <a:ext cx="1370027" cy="253819"/>
          </a:xfrm>
          <a:prstGeom prst="line">
            <a:avLst/>
          </a:prstGeom>
          <a:ln w="12700">
            <a:solidFill>
              <a:srgbClr val="DD49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1332688" y="5537214"/>
            <a:ext cx="1203603" cy="457393"/>
          </a:xfrm>
          <a:prstGeom prst="rect">
            <a:avLst/>
          </a:prstGeom>
          <a:solidFill>
            <a:srgbClr val="DD493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75574" y="5482569"/>
            <a:ext cx="1317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sz="1400" dirty="0">
                <a:solidFill>
                  <a:prstClr val="white"/>
                </a:solidFill>
              </a:rPr>
              <a:t>Кабардино-Балкария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809071" y="1870644"/>
            <a:ext cx="1203603" cy="457393"/>
          </a:xfrm>
          <a:prstGeom prst="rect">
            <a:avLst/>
          </a:prstGeom>
          <a:solidFill>
            <a:srgbClr val="DD493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51957" y="1815998"/>
            <a:ext cx="1317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sz="1400" dirty="0">
                <a:solidFill>
                  <a:prstClr val="white"/>
                </a:solidFill>
              </a:rPr>
              <a:t> Ростовская обл.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133363" y="3477758"/>
            <a:ext cx="1563059" cy="457393"/>
          </a:xfrm>
          <a:prstGeom prst="rect">
            <a:avLst/>
          </a:prstGeom>
          <a:solidFill>
            <a:srgbClr val="DD493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053004" y="3429455"/>
            <a:ext cx="172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sz="1400" dirty="0">
                <a:solidFill>
                  <a:prstClr val="white"/>
                </a:solidFill>
              </a:rPr>
              <a:t>Ставропольский край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108676" y="2977350"/>
            <a:ext cx="1563059" cy="457393"/>
          </a:xfrm>
          <a:prstGeom prst="rect">
            <a:avLst/>
          </a:prstGeom>
          <a:solidFill>
            <a:srgbClr val="DD493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28317" y="2929047"/>
            <a:ext cx="172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sz="1400" dirty="0">
                <a:solidFill>
                  <a:prstClr val="white"/>
                </a:solidFill>
              </a:rPr>
              <a:t>Краснодарский край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2776744" y="5741030"/>
            <a:ext cx="1563059" cy="457393"/>
          </a:xfrm>
          <a:prstGeom prst="rect">
            <a:avLst/>
          </a:prstGeom>
          <a:solidFill>
            <a:srgbClr val="DD493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696385" y="5692727"/>
            <a:ext cx="172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sz="1400" dirty="0">
                <a:solidFill>
                  <a:prstClr val="white"/>
                </a:solidFill>
              </a:rPr>
              <a:t>Северная Осетия-Алания</a:t>
            </a: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>
            <a:off x="3971899" y="4741569"/>
            <a:ext cx="863712" cy="1253039"/>
          </a:xfrm>
          <a:prstGeom prst="line">
            <a:avLst/>
          </a:prstGeom>
          <a:ln w="12700">
            <a:solidFill>
              <a:srgbClr val="DD49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4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6" grpId="0" animBg="1"/>
      <p:bldP spid="27" grpId="0"/>
      <p:bldP spid="30" grpId="0" animBg="1"/>
      <p:bldP spid="31" grpId="0"/>
      <p:bldP spid="33" grpId="0" animBg="1"/>
      <p:bldP spid="34" grpId="0"/>
      <p:bldP spid="36" grpId="0" animBg="1"/>
      <p:bldP spid="37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оевики чечн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" b="3404"/>
          <a:stretch/>
        </p:blipFill>
        <p:spPr bwMode="auto">
          <a:xfrm>
            <a:off x="3733801" y="-189507"/>
            <a:ext cx="9077476" cy="71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-18456" y="0"/>
            <a:ext cx="4387256" cy="6869008"/>
          </a:xfrm>
          <a:prstGeom prst="rect">
            <a:avLst/>
          </a:prstGeom>
          <a:solidFill>
            <a:srgbClr val="E0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9590" y="2223916"/>
            <a:ext cx="3131165" cy="239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39"/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Чечня стала плацдармом для </a:t>
            </a:r>
            <a:r>
              <a:rPr lang="ru-RU" sz="3733" dirty="0" err="1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дестаби-лизации</a:t>
            </a:r>
            <a:r>
              <a:rPr lang="ru-RU" sz="3733" dirty="0">
                <a:solidFill>
                  <a:srgbClr val="333129"/>
                </a:solidFill>
                <a:latin typeface="PF Centro Slab Pro"/>
                <a:ea typeface="Theano Didot" panose="02060603060706020203" pitchFamily="18" charset="0"/>
              </a:rPr>
              <a:t> РФ. </a:t>
            </a:r>
          </a:p>
        </p:txBody>
      </p:sp>
      <p:sp>
        <p:nvSpPr>
          <p:cNvPr id="6" name="Овал 5"/>
          <p:cNvSpPr/>
          <p:nvPr/>
        </p:nvSpPr>
        <p:spPr>
          <a:xfrm>
            <a:off x="9317563" y="486690"/>
            <a:ext cx="2396069" cy="239606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837" y="792173"/>
            <a:ext cx="2257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/>
            <a:r>
              <a:rPr lang="ru-RU" dirty="0">
                <a:solidFill>
                  <a:prstClr val="white"/>
                </a:solidFill>
              </a:rPr>
              <a:t>Лидер непризнанной ЧРИ </a:t>
            </a:r>
          </a:p>
          <a:p>
            <a:pPr algn="ctr" defTabSz="1219139"/>
            <a:r>
              <a:rPr lang="ru-RU" dirty="0">
                <a:solidFill>
                  <a:prstClr val="white"/>
                </a:solidFill>
              </a:rPr>
              <a:t>А. А. Масхадов </a:t>
            </a:r>
          </a:p>
          <a:p>
            <a:pPr algn="ctr" defTabSz="1219139"/>
            <a:r>
              <a:rPr lang="ru-RU" dirty="0">
                <a:solidFill>
                  <a:prstClr val="white"/>
                </a:solidFill>
              </a:rPr>
              <a:t>в окружении боевиков</a:t>
            </a:r>
          </a:p>
        </p:txBody>
      </p:sp>
    </p:spTree>
    <p:extLst>
      <p:ext uri="{BB962C8B-B14F-4D97-AF65-F5344CB8AC3E}">
        <p14:creationId xmlns:p14="http://schemas.microsoft.com/office/powerpoint/2010/main" val="5928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istory">
      <a:majorFont>
        <a:latin typeface="PF Centro Slab Pro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863</Words>
  <Application>Microsoft Office PowerPoint</Application>
  <PresentationFormat>Широкоэкранный</PresentationFormat>
  <Paragraphs>265</Paragraphs>
  <Slides>40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Calibri</vt:lpstr>
      <vt:lpstr>PF Centro Slab Pro</vt:lpstr>
      <vt:lpstr>Open Sans</vt:lpstr>
      <vt:lpstr>Arial</vt:lpstr>
      <vt:lpstr>Theano Didot</vt:lpstr>
      <vt:lpstr>Yeseva One</vt:lpstr>
      <vt:lpstr>9_Тема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169</cp:revision>
  <dcterms:created xsi:type="dcterms:W3CDTF">2016-05-05T11:05:53Z</dcterms:created>
  <dcterms:modified xsi:type="dcterms:W3CDTF">2020-05-04T12:20:17Z</dcterms:modified>
</cp:coreProperties>
</file>