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780" r:id="rId1"/>
  </p:sldMasterIdLst>
  <p:notesMasterIdLst>
    <p:notesMasterId r:id="rId42"/>
  </p:notesMasterIdLst>
  <p:sldIdLst>
    <p:sldId id="256" r:id="rId2"/>
    <p:sldId id="257" r:id="rId3"/>
    <p:sldId id="260" r:id="rId4"/>
    <p:sldId id="261" r:id="rId5"/>
    <p:sldId id="262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4" r:id="rId15"/>
    <p:sldId id="275" r:id="rId16"/>
    <p:sldId id="277" r:id="rId17"/>
    <p:sldId id="278" r:id="rId18"/>
    <p:sldId id="280" r:id="rId19"/>
    <p:sldId id="281" r:id="rId20"/>
    <p:sldId id="283" r:id="rId21"/>
    <p:sldId id="284" r:id="rId22"/>
    <p:sldId id="288" r:id="rId23"/>
    <p:sldId id="289" r:id="rId24"/>
    <p:sldId id="294" r:id="rId25"/>
    <p:sldId id="295" r:id="rId26"/>
    <p:sldId id="301" r:id="rId27"/>
    <p:sldId id="302" r:id="rId28"/>
    <p:sldId id="304" r:id="rId29"/>
    <p:sldId id="306" r:id="rId30"/>
    <p:sldId id="308" r:id="rId31"/>
    <p:sldId id="309" r:id="rId32"/>
    <p:sldId id="311" r:id="rId33"/>
    <p:sldId id="312" r:id="rId34"/>
    <p:sldId id="313" r:id="rId35"/>
    <p:sldId id="314" r:id="rId36"/>
    <p:sldId id="318" r:id="rId37"/>
    <p:sldId id="319" r:id="rId38"/>
    <p:sldId id="322" r:id="rId39"/>
    <p:sldId id="323" r:id="rId40"/>
    <p:sldId id="334" r:id="rId41"/>
  </p:sldIdLst>
  <p:sldSz cx="12192000" cy="6858000"/>
  <p:notesSz cx="6858000" cy="9144000"/>
  <p:embeddedFontLst>
    <p:embeddedFont>
      <p:font typeface="Calibri" panose="020F0502020204030204" pitchFamily="34" charset="0"/>
      <p:regular r:id="rId43"/>
      <p:bold r:id="rId44"/>
      <p:italic r:id="rId45"/>
      <p:boldItalic r:id="rId46"/>
    </p:embeddedFont>
    <p:embeddedFont>
      <p:font typeface="Open Sans" panose="020B0604020202020204" charset="0"/>
      <p:regular r:id="rId47"/>
      <p:bold r:id="rId48"/>
    </p:embeddedFont>
    <p:embeddedFont>
      <p:font typeface="Theano Didot" panose="020B0604020202020204" charset="0"/>
      <p:regular r:id="rId49"/>
    </p:embeddedFont>
    <p:embeddedFont>
      <p:font typeface="Yeseva One" panose="020B0604020202020204" charset="0"/>
      <p:regular r:id="rId50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4" autoAdjust="0"/>
    <p:restoredTop sz="94660"/>
  </p:normalViewPr>
  <p:slideViewPr>
    <p:cSldViewPr snapToGrid="0" showGuides="1">
      <p:cViewPr varScale="1">
        <p:scale>
          <a:sx n="109" d="100"/>
          <a:sy n="109" d="100"/>
        </p:scale>
        <p:origin x="672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54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font" Target="fonts/font5.fntdata"/><Relationship Id="rId50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3.fntdata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2.fntdata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1.fntdata"/><Relationship Id="rId48" Type="http://schemas.openxmlformats.org/officeDocument/2006/relationships/font" Target="fonts/font6.fntdata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380C86-D3BC-4148-8E81-E7E0AEDE3E51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2A9D00-1181-4C18-BBA9-9C423173A9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4418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К другим разделам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>
                <a:solidFill>
                  <a:prstClr val="black"/>
                </a:solidFill>
              </a:rPr>
              <a:pPr/>
              <a:t>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18162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>
                <a:solidFill>
                  <a:prstClr val="black"/>
                </a:solidFill>
              </a:rPr>
              <a:pPr/>
              <a:t>14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38330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>
                <a:solidFill>
                  <a:prstClr val="black"/>
                </a:solidFill>
              </a:rPr>
              <a:pPr/>
              <a:t>18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683187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>
                <a:solidFill>
                  <a:prstClr val="black"/>
                </a:solidFill>
              </a:rPr>
              <a:pPr/>
              <a:t>19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667058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>
                <a:solidFill>
                  <a:prstClr val="black"/>
                </a:solidFill>
              </a:rPr>
              <a:pPr/>
              <a:t>20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328984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>
                <a:solidFill>
                  <a:prstClr val="black"/>
                </a:solidFill>
              </a:rPr>
              <a:pPr/>
              <a:t>21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017839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>
                <a:solidFill>
                  <a:prstClr val="black"/>
                </a:solidFill>
              </a:rPr>
              <a:pPr/>
              <a:t>24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493193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>
                <a:solidFill>
                  <a:prstClr val="black"/>
                </a:solidFill>
              </a:rPr>
              <a:pPr/>
              <a:t>27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394656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>
                <a:solidFill>
                  <a:prstClr val="black"/>
                </a:solidFill>
              </a:rPr>
              <a:pPr/>
              <a:t>28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213125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>
                <a:solidFill>
                  <a:prstClr val="black"/>
                </a:solidFill>
              </a:rPr>
              <a:pPr/>
              <a:t>30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507601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>
                <a:solidFill>
                  <a:prstClr val="black"/>
                </a:solidFill>
              </a:rPr>
              <a:pPr/>
              <a:t>33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40907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>
                <a:solidFill>
                  <a:prstClr val="black"/>
                </a:solidFill>
              </a:rPr>
              <a:pPr/>
              <a:t>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629707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>
                <a:solidFill>
                  <a:prstClr val="black"/>
                </a:solidFill>
              </a:rPr>
              <a:pPr/>
              <a:t>34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686781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>
                <a:solidFill>
                  <a:prstClr val="black"/>
                </a:solidFill>
              </a:rPr>
              <a:pPr/>
              <a:t>36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471232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>
                <a:solidFill>
                  <a:prstClr val="black"/>
                </a:solidFill>
              </a:rPr>
              <a:pPr/>
              <a:t>37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123115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>
                <a:solidFill>
                  <a:prstClr val="black"/>
                </a:solidFill>
              </a:rPr>
              <a:pPr/>
              <a:t>38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108188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>
                <a:solidFill>
                  <a:prstClr val="black"/>
                </a:solidFill>
              </a:rPr>
              <a:pPr/>
              <a:t>39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624116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>
                <a:solidFill>
                  <a:prstClr val="black"/>
                </a:solidFill>
              </a:rPr>
              <a:pPr/>
              <a:t>40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69935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>
                <a:solidFill>
                  <a:prstClr val="black"/>
                </a:solidFill>
              </a:rPr>
              <a:pPr/>
              <a:t>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96982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>
                <a:solidFill>
                  <a:prstClr val="black"/>
                </a:solidFill>
              </a:rPr>
              <a:pPr/>
              <a:t>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51281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>
                <a:solidFill>
                  <a:prstClr val="black"/>
                </a:solidFill>
              </a:rPr>
              <a:pPr/>
              <a:t>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14585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>
                <a:solidFill>
                  <a:prstClr val="black"/>
                </a:solidFill>
              </a:rPr>
              <a:pPr/>
              <a:t>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08227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>
                <a:solidFill>
                  <a:prstClr val="black"/>
                </a:solidFill>
              </a:rPr>
              <a:pPr/>
              <a:t>11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34490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>
                <a:solidFill>
                  <a:prstClr val="black"/>
                </a:solidFill>
              </a:rPr>
              <a:pPr/>
              <a:t>12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16990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>
                <a:solidFill>
                  <a:prstClr val="black"/>
                </a:solidFill>
              </a:rPr>
              <a:pPr/>
              <a:t>13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5481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3A9A6-A7C6-4281-A39F-5DC6615D86C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F8C33-7088-481A-939B-C850E0D4CDC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38228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3A9A6-A7C6-4281-A39F-5DC6615D86C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F8C33-7088-481A-939B-C850E0D4CDC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31410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3A9A6-A7C6-4281-A39F-5DC6615D86C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F8C33-7088-481A-939B-C850E0D4CDC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86604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3A9A6-A7C6-4281-A39F-5DC6615D86C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F8C33-7088-481A-939B-C850E0D4CDC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4237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3A9A6-A7C6-4281-A39F-5DC6615D86C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F8C33-7088-481A-939B-C850E0D4CDC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55286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3A9A6-A7C6-4281-A39F-5DC6615D86C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F8C33-7088-481A-939B-C850E0D4CDC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53834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3A9A6-A7C6-4281-A39F-5DC6615D86C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F8C33-7088-481A-939B-C850E0D4CDC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63404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3A9A6-A7C6-4281-A39F-5DC6615D86C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F8C33-7088-481A-939B-C850E0D4CDC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00955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3A9A6-A7C6-4281-A39F-5DC6615D86C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F8C33-7088-481A-939B-C850E0D4CDC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77628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3A9A6-A7C6-4281-A39F-5DC6615D86C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F8C33-7088-481A-939B-C850E0D4CDC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79723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3A9A6-A7C6-4281-A39F-5DC6615D86C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F8C33-7088-481A-939B-C850E0D4CDC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44168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E5DA">
            <a:alpha val="7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7"/>
            <a:fld id="{1983A9A6-A7C6-4281-A39F-5DC6615D86C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7"/>
              <a:t>04.05.2020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7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7"/>
            <a:fld id="{416F8C33-7088-481A-939B-C850E0D4CDC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95492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gi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30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32.png"/><Relationship Id="rId10" Type="http://schemas.openxmlformats.org/officeDocument/2006/relationships/image" Target="../media/image36.png"/><Relationship Id="rId4" Type="http://schemas.openxmlformats.org/officeDocument/2006/relationships/image" Target="../media/image31.png"/><Relationship Id="rId9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2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7.jpeg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60.png"/><Relationship Id="rId7" Type="http://schemas.openxmlformats.org/officeDocument/2006/relationships/image" Target="../media/image64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Relationship Id="rId9" Type="http://schemas.openxmlformats.org/officeDocument/2006/relationships/image" Target="../media/image6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7" Type="http://schemas.openxmlformats.org/officeDocument/2006/relationships/image" Target="../media/image7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9.png"/><Relationship Id="rId5" Type="http://schemas.openxmlformats.org/officeDocument/2006/relationships/image" Target="../media/image36.png"/><Relationship Id="rId4" Type="http://schemas.openxmlformats.org/officeDocument/2006/relationships/image" Target="../media/image6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1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3" Type="http://schemas.openxmlformats.org/officeDocument/2006/relationships/image" Target="../media/image78.png"/><Relationship Id="rId7" Type="http://schemas.openxmlformats.org/officeDocument/2006/relationships/image" Target="../media/image8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1.png"/><Relationship Id="rId5" Type="http://schemas.openxmlformats.org/officeDocument/2006/relationships/image" Target="../media/image80.png"/><Relationship Id="rId4" Type="http://schemas.openxmlformats.org/officeDocument/2006/relationships/image" Target="../media/image79.png"/><Relationship Id="rId9" Type="http://schemas.openxmlformats.org/officeDocument/2006/relationships/image" Target="../media/image8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632408" y="2136339"/>
            <a:ext cx="5751896" cy="25543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77"/>
            <a:r>
              <a:rPr lang="ru-RU" sz="5333" dirty="0">
                <a:solidFill>
                  <a:srgbClr val="333129"/>
                </a:solidFill>
                <a:latin typeface="PF Centro Slab Pro" panose="02000500000000020004" pitchFamily="2" charset="0"/>
                <a:ea typeface="Theano Didot" panose="02060603060706020203" pitchFamily="18" charset="0"/>
              </a:rPr>
              <a:t>Внешняя </a:t>
            </a:r>
          </a:p>
          <a:p>
            <a:pPr defTabSz="914377"/>
            <a:r>
              <a:rPr lang="ru-RU" sz="5333" dirty="0">
                <a:solidFill>
                  <a:srgbClr val="333129"/>
                </a:solidFill>
                <a:latin typeface="PF Centro Slab Pro" panose="02000500000000020004" pitchFamily="2" charset="0"/>
                <a:ea typeface="Theano Didot" panose="02060603060706020203" pitchFamily="18" charset="0"/>
              </a:rPr>
              <a:t>политика России </a:t>
            </a:r>
          </a:p>
          <a:p>
            <a:pPr defTabSz="914377"/>
            <a:r>
              <a:rPr lang="ru-RU" sz="5333" dirty="0">
                <a:solidFill>
                  <a:srgbClr val="333129"/>
                </a:solidFill>
                <a:latin typeface="PF Centro Slab Pro" panose="02000500000000020004" pitchFamily="2" charset="0"/>
                <a:ea typeface="Theano Didot" panose="02060603060706020203" pitchFamily="18" charset="0"/>
              </a:rPr>
              <a:t>в начале XXI века</a:t>
            </a:r>
          </a:p>
        </p:txBody>
      </p:sp>
    </p:spTree>
    <p:extLst>
      <p:ext uri="{BB962C8B-B14F-4D97-AF65-F5344CB8AC3E}">
        <p14:creationId xmlns:p14="http://schemas.microsoft.com/office/powerpoint/2010/main" val="1020030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397750" y="315318"/>
            <a:ext cx="7631689" cy="1487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ru-RU" sz="4533" dirty="0">
                <a:solidFill>
                  <a:srgbClr val="333129"/>
                </a:solidFill>
                <a:latin typeface="PF Centro Slab Pro"/>
                <a:ea typeface="Theano Didot" panose="02060603060706020203" pitchFamily="18" charset="0"/>
              </a:rPr>
              <a:t>Поддержка чеченских боевиков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301985" y="2504647"/>
            <a:ext cx="6633343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ru-RU" sz="2133" dirty="0">
                <a:solidFill>
                  <a:prstClr val="black"/>
                </a:solidFill>
              </a:rPr>
              <a:t>Заграничная финансовая помощь.</a:t>
            </a:r>
          </a:p>
        </p:txBody>
      </p:sp>
      <p:sp>
        <p:nvSpPr>
          <p:cNvPr id="15" name="Овал 14"/>
          <p:cNvSpPr/>
          <p:nvPr/>
        </p:nvSpPr>
        <p:spPr>
          <a:xfrm>
            <a:off x="4482054" y="2404898"/>
            <a:ext cx="666751" cy="666751"/>
          </a:xfrm>
          <a:prstGeom prst="ellipse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ru-RU" sz="2933" dirty="0">
                <a:solidFill>
                  <a:prstClr val="white"/>
                </a:solidFill>
                <a:latin typeface="Yeseva One" panose="02000503090000020004" pitchFamily="2" charset="0"/>
              </a:rPr>
              <a:t>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301984" y="3976464"/>
            <a:ext cx="5974640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ru-RU" sz="2133" dirty="0">
                <a:solidFill>
                  <a:prstClr val="black"/>
                </a:solidFill>
              </a:rPr>
              <a:t>Заграничная военная помощь.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301984" y="5448281"/>
            <a:ext cx="5974640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ru-RU" sz="2133" dirty="0">
                <a:solidFill>
                  <a:prstClr val="black"/>
                </a:solidFill>
              </a:rPr>
              <a:t>Иностранные наёмники.</a:t>
            </a:r>
          </a:p>
        </p:txBody>
      </p:sp>
      <p:sp>
        <p:nvSpPr>
          <p:cNvPr id="19" name="Овал 18"/>
          <p:cNvSpPr/>
          <p:nvPr/>
        </p:nvSpPr>
        <p:spPr>
          <a:xfrm>
            <a:off x="4482054" y="3868793"/>
            <a:ext cx="666751" cy="666751"/>
          </a:xfrm>
          <a:prstGeom prst="ellipse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ru-RU" sz="2933" dirty="0">
                <a:solidFill>
                  <a:prstClr val="white"/>
                </a:solidFill>
                <a:latin typeface="Yeseva One" panose="02000503090000020004" pitchFamily="2" charset="0"/>
              </a:rPr>
              <a:t>2</a:t>
            </a:r>
          </a:p>
        </p:txBody>
      </p:sp>
      <p:sp>
        <p:nvSpPr>
          <p:cNvPr id="20" name="Овал 19"/>
          <p:cNvSpPr/>
          <p:nvPr/>
        </p:nvSpPr>
        <p:spPr>
          <a:xfrm>
            <a:off x="4482054" y="5332687"/>
            <a:ext cx="666751" cy="666751"/>
          </a:xfrm>
          <a:prstGeom prst="ellipse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ru-RU" sz="2933" dirty="0">
                <a:solidFill>
                  <a:prstClr val="white"/>
                </a:solidFill>
                <a:latin typeface="Yeseva One" panose="02000503090000020004" pitchFamily="2" charset="0"/>
              </a:rPr>
              <a:t>3</a:t>
            </a:r>
          </a:p>
        </p:txBody>
      </p:sp>
      <p:pic>
        <p:nvPicPr>
          <p:cNvPr id="11" name="Picture 2" descr="1995 год. Лагерь чеченских вооруженных формирований в горах на юге Чечни. Погрузка оружия в грузовик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30" r="37673"/>
          <a:stretch/>
        </p:blipFill>
        <p:spPr bwMode="auto">
          <a:xfrm>
            <a:off x="-330200" y="-262019"/>
            <a:ext cx="4240424" cy="7120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3986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 animBg="1"/>
      <p:bldP spid="17" grpId="0"/>
      <p:bldP spid="18" grpId="0"/>
      <p:bldP spid="19" grpId="0" animBg="1"/>
      <p:bldP spid="2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877"/>
          <a:stretch/>
        </p:blipFill>
        <p:spPr>
          <a:xfrm>
            <a:off x="3394112" y="-189684"/>
            <a:ext cx="9077288" cy="711804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 flipH="1">
            <a:off x="-18456" y="0"/>
            <a:ext cx="4387256" cy="6869008"/>
          </a:xfrm>
          <a:prstGeom prst="rect">
            <a:avLst/>
          </a:prstGeom>
          <a:solidFill>
            <a:srgbClr val="E0E0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39"/>
            <a:endParaRPr lang="ru-RU">
              <a:solidFill>
                <a:prstClr val="white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81434" y="1362142"/>
            <a:ext cx="3587476" cy="4113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139"/>
            <a:r>
              <a:rPr lang="ru-RU" sz="3733" dirty="0">
                <a:solidFill>
                  <a:srgbClr val="333129"/>
                </a:solidFill>
                <a:latin typeface="PF Centro Slab Pro"/>
                <a:ea typeface="Theano Didot" panose="02060603060706020203" pitchFamily="18" charset="0"/>
              </a:rPr>
              <a:t>После терактов </a:t>
            </a:r>
          </a:p>
          <a:p>
            <a:pPr defTabSz="1219139"/>
            <a:r>
              <a:rPr lang="ru-RU" sz="3733" dirty="0">
                <a:solidFill>
                  <a:srgbClr val="333129"/>
                </a:solidFill>
                <a:latin typeface="PF Centro Slab Pro"/>
                <a:ea typeface="Theano Didot" panose="02060603060706020203" pitchFamily="18" charset="0"/>
              </a:rPr>
              <a:t>11 сентября </a:t>
            </a:r>
          </a:p>
          <a:p>
            <a:pPr defTabSz="1219139"/>
            <a:r>
              <a:rPr lang="ru-RU" sz="3733" dirty="0">
                <a:solidFill>
                  <a:srgbClr val="333129"/>
                </a:solidFill>
                <a:latin typeface="PF Centro Slab Pro"/>
                <a:ea typeface="Theano Didot" panose="02060603060706020203" pitchFamily="18" charset="0"/>
              </a:rPr>
              <a:t>в США Россия примкнула </a:t>
            </a:r>
          </a:p>
          <a:p>
            <a:pPr defTabSz="1219139"/>
            <a:r>
              <a:rPr lang="ru-RU" sz="3733" dirty="0">
                <a:solidFill>
                  <a:srgbClr val="333129"/>
                </a:solidFill>
                <a:latin typeface="PF Centro Slab Pro"/>
                <a:ea typeface="Theano Didot" panose="02060603060706020203" pitchFamily="18" charset="0"/>
              </a:rPr>
              <a:t>к </a:t>
            </a:r>
            <a:r>
              <a:rPr lang="ru-RU" sz="3733" dirty="0" err="1">
                <a:solidFill>
                  <a:srgbClr val="333129"/>
                </a:solidFill>
                <a:latin typeface="PF Centro Slab Pro"/>
                <a:ea typeface="Theano Didot" panose="02060603060706020203" pitchFamily="18" charset="0"/>
              </a:rPr>
              <a:t>антитерро</a:t>
            </a:r>
            <a:r>
              <a:rPr lang="ru-RU" sz="3733" dirty="0">
                <a:solidFill>
                  <a:srgbClr val="333129"/>
                </a:solidFill>
                <a:latin typeface="PF Centro Slab Pro"/>
                <a:ea typeface="Theano Didot" panose="02060603060706020203" pitchFamily="18" charset="0"/>
              </a:rPr>
              <a:t>-</a:t>
            </a:r>
          </a:p>
          <a:p>
            <a:pPr defTabSz="1219139"/>
            <a:r>
              <a:rPr lang="ru-RU" sz="3733" dirty="0" err="1">
                <a:solidFill>
                  <a:srgbClr val="333129"/>
                </a:solidFill>
                <a:latin typeface="PF Centro Slab Pro"/>
                <a:ea typeface="Theano Didot" panose="02060603060706020203" pitchFamily="18" charset="0"/>
              </a:rPr>
              <a:t>ристической</a:t>
            </a:r>
            <a:r>
              <a:rPr lang="ru-RU" sz="3733" dirty="0">
                <a:solidFill>
                  <a:srgbClr val="333129"/>
                </a:solidFill>
                <a:latin typeface="PF Centro Slab Pro"/>
                <a:ea typeface="Theano Didot" panose="02060603060706020203" pitchFamily="18" charset="0"/>
              </a:rPr>
              <a:t> коалиции.</a:t>
            </a:r>
          </a:p>
        </p:txBody>
      </p:sp>
      <p:sp>
        <p:nvSpPr>
          <p:cNvPr id="6" name="Овал 5"/>
          <p:cNvSpPr/>
          <p:nvPr/>
        </p:nvSpPr>
        <p:spPr>
          <a:xfrm>
            <a:off x="4757254" y="3960282"/>
            <a:ext cx="2396069" cy="2396069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826528" y="4152957"/>
            <a:ext cx="225752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39"/>
            <a:r>
              <a:rPr lang="ru-RU" dirty="0">
                <a:solidFill>
                  <a:prstClr val="white"/>
                </a:solidFill>
              </a:rPr>
              <a:t>В. В. Путин </a:t>
            </a:r>
          </a:p>
          <a:p>
            <a:pPr algn="ctr" defTabSz="1219139"/>
            <a:r>
              <a:rPr lang="ru-RU" dirty="0">
                <a:solidFill>
                  <a:prstClr val="white"/>
                </a:solidFill>
              </a:rPr>
              <a:t>с женой во время богослужения </a:t>
            </a:r>
          </a:p>
          <a:p>
            <a:pPr algn="ctr" defTabSz="1219139"/>
            <a:r>
              <a:rPr lang="ru-RU" dirty="0">
                <a:solidFill>
                  <a:prstClr val="white"/>
                </a:solidFill>
              </a:rPr>
              <a:t>по жертвам </a:t>
            </a:r>
          </a:p>
          <a:p>
            <a:pPr algn="ctr" defTabSz="1219139"/>
            <a:r>
              <a:rPr lang="ru-RU" dirty="0">
                <a:solidFill>
                  <a:prstClr val="white"/>
                </a:solidFill>
              </a:rPr>
              <a:t>11 сентября (Нью-Йорк), </a:t>
            </a:r>
          </a:p>
          <a:p>
            <a:pPr algn="ctr" defTabSz="1219139"/>
            <a:r>
              <a:rPr lang="ru-RU" dirty="0">
                <a:solidFill>
                  <a:prstClr val="white"/>
                </a:solidFill>
              </a:rPr>
              <a:t>2001 г.</a:t>
            </a:r>
          </a:p>
        </p:txBody>
      </p:sp>
    </p:spTree>
    <p:extLst>
      <p:ext uri="{BB962C8B-B14F-4D97-AF65-F5344CB8AC3E}">
        <p14:creationId xmlns:p14="http://schemas.microsoft.com/office/powerpoint/2010/main" val="4265715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4" name="Picture 16" descr="Картинки по запросу афганистан 2001 война талибы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2005" y="3729812"/>
            <a:ext cx="5066593" cy="3380121"/>
          </a:xfrm>
          <a:prstGeom prst="rect">
            <a:avLst/>
          </a:prstGeom>
          <a:noFill/>
          <a:ln>
            <a:solidFill>
              <a:srgbClr val="CCCAB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Defense.gov News Photo 120229-A-8536E-817 - U.S. Army soldiers prepare to conduct security checks near the Pakistan border at Combat Outpost Dand Patan in Afghanistan s Paktya province on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116"/>
          <a:stretch/>
        </p:blipFill>
        <p:spPr bwMode="auto">
          <a:xfrm>
            <a:off x="-237919" y="-211181"/>
            <a:ext cx="3748280" cy="4551237"/>
          </a:xfrm>
          <a:prstGeom prst="rect">
            <a:avLst/>
          </a:prstGeom>
          <a:noFill/>
          <a:ln>
            <a:solidFill>
              <a:srgbClr val="CCCAB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upload.wikimedia.org/wikipedia/commons/b/b5/Canadian_soldiers_afghanistan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504"/>
          <a:stretch/>
        </p:blipFill>
        <p:spPr bwMode="auto">
          <a:xfrm>
            <a:off x="-74564" y="4341478"/>
            <a:ext cx="3050591" cy="2964885"/>
          </a:xfrm>
          <a:prstGeom prst="rect">
            <a:avLst/>
          </a:prstGeom>
          <a:noFill/>
          <a:ln>
            <a:solidFill>
              <a:srgbClr val="CCCAB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s://upload.wikimedia.org/wikipedia/commons/thumb/a/ae/US_10th_Mountain_Division_soldiers_in_Afghanistan.jpg/1024px-US_10th_Mountain_Division_soldiers_in_Afghanistan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70"/>
          <a:stretch/>
        </p:blipFill>
        <p:spPr bwMode="auto">
          <a:xfrm>
            <a:off x="3518452" y="-3844"/>
            <a:ext cx="3798760" cy="4342479"/>
          </a:xfrm>
          <a:prstGeom prst="rect">
            <a:avLst/>
          </a:prstGeom>
          <a:noFill/>
          <a:ln>
            <a:solidFill>
              <a:srgbClr val="CCCAB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s://upload.wikimedia.org/wikipedia/commons/thumb/b/b0/Burning_hashish_seized_in_Operation_Albatross.jpg/1024px-Burning_hashish_seized_in_Operation_Albatross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2004" y="-125045"/>
            <a:ext cx="4905200" cy="3832949"/>
          </a:xfrm>
          <a:prstGeom prst="rect">
            <a:avLst/>
          </a:prstGeom>
          <a:noFill/>
          <a:ln>
            <a:solidFill>
              <a:srgbClr val="CCCAB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https://upload.wikimedia.org/wikipedia/commons/thumb/c/cf/10th.mtn.afghnistan.jpg/1280px-10th.mtn.afghnistan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6028" y="4338635"/>
            <a:ext cx="4341185" cy="2883584"/>
          </a:xfrm>
          <a:prstGeom prst="rect">
            <a:avLst/>
          </a:prstGeom>
          <a:noFill/>
          <a:ln>
            <a:solidFill>
              <a:srgbClr val="CCCAB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Овал 6"/>
          <p:cNvSpPr/>
          <p:nvPr/>
        </p:nvSpPr>
        <p:spPr>
          <a:xfrm>
            <a:off x="5965629" y="2627996"/>
            <a:ext cx="2727961" cy="2727961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ru-RU">
              <a:solidFill>
                <a:prstClr val="white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849231" y="3437976"/>
            <a:ext cx="2960755" cy="10770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39"/>
            <a:r>
              <a:rPr lang="ru-RU" sz="2133" dirty="0">
                <a:solidFill>
                  <a:prstClr val="white"/>
                </a:solidFill>
              </a:rPr>
              <a:t>Эпизоды Войны </a:t>
            </a:r>
          </a:p>
          <a:p>
            <a:pPr algn="ctr" defTabSz="1219139"/>
            <a:r>
              <a:rPr lang="ru-RU" sz="2133" dirty="0">
                <a:solidFill>
                  <a:prstClr val="white"/>
                </a:solidFill>
              </a:rPr>
              <a:t>в Афганистане </a:t>
            </a:r>
          </a:p>
          <a:p>
            <a:pPr algn="ctr" defTabSz="1219139"/>
            <a:r>
              <a:rPr lang="ru-RU" sz="2133" dirty="0">
                <a:solidFill>
                  <a:prstClr val="white"/>
                </a:solidFill>
              </a:rPr>
              <a:t>2001–2014 гг.</a:t>
            </a:r>
          </a:p>
        </p:txBody>
      </p:sp>
    </p:spTree>
    <p:extLst>
      <p:ext uri="{BB962C8B-B14F-4D97-AF65-F5344CB8AC3E}">
        <p14:creationId xmlns:p14="http://schemas.microsoft.com/office/powerpoint/2010/main" val="2548485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44513" y="315318"/>
            <a:ext cx="11369120" cy="1487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ru-RU" sz="4533" dirty="0">
                <a:solidFill>
                  <a:srgbClr val="333129"/>
                </a:solidFill>
                <a:latin typeface="PF Centro Slab Pro"/>
                <a:ea typeface="Theano Didot" panose="02060603060706020203" pitchFamily="18" charset="0"/>
              </a:rPr>
              <a:t>Содействие России операции </a:t>
            </a:r>
          </a:p>
          <a:p>
            <a:pPr defTabSz="914377"/>
            <a:r>
              <a:rPr lang="ru-RU" sz="4533" dirty="0">
                <a:solidFill>
                  <a:srgbClr val="333129"/>
                </a:solidFill>
                <a:latin typeface="PF Centro Slab Pro"/>
                <a:ea typeface="Theano Didot" panose="02060603060706020203" pitchFamily="18" charset="0"/>
              </a:rPr>
              <a:t>в Афганистане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298299" y="2568993"/>
            <a:ext cx="5819507" cy="7487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ru-RU" sz="2133" dirty="0">
                <a:solidFill>
                  <a:prstClr val="black"/>
                </a:solidFill>
              </a:rPr>
              <a:t>Разрешение на транзит военных грузов через свою территорию.</a:t>
            </a:r>
          </a:p>
        </p:txBody>
      </p:sp>
      <p:sp>
        <p:nvSpPr>
          <p:cNvPr id="11" name="Овал 10"/>
          <p:cNvSpPr/>
          <p:nvPr/>
        </p:nvSpPr>
        <p:spPr>
          <a:xfrm>
            <a:off x="478367" y="2625857"/>
            <a:ext cx="666751" cy="666751"/>
          </a:xfrm>
          <a:prstGeom prst="ellipse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ru-RU" sz="2933" dirty="0">
                <a:solidFill>
                  <a:prstClr val="white"/>
                </a:solidFill>
                <a:latin typeface="Yeseva One" panose="02000503090000020004" pitchFamily="2" charset="0"/>
              </a:rPr>
              <a:t>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298298" y="5004379"/>
            <a:ext cx="5819508" cy="7487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ru-RU" sz="2133" dirty="0">
                <a:solidFill>
                  <a:prstClr val="black"/>
                </a:solidFill>
              </a:rPr>
              <a:t>Согласие на размещение американских военных баз в Средней Азии. </a:t>
            </a:r>
          </a:p>
        </p:txBody>
      </p:sp>
      <p:sp>
        <p:nvSpPr>
          <p:cNvPr id="13" name="Овал 12"/>
          <p:cNvSpPr/>
          <p:nvPr/>
        </p:nvSpPr>
        <p:spPr>
          <a:xfrm>
            <a:off x="478367" y="5060855"/>
            <a:ext cx="666751" cy="666751"/>
          </a:xfrm>
          <a:prstGeom prst="ellipse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ru-RU" sz="2933" dirty="0">
                <a:solidFill>
                  <a:prstClr val="white"/>
                </a:solidFill>
                <a:latin typeface="Yeseva One" panose="02000503090000020004" pitchFamily="2" charset="0"/>
              </a:rPr>
              <a:t>2</a:t>
            </a:r>
          </a:p>
        </p:txBody>
      </p:sp>
      <p:pic>
        <p:nvPicPr>
          <p:cNvPr id="7170" name="Picture 2" descr="https://upload.wikimedia.org/wikipedia/commons/thumb/a/aa/ISAF-Logo.svg/400px-ISAF-Logo.sv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7434" y="2157824"/>
            <a:ext cx="2026413" cy="1996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8375" y="4439077"/>
            <a:ext cx="2624531" cy="1749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1976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  <p:bldP spid="12" grpId="0"/>
      <p:bldP spid="1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Картинки по запросу Гражданство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23780" y="2123759"/>
            <a:ext cx="5369367" cy="4466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153" y="2207056"/>
            <a:ext cx="2727352" cy="426694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78367" y="452967"/>
            <a:ext cx="10363135" cy="12412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ru-RU" sz="3733" dirty="0">
                <a:solidFill>
                  <a:srgbClr val="333129"/>
                </a:solidFill>
                <a:latin typeface="PF Centro Slab Pro"/>
                <a:ea typeface="Theano Didot" panose="02060603060706020203" pitchFamily="18" charset="0"/>
              </a:rPr>
              <a:t>Успех операции в Афганистане был </a:t>
            </a:r>
          </a:p>
          <a:p>
            <a:pPr defTabSz="914377"/>
            <a:r>
              <a:rPr lang="ru-RU" sz="3733" dirty="0">
                <a:solidFill>
                  <a:srgbClr val="333129"/>
                </a:solidFill>
                <a:latin typeface="PF Centro Slab Pro"/>
                <a:ea typeface="Theano Didot" panose="02060603060706020203" pitchFamily="18" charset="0"/>
              </a:rPr>
              <a:t>бы невозможен без участия России.</a:t>
            </a:r>
          </a:p>
        </p:txBody>
      </p:sp>
      <p:pic>
        <p:nvPicPr>
          <p:cNvPr id="8" name="Picture 4" descr="Blue compass rose.sv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6016" y="4432664"/>
            <a:ext cx="979251" cy="979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9123" y="1395394"/>
            <a:ext cx="5144511" cy="3071205"/>
          </a:xfrm>
          <a:prstGeom prst="rect">
            <a:avLst/>
          </a:prstGeom>
          <a:effectLst>
            <a:outerShdw blurRad="50800" dist="50800" dir="5400000" algn="ctr" rotWithShape="0">
              <a:srgbClr val="000000"/>
            </a:outerShd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6833" y="3776085"/>
            <a:ext cx="3087543" cy="1955959"/>
          </a:xfrm>
          <a:prstGeom prst="rect">
            <a:avLst/>
          </a:prstGeom>
          <a:effectLst>
            <a:outerShdw blurRad="50800" dist="50800" dir="5400000" algn="ctr" rotWithShape="0">
              <a:srgbClr val="000000"/>
            </a:outerShdw>
          </a:effectLst>
        </p:spPr>
      </p:pic>
      <p:pic>
        <p:nvPicPr>
          <p:cNvPr id="3080" name="Picture 8" descr="Flag of Taliban.sv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1561" y="4227236"/>
            <a:ext cx="1580480" cy="1053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8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61561" y="4227236"/>
            <a:ext cx="1580480" cy="1053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8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05729" y="2685734"/>
            <a:ext cx="1580480" cy="1053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9500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/>
          <p:cNvSpPr/>
          <p:nvPr/>
        </p:nvSpPr>
        <p:spPr>
          <a:xfrm flipH="1">
            <a:off x="-2" y="0"/>
            <a:ext cx="3888319" cy="6858000"/>
          </a:xfrm>
          <a:prstGeom prst="rect">
            <a:avLst/>
          </a:prstGeom>
          <a:solidFill>
            <a:srgbClr val="CCCAB8">
              <a:alpha val="3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ru-RU">
              <a:solidFill>
                <a:prstClr val="white"/>
              </a:solidFill>
            </a:endParaRPr>
          </a:p>
        </p:txBody>
      </p:sp>
      <p:cxnSp>
        <p:nvCxnSpPr>
          <p:cNvPr id="33" name="Прямая со стрелкой 32"/>
          <p:cNvCxnSpPr/>
          <p:nvPr/>
        </p:nvCxnSpPr>
        <p:spPr>
          <a:xfrm flipH="1">
            <a:off x="10390064" y="2107996"/>
            <a:ext cx="2045" cy="1013993"/>
          </a:xfrm>
          <a:prstGeom prst="straightConnector1">
            <a:avLst/>
          </a:prstGeom>
          <a:ln w="15875">
            <a:solidFill>
              <a:srgbClr val="333129">
                <a:alpha val="75000"/>
              </a:srgb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 flipH="1">
            <a:off x="5698193" y="2099873"/>
            <a:ext cx="1235" cy="1016316"/>
          </a:xfrm>
          <a:prstGeom prst="straightConnector1">
            <a:avLst/>
          </a:prstGeom>
          <a:ln w="15875">
            <a:solidFill>
              <a:srgbClr val="333129">
                <a:alpha val="75000"/>
              </a:srgb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4368087" y="3122528"/>
            <a:ext cx="7363725" cy="697627"/>
          </a:xfrm>
          <a:prstGeom prst="rect">
            <a:avLst/>
          </a:prstGeom>
          <a:solidFill>
            <a:srgbClr val="CCCAB8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ru-RU">
              <a:solidFill>
                <a:prstClr val="white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368087" y="3115890"/>
            <a:ext cx="7345547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/>
            <a:r>
              <a:rPr lang="ru-RU" sz="1867" dirty="0">
                <a:solidFill>
                  <a:prstClr val="black"/>
                </a:solidFill>
              </a:rPr>
              <a:t>Свержение режима талибов в Афганистане </a:t>
            </a:r>
          </a:p>
          <a:p>
            <a:pPr algn="ctr" defTabSz="914377"/>
            <a:r>
              <a:rPr lang="ru-RU" sz="1867" dirty="0">
                <a:solidFill>
                  <a:prstClr val="black"/>
                </a:solidFill>
              </a:rPr>
              <a:t>при содействии России</a:t>
            </a:r>
          </a:p>
        </p:txBody>
      </p:sp>
      <p:cxnSp>
        <p:nvCxnSpPr>
          <p:cNvPr id="21" name="Прямая со стрелкой 20"/>
          <p:cNvCxnSpPr/>
          <p:nvPr/>
        </p:nvCxnSpPr>
        <p:spPr>
          <a:xfrm flipH="1">
            <a:off x="10390064" y="3806877"/>
            <a:ext cx="2045" cy="1013993"/>
          </a:xfrm>
          <a:prstGeom prst="straightConnector1">
            <a:avLst/>
          </a:prstGeom>
          <a:ln w="15875">
            <a:solidFill>
              <a:srgbClr val="333129">
                <a:alpha val="75000"/>
              </a:srgb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flipH="1">
            <a:off x="5698193" y="3798754"/>
            <a:ext cx="1235" cy="1016316"/>
          </a:xfrm>
          <a:prstGeom prst="straightConnector1">
            <a:avLst/>
          </a:prstGeom>
          <a:ln w="15875">
            <a:solidFill>
              <a:srgbClr val="333129">
                <a:alpha val="75000"/>
              </a:srgb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Прямоугольник 22"/>
          <p:cNvSpPr/>
          <p:nvPr/>
        </p:nvSpPr>
        <p:spPr>
          <a:xfrm>
            <a:off x="4370587" y="4817880"/>
            <a:ext cx="7363725" cy="697627"/>
          </a:xfrm>
          <a:prstGeom prst="rect">
            <a:avLst/>
          </a:prstGeom>
          <a:solidFill>
            <a:srgbClr val="CCCAB8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ru-RU">
              <a:solidFill>
                <a:prstClr val="white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368088" y="4957203"/>
            <a:ext cx="7375225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/>
            <a:r>
              <a:rPr lang="ru-RU" sz="1867" dirty="0">
                <a:solidFill>
                  <a:prstClr val="black"/>
                </a:solidFill>
              </a:rPr>
              <a:t>Улучшение обстановки на Северном Кавказе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4379587" y="1398148"/>
            <a:ext cx="7363725" cy="697627"/>
          </a:xfrm>
          <a:prstGeom prst="rect">
            <a:avLst/>
          </a:prstGeom>
          <a:solidFill>
            <a:srgbClr val="CCCAB8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ru-RU">
              <a:solidFill>
                <a:prstClr val="white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368087" y="1395338"/>
            <a:ext cx="7345547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/>
            <a:r>
              <a:rPr lang="ru-RU" sz="1867" dirty="0">
                <a:solidFill>
                  <a:prstClr val="black"/>
                </a:solidFill>
              </a:rPr>
              <a:t>Активная поддержка чеченских сепаратистов</a:t>
            </a:r>
          </a:p>
          <a:p>
            <a:pPr algn="ctr" defTabSz="914377"/>
            <a:r>
              <a:rPr lang="ru-RU" sz="1867" dirty="0">
                <a:solidFill>
                  <a:prstClr val="black"/>
                </a:solidFill>
              </a:rPr>
              <a:t>движением Талибан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16071" y="2356708"/>
            <a:ext cx="3213397" cy="21850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ru-RU" sz="4533" dirty="0">
                <a:solidFill>
                  <a:srgbClr val="333129"/>
                </a:solidFill>
                <a:latin typeface="PF Centro Slab Pro"/>
                <a:ea typeface="Theano Didot" panose="02060603060706020203" pitchFamily="18" charset="0"/>
              </a:rPr>
              <a:t>Решение «проблемы Чечни»</a:t>
            </a:r>
          </a:p>
        </p:txBody>
      </p:sp>
    </p:spTree>
    <p:extLst>
      <p:ext uri="{BB962C8B-B14F-4D97-AF65-F5344CB8AC3E}">
        <p14:creationId xmlns:p14="http://schemas.microsoft.com/office/powerpoint/2010/main" val="3347013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  <p:bldP spid="23" grpId="0" animBg="1"/>
      <p:bldP spid="28" grpId="0"/>
      <p:bldP spid="25" grpId="0" animBg="1"/>
      <p:bldP spid="2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Картинки по запросу джордж буш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246"/>
          <a:stretch/>
        </p:blipFill>
        <p:spPr bwMode="auto">
          <a:xfrm>
            <a:off x="-1055470" y="-78389"/>
            <a:ext cx="4942100" cy="7207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3" name="Прямая со стрелкой 32"/>
          <p:cNvCxnSpPr/>
          <p:nvPr/>
        </p:nvCxnSpPr>
        <p:spPr>
          <a:xfrm flipH="1">
            <a:off x="10390064" y="2418389"/>
            <a:ext cx="2045" cy="1013993"/>
          </a:xfrm>
          <a:prstGeom prst="straightConnector1">
            <a:avLst/>
          </a:prstGeom>
          <a:ln w="15875">
            <a:solidFill>
              <a:srgbClr val="333129">
                <a:alpha val="75000"/>
              </a:srgb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 flipH="1">
            <a:off x="5698193" y="2410266"/>
            <a:ext cx="1235" cy="1016316"/>
          </a:xfrm>
          <a:prstGeom prst="straightConnector1">
            <a:avLst/>
          </a:prstGeom>
          <a:ln w="15875">
            <a:solidFill>
              <a:srgbClr val="333129">
                <a:alpha val="75000"/>
              </a:srgb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4368087" y="3432921"/>
            <a:ext cx="7363725" cy="697627"/>
          </a:xfrm>
          <a:prstGeom prst="rect">
            <a:avLst/>
          </a:prstGeom>
          <a:solidFill>
            <a:srgbClr val="CCCAB8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ru-RU">
              <a:solidFill>
                <a:prstClr val="white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394426" y="3432922"/>
            <a:ext cx="7334047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/>
            <a:r>
              <a:rPr lang="ru-RU" sz="1867" dirty="0">
                <a:solidFill>
                  <a:prstClr val="black"/>
                </a:solidFill>
              </a:rPr>
              <a:t>Проведение внешней политики, исходя из идеи однополярного мира</a:t>
            </a:r>
          </a:p>
        </p:txBody>
      </p:sp>
      <p:cxnSp>
        <p:nvCxnSpPr>
          <p:cNvPr id="21" name="Прямая со стрелкой 20"/>
          <p:cNvCxnSpPr/>
          <p:nvPr/>
        </p:nvCxnSpPr>
        <p:spPr>
          <a:xfrm flipH="1">
            <a:off x="10390064" y="4130668"/>
            <a:ext cx="2045" cy="1013993"/>
          </a:xfrm>
          <a:prstGeom prst="straightConnector1">
            <a:avLst/>
          </a:prstGeom>
          <a:ln w="15875">
            <a:solidFill>
              <a:srgbClr val="333129">
                <a:alpha val="75000"/>
              </a:srgb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flipH="1">
            <a:off x="5698193" y="4122545"/>
            <a:ext cx="1235" cy="1016316"/>
          </a:xfrm>
          <a:prstGeom prst="straightConnector1">
            <a:avLst/>
          </a:prstGeom>
          <a:ln w="15875">
            <a:solidFill>
              <a:srgbClr val="333129">
                <a:alpha val="75000"/>
              </a:srgb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Прямоугольник 22"/>
          <p:cNvSpPr/>
          <p:nvPr/>
        </p:nvSpPr>
        <p:spPr>
          <a:xfrm>
            <a:off x="4370587" y="5128273"/>
            <a:ext cx="7363725" cy="697627"/>
          </a:xfrm>
          <a:prstGeom prst="rect">
            <a:avLst/>
          </a:prstGeom>
          <a:solidFill>
            <a:srgbClr val="CCCAB8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ru-RU">
              <a:solidFill>
                <a:prstClr val="white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394425" y="5271902"/>
            <a:ext cx="7345547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/>
            <a:r>
              <a:rPr lang="ru-RU" sz="1867" dirty="0">
                <a:solidFill>
                  <a:prstClr val="black"/>
                </a:solidFill>
              </a:rPr>
              <a:t>Курс на изменение баланса сил в мире в свою пользу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4379587" y="1708541"/>
            <a:ext cx="7363725" cy="697627"/>
          </a:xfrm>
          <a:prstGeom prst="rect">
            <a:avLst/>
          </a:prstGeom>
          <a:solidFill>
            <a:srgbClr val="CCCAB8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ru-RU">
              <a:solidFill>
                <a:prstClr val="white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368087" y="1708542"/>
            <a:ext cx="7345547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/>
            <a:r>
              <a:rPr lang="ru-RU" sz="1867" dirty="0">
                <a:solidFill>
                  <a:prstClr val="black"/>
                </a:solidFill>
              </a:rPr>
              <a:t>США считали себя единственной сохранившейся сверхдержавой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241801" y="315317"/>
            <a:ext cx="8089537" cy="7898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ru-RU" sz="4533" dirty="0">
                <a:solidFill>
                  <a:srgbClr val="333129"/>
                </a:solidFill>
                <a:latin typeface="PF Centro Slab Pro"/>
                <a:ea typeface="Theano Didot" panose="02060603060706020203" pitchFamily="18" charset="0"/>
              </a:rPr>
              <a:t>Позиция США</a:t>
            </a:r>
          </a:p>
        </p:txBody>
      </p:sp>
    </p:spTree>
    <p:extLst>
      <p:ext uri="{BB962C8B-B14F-4D97-AF65-F5344CB8AC3E}">
        <p14:creationId xmlns:p14="http://schemas.microsoft.com/office/powerpoint/2010/main" val="572762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  <p:bldP spid="23" grpId="0" animBg="1"/>
      <p:bldP spid="28" grpId="0"/>
      <p:bldP spid="25" grpId="0" animBg="1"/>
      <p:bldP spid="2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Картинки по запросу санкции сша против росси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1642425" y="1415307"/>
            <a:ext cx="7093333" cy="3988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241801" y="315317"/>
            <a:ext cx="8089537" cy="7898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ru-RU" sz="4533" dirty="0">
                <a:solidFill>
                  <a:srgbClr val="333129"/>
                </a:solidFill>
                <a:latin typeface="PF Centro Slab Pro"/>
                <a:ea typeface="Theano Didot" panose="02060603060706020203" pitchFamily="18" charset="0"/>
              </a:rPr>
              <a:t>Россия – США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4360467" y="2375110"/>
            <a:ext cx="2675452" cy="1061079"/>
          </a:xfrm>
          <a:prstGeom prst="rect">
            <a:avLst/>
          </a:prstGeom>
          <a:solidFill>
            <a:srgbClr val="CCCAB8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ru-RU">
              <a:solidFill>
                <a:prstClr val="white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295740" y="2557559"/>
            <a:ext cx="2804904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/>
            <a:r>
              <a:rPr lang="ru-RU" sz="1867" dirty="0">
                <a:solidFill>
                  <a:prstClr val="black"/>
                </a:solidFill>
              </a:rPr>
              <a:t>Выход США </a:t>
            </a:r>
          </a:p>
          <a:p>
            <a:pPr algn="ctr" defTabSz="914377"/>
            <a:r>
              <a:rPr lang="ru-RU" sz="1867" dirty="0">
                <a:solidFill>
                  <a:prstClr val="black"/>
                </a:solidFill>
              </a:rPr>
              <a:t>из Договора ПРО </a:t>
            </a:r>
          </a:p>
        </p:txBody>
      </p:sp>
      <p:cxnSp>
        <p:nvCxnSpPr>
          <p:cNvPr id="19" name="Прямая со стрелкой 18"/>
          <p:cNvCxnSpPr/>
          <p:nvPr/>
        </p:nvCxnSpPr>
        <p:spPr>
          <a:xfrm flipH="1">
            <a:off x="10390064" y="3427518"/>
            <a:ext cx="2045" cy="1013993"/>
          </a:xfrm>
          <a:prstGeom prst="straightConnector1">
            <a:avLst/>
          </a:prstGeom>
          <a:ln w="15875">
            <a:solidFill>
              <a:srgbClr val="333129">
                <a:alpha val="75000"/>
              </a:srgb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H="1">
            <a:off x="5698193" y="3419395"/>
            <a:ext cx="1235" cy="1016316"/>
          </a:xfrm>
          <a:prstGeom prst="straightConnector1">
            <a:avLst/>
          </a:prstGeom>
          <a:ln w="15875">
            <a:solidFill>
              <a:srgbClr val="333129">
                <a:alpha val="75000"/>
              </a:srgb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 20"/>
          <p:cNvSpPr/>
          <p:nvPr/>
        </p:nvSpPr>
        <p:spPr>
          <a:xfrm>
            <a:off x="9057439" y="2375110"/>
            <a:ext cx="2675452" cy="1040188"/>
          </a:xfrm>
          <a:prstGeom prst="rect">
            <a:avLst/>
          </a:prstGeom>
          <a:solidFill>
            <a:srgbClr val="CCCAB8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ru-RU">
              <a:solidFill>
                <a:prstClr val="white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9074197" y="2546389"/>
            <a:ext cx="2658695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/>
            <a:r>
              <a:rPr lang="ru-RU" sz="1867" dirty="0">
                <a:solidFill>
                  <a:prstClr val="black"/>
                </a:solidFill>
              </a:rPr>
              <a:t>Создание системы ПРО США</a:t>
            </a:r>
          </a:p>
        </p:txBody>
      </p:sp>
      <p:cxnSp>
        <p:nvCxnSpPr>
          <p:cNvPr id="23" name="Прямая со стрелкой 22"/>
          <p:cNvCxnSpPr/>
          <p:nvPr/>
        </p:nvCxnSpPr>
        <p:spPr>
          <a:xfrm flipH="1" flipV="1">
            <a:off x="7052236" y="2905649"/>
            <a:ext cx="2014283" cy="6985"/>
          </a:xfrm>
          <a:prstGeom prst="straightConnector1">
            <a:avLst/>
          </a:prstGeom>
          <a:ln w="15875">
            <a:solidFill>
              <a:srgbClr val="333129">
                <a:alpha val="75000"/>
              </a:srgbClr>
            </a:solidFill>
            <a:prstDash val="sysDot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Прямоугольник 27"/>
          <p:cNvSpPr/>
          <p:nvPr/>
        </p:nvSpPr>
        <p:spPr>
          <a:xfrm>
            <a:off x="4370587" y="4441344"/>
            <a:ext cx="7363725" cy="697627"/>
          </a:xfrm>
          <a:prstGeom prst="rect">
            <a:avLst/>
          </a:prstGeom>
          <a:solidFill>
            <a:srgbClr val="CCCAB8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ru-RU">
              <a:solidFill>
                <a:prstClr val="white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379587" y="4584973"/>
            <a:ext cx="7334047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/>
            <a:r>
              <a:rPr lang="ru-RU" sz="1867" dirty="0">
                <a:solidFill>
                  <a:prstClr val="black"/>
                </a:solidFill>
              </a:rPr>
              <a:t>Нарушение баланса сил, существовавшего в течение 30 лет</a:t>
            </a:r>
          </a:p>
        </p:txBody>
      </p:sp>
    </p:spTree>
    <p:extLst>
      <p:ext uri="{BB962C8B-B14F-4D97-AF65-F5344CB8AC3E}">
        <p14:creationId xmlns:p14="http://schemas.microsoft.com/office/powerpoint/2010/main" val="3003756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8" grpId="0"/>
      <p:bldP spid="21" grpId="0" animBg="1"/>
      <p:bldP spid="22" grpId="0"/>
      <p:bldP spid="28" grpId="0" animBg="1"/>
      <p:bldP spid="2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244"/>
          <a:stretch/>
        </p:blipFill>
        <p:spPr>
          <a:xfrm>
            <a:off x="3626338" y="-11267"/>
            <a:ext cx="8794263" cy="6988776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 flipH="1">
            <a:off x="-18456" y="0"/>
            <a:ext cx="4387256" cy="6869008"/>
          </a:xfrm>
          <a:prstGeom prst="rect">
            <a:avLst/>
          </a:prstGeom>
          <a:solidFill>
            <a:srgbClr val="E0E0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39"/>
            <a:r>
              <a:rPr lang="ru-RU" dirty="0">
                <a:solidFill>
                  <a:prstClr val="white"/>
                </a:solidFill>
              </a:rPr>
              <a:t>.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371282" y="2511173"/>
            <a:ext cx="3607780" cy="18156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139"/>
            <a:r>
              <a:rPr lang="ru-RU" sz="3733" dirty="0">
                <a:solidFill>
                  <a:srgbClr val="333129"/>
                </a:solidFill>
                <a:latin typeface="PF Centro Slab Pro"/>
                <a:ea typeface="Theano Didot" panose="02060603060706020203" pitchFamily="18" charset="0"/>
              </a:rPr>
              <a:t>В 2002</a:t>
            </a:r>
            <a:r>
              <a:rPr lang="en-US" sz="3733" dirty="0">
                <a:solidFill>
                  <a:srgbClr val="333129"/>
                </a:solidFill>
                <a:latin typeface="PF Centro Slab Pro"/>
                <a:ea typeface="Theano Didot" panose="02060603060706020203" pitchFamily="18" charset="0"/>
              </a:rPr>
              <a:t> </a:t>
            </a:r>
            <a:r>
              <a:rPr lang="ru-RU" sz="3733" dirty="0">
                <a:solidFill>
                  <a:srgbClr val="333129"/>
                </a:solidFill>
                <a:latin typeface="PF Centro Slab Pro"/>
                <a:ea typeface="Theano Didot" panose="02060603060706020203" pitchFamily="18" charset="0"/>
              </a:rPr>
              <a:t>году</a:t>
            </a:r>
          </a:p>
          <a:p>
            <a:pPr defTabSz="1219139"/>
            <a:r>
              <a:rPr lang="ru-RU" sz="3733" dirty="0">
                <a:solidFill>
                  <a:srgbClr val="333129"/>
                </a:solidFill>
                <a:latin typeface="PF Centro Slab Pro"/>
                <a:ea typeface="Theano Didot" panose="02060603060706020203" pitchFamily="18" charset="0"/>
              </a:rPr>
              <a:t>был заключён Договор о</a:t>
            </a:r>
            <a:r>
              <a:rPr lang="en-US" sz="3733" dirty="0">
                <a:solidFill>
                  <a:srgbClr val="333129"/>
                </a:solidFill>
                <a:latin typeface="PF Centro Slab Pro"/>
                <a:ea typeface="Theano Didot" panose="02060603060706020203" pitchFamily="18" charset="0"/>
              </a:rPr>
              <a:t> </a:t>
            </a:r>
            <a:r>
              <a:rPr lang="ru-RU" sz="3733" dirty="0">
                <a:solidFill>
                  <a:srgbClr val="333129"/>
                </a:solidFill>
                <a:latin typeface="PF Centro Slab Pro"/>
                <a:ea typeface="Theano Didot" panose="02060603060706020203" pitchFamily="18" charset="0"/>
              </a:rPr>
              <a:t>СНП.</a:t>
            </a:r>
          </a:p>
        </p:txBody>
      </p:sp>
      <p:sp>
        <p:nvSpPr>
          <p:cNvPr id="10" name="Овал 9"/>
          <p:cNvSpPr/>
          <p:nvPr/>
        </p:nvSpPr>
        <p:spPr>
          <a:xfrm>
            <a:off x="9317564" y="452967"/>
            <a:ext cx="2396069" cy="2396069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ru-RU">
              <a:solidFill>
                <a:prstClr val="white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229319" y="1035449"/>
            <a:ext cx="257255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39"/>
            <a:r>
              <a:rPr lang="ru-RU" dirty="0">
                <a:solidFill>
                  <a:prstClr val="white"/>
                </a:solidFill>
              </a:rPr>
              <a:t>В. В. Путин </a:t>
            </a:r>
          </a:p>
          <a:p>
            <a:pPr algn="ctr" defTabSz="1219139"/>
            <a:r>
              <a:rPr lang="ru-RU" dirty="0">
                <a:solidFill>
                  <a:prstClr val="white"/>
                </a:solidFill>
              </a:rPr>
              <a:t>и Дж. Буш подписывают  Договор о СНП</a:t>
            </a:r>
          </a:p>
        </p:txBody>
      </p:sp>
    </p:spTree>
    <p:extLst>
      <p:ext uri="{BB962C8B-B14F-4D97-AF65-F5344CB8AC3E}">
        <p14:creationId xmlns:p14="http://schemas.microsoft.com/office/powerpoint/2010/main" val="3321363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Картинки по запросу 2002 Prague summit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254"/>
          <a:stretch/>
        </p:blipFill>
        <p:spPr bwMode="auto">
          <a:xfrm>
            <a:off x="-6696" y="-279398"/>
            <a:ext cx="12274896" cy="7340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Овал 6"/>
          <p:cNvSpPr/>
          <p:nvPr/>
        </p:nvSpPr>
        <p:spPr>
          <a:xfrm>
            <a:off x="8869277" y="436648"/>
            <a:ext cx="2727961" cy="2727961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ru-RU">
              <a:solidFill>
                <a:prstClr val="white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752879" y="1246628"/>
            <a:ext cx="2960755" cy="10770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39"/>
            <a:r>
              <a:rPr lang="ru-RU" sz="2133" dirty="0">
                <a:solidFill>
                  <a:prstClr val="white"/>
                </a:solidFill>
              </a:rPr>
              <a:t>Саммит НАТО </a:t>
            </a:r>
          </a:p>
          <a:p>
            <a:pPr algn="ctr" defTabSz="1219139"/>
            <a:r>
              <a:rPr lang="ru-RU" sz="2133" dirty="0">
                <a:solidFill>
                  <a:prstClr val="white"/>
                </a:solidFill>
              </a:rPr>
              <a:t>в Праге, </a:t>
            </a:r>
          </a:p>
          <a:p>
            <a:pPr algn="ctr" defTabSz="1219139"/>
            <a:r>
              <a:rPr lang="ru-RU" sz="2133" dirty="0">
                <a:solidFill>
                  <a:prstClr val="white"/>
                </a:solidFill>
              </a:rPr>
              <a:t>2002 г.</a:t>
            </a:r>
          </a:p>
        </p:txBody>
      </p:sp>
    </p:spTree>
    <p:extLst>
      <p:ext uri="{BB962C8B-B14F-4D97-AF65-F5344CB8AC3E}">
        <p14:creationId xmlns:p14="http://schemas.microsoft.com/office/powerpoint/2010/main" val="3430123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705435" y="4590952"/>
            <a:ext cx="4102315" cy="9950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/>
            <a:r>
              <a:rPr lang="ru-RU" sz="2933" dirty="0">
                <a:solidFill>
                  <a:srgbClr val="E5E5DA"/>
                </a:solidFill>
                <a:latin typeface="PF Centro Slab Pro"/>
                <a:ea typeface="Theano Didot" panose="02060603060706020203" pitchFamily="18" charset="0"/>
              </a:rPr>
              <a:t>Владимир Владимирович Путин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855109" y="5840252"/>
            <a:ext cx="3840003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/>
            <a:r>
              <a:rPr lang="ru-RU" sz="1867" dirty="0">
                <a:solidFill>
                  <a:srgbClr val="E5E5DA"/>
                </a:solidFill>
              </a:rPr>
              <a:t>Родился в 1952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610890" y="2341523"/>
            <a:ext cx="5529089" cy="21439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ru-RU" sz="3333" dirty="0">
                <a:solidFill>
                  <a:prstClr val="white"/>
                </a:solidFill>
                <a:latin typeface="PF Centro Slab Pro"/>
                <a:ea typeface="Theano Didot" panose="02060603060706020203" pitchFamily="18" charset="0"/>
              </a:rPr>
              <a:t>Для современного мира однополярная модель </a:t>
            </a:r>
          </a:p>
          <a:p>
            <a:pPr defTabSz="914377"/>
            <a:r>
              <a:rPr lang="ru-RU" sz="3333" dirty="0">
                <a:solidFill>
                  <a:prstClr val="white"/>
                </a:solidFill>
                <a:latin typeface="PF Centro Slab Pro"/>
                <a:ea typeface="Theano Didot" panose="02060603060706020203" pitchFamily="18" charset="0"/>
              </a:rPr>
              <a:t>не только неприемлема, </a:t>
            </a:r>
          </a:p>
          <a:p>
            <a:pPr defTabSz="914377"/>
            <a:r>
              <a:rPr lang="ru-RU" sz="3333" dirty="0">
                <a:solidFill>
                  <a:prstClr val="white"/>
                </a:solidFill>
                <a:latin typeface="PF Centro Slab Pro"/>
                <a:ea typeface="Theano Didot" panose="02060603060706020203" pitchFamily="18" charset="0"/>
              </a:rPr>
              <a:t>но и вообще невозможна.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65869" y="1712187"/>
            <a:ext cx="864339" cy="1733680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pPr defTabSz="914377"/>
            <a:r>
              <a:rPr lang="ru-RU" sz="10666" dirty="0">
                <a:solidFill>
                  <a:srgbClr val="E5E5DA">
                    <a:alpha val="50000"/>
                  </a:srgbClr>
                </a:solidFill>
                <a:ea typeface="Theano Didot" panose="02060603060706020203" pitchFamily="18" charset="0"/>
              </a:rPr>
              <a:t>«</a:t>
            </a:r>
          </a:p>
        </p:txBody>
      </p:sp>
      <p:sp>
        <p:nvSpPr>
          <p:cNvPr id="17" name="TextBox 16"/>
          <p:cNvSpPr txBox="1"/>
          <p:nvPr/>
        </p:nvSpPr>
        <p:spPr>
          <a:xfrm rot="10800000">
            <a:off x="6592380" y="3492225"/>
            <a:ext cx="784720" cy="173368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defTabSz="914377"/>
            <a:r>
              <a:rPr lang="ru-RU" sz="10666" dirty="0">
                <a:solidFill>
                  <a:srgbClr val="E5E5DA">
                    <a:alpha val="50000"/>
                  </a:srgbClr>
                </a:solidFill>
                <a:ea typeface="Theano Didot" panose="02060603060706020203" pitchFamily="18" charset="0"/>
              </a:rPr>
              <a:t>«</a:t>
            </a:r>
          </a:p>
        </p:txBody>
      </p:sp>
      <p:pic>
        <p:nvPicPr>
          <p:cNvPr id="18" name="Picture 2" descr="Картинки по запросу путин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94" r="31034" b="28147"/>
          <a:stretch/>
        </p:blipFill>
        <p:spPr bwMode="auto">
          <a:xfrm>
            <a:off x="7806795" y="556715"/>
            <a:ext cx="3936631" cy="3870199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7611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Картинки по запросу грузия нато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969"/>
          <a:stretch/>
        </p:blipFill>
        <p:spPr bwMode="auto">
          <a:xfrm>
            <a:off x="-484605" y="-283887"/>
            <a:ext cx="12779273" cy="7243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Овал 6"/>
          <p:cNvSpPr/>
          <p:nvPr/>
        </p:nvSpPr>
        <p:spPr>
          <a:xfrm>
            <a:off x="541757" y="501652"/>
            <a:ext cx="2727961" cy="2727961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ru-RU">
              <a:solidFill>
                <a:prstClr val="white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25359" y="983337"/>
            <a:ext cx="2960755" cy="17334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39"/>
            <a:r>
              <a:rPr lang="ru-RU" sz="2133" dirty="0">
                <a:solidFill>
                  <a:prstClr val="white"/>
                </a:solidFill>
              </a:rPr>
              <a:t>Премьер-</a:t>
            </a:r>
          </a:p>
          <a:p>
            <a:pPr algn="ctr" defTabSz="1219139"/>
            <a:r>
              <a:rPr lang="ru-RU" sz="2133" dirty="0">
                <a:solidFill>
                  <a:prstClr val="white"/>
                </a:solidFill>
              </a:rPr>
              <a:t>министр Грузии </a:t>
            </a:r>
          </a:p>
          <a:p>
            <a:pPr algn="ctr" defTabSz="1219139"/>
            <a:r>
              <a:rPr lang="ru-RU" sz="2133" dirty="0">
                <a:solidFill>
                  <a:prstClr val="white"/>
                </a:solidFill>
              </a:rPr>
              <a:t>И. </a:t>
            </a:r>
            <a:r>
              <a:rPr lang="ru-RU" sz="2133" dirty="0" err="1">
                <a:solidFill>
                  <a:prstClr val="white"/>
                </a:solidFill>
              </a:rPr>
              <a:t>Гарибашвили</a:t>
            </a:r>
            <a:r>
              <a:rPr lang="ru-RU" sz="2133" dirty="0">
                <a:solidFill>
                  <a:prstClr val="white"/>
                </a:solidFill>
              </a:rPr>
              <a:t> </a:t>
            </a:r>
          </a:p>
          <a:p>
            <a:pPr algn="ctr" defTabSz="1219139"/>
            <a:r>
              <a:rPr lang="ru-RU" sz="2133" dirty="0">
                <a:solidFill>
                  <a:prstClr val="white"/>
                </a:solidFill>
              </a:rPr>
              <a:t>и генсек НАТО </a:t>
            </a:r>
          </a:p>
          <a:p>
            <a:pPr algn="ctr" defTabSz="1219139"/>
            <a:r>
              <a:rPr lang="ru-RU" sz="2133" dirty="0">
                <a:solidFill>
                  <a:prstClr val="white"/>
                </a:solidFill>
              </a:rPr>
              <a:t>Й. </a:t>
            </a:r>
            <a:r>
              <a:rPr lang="ru-RU" sz="2133" dirty="0" err="1">
                <a:solidFill>
                  <a:prstClr val="white"/>
                </a:solidFill>
              </a:rPr>
              <a:t>Столтенбер</a:t>
            </a:r>
            <a:endParaRPr lang="ru-RU" sz="2133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7359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upload.wikimedia.org/wikipedia/commons/thumb/f/fc/US_Navy_030402-N-5362A-004_U.S._Army_Sgt._Mark_Phiffer_stands_guard_duty_near_a_burning_oil_well_in_the_Rumaylah_Oil_Fields_in_Southern_Iraq.jpg/1280px-US_Navy_030402-N-5362A-004_U.S._Army_Sgt._Mark_Phiffer_stands_guard_duty_near_a_burning_oil_well_in_the_Rumaylah_Oil_Fields_in_Southern_Iraq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062"/>
          <a:stretch/>
        </p:blipFill>
        <p:spPr bwMode="auto">
          <a:xfrm>
            <a:off x="3225800" y="-64570"/>
            <a:ext cx="9271001" cy="6998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 flipH="1">
            <a:off x="-18456" y="0"/>
            <a:ext cx="4387256" cy="6869008"/>
          </a:xfrm>
          <a:prstGeom prst="rect">
            <a:avLst/>
          </a:prstGeom>
          <a:solidFill>
            <a:srgbClr val="E0E0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39"/>
            <a:r>
              <a:rPr lang="ru-RU" dirty="0">
                <a:solidFill>
                  <a:prstClr val="white"/>
                </a:solidFill>
              </a:rPr>
              <a:t>.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713983" y="1936658"/>
            <a:ext cx="2958772" cy="29645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139"/>
            <a:r>
              <a:rPr lang="ru-RU" sz="3733" dirty="0">
                <a:solidFill>
                  <a:srgbClr val="333129"/>
                </a:solidFill>
                <a:latin typeface="PF Centro Slab Pro"/>
                <a:ea typeface="Theano Didot" panose="02060603060706020203" pitchFamily="18" charset="0"/>
              </a:rPr>
              <a:t>В 2003 году США и их союзники вторглись </a:t>
            </a:r>
          </a:p>
          <a:p>
            <a:pPr defTabSz="1219139"/>
            <a:r>
              <a:rPr lang="ru-RU" sz="3733" dirty="0">
                <a:solidFill>
                  <a:srgbClr val="333129"/>
                </a:solidFill>
                <a:latin typeface="PF Centro Slab Pro"/>
                <a:ea typeface="Theano Didot" panose="02060603060706020203" pitchFamily="18" charset="0"/>
              </a:rPr>
              <a:t>в Ирак.</a:t>
            </a:r>
          </a:p>
        </p:txBody>
      </p:sp>
      <p:sp>
        <p:nvSpPr>
          <p:cNvPr id="10" name="Овал 9"/>
          <p:cNvSpPr/>
          <p:nvPr/>
        </p:nvSpPr>
        <p:spPr>
          <a:xfrm>
            <a:off x="9317564" y="452967"/>
            <a:ext cx="2396069" cy="2396069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ru-RU">
              <a:solidFill>
                <a:prstClr val="white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229319" y="1173947"/>
            <a:ext cx="257255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39"/>
            <a:r>
              <a:rPr lang="ru-RU" dirty="0">
                <a:solidFill>
                  <a:prstClr val="white"/>
                </a:solidFill>
              </a:rPr>
              <a:t>Американские солдаты в Ираке, 2003 г.</a:t>
            </a:r>
          </a:p>
        </p:txBody>
      </p:sp>
    </p:spTree>
    <p:extLst>
      <p:ext uri="{BB962C8B-B14F-4D97-AF65-F5344CB8AC3E}">
        <p14:creationId xmlns:p14="http://schemas.microsoft.com/office/powerpoint/2010/main" val="276882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4255323" y="572519"/>
            <a:ext cx="3506445" cy="954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/>
            <a:r>
              <a:rPr lang="ru-RU" sz="1867" dirty="0">
                <a:solidFill>
                  <a:prstClr val="black"/>
                </a:solidFill>
              </a:rPr>
              <a:t>Обвинение Тегерана </a:t>
            </a:r>
          </a:p>
          <a:p>
            <a:pPr algn="ctr" defTabSz="914377"/>
            <a:r>
              <a:rPr lang="ru-RU" sz="1867" dirty="0">
                <a:solidFill>
                  <a:prstClr val="black"/>
                </a:solidFill>
              </a:rPr>
              <a:t>в сотрудничестве </a:t>
            </a:r>
          </a:p>
          <a:p>
            <a:pPr algn="ctr" defTabSz="914377"/>
            <a:r>
              <a:rPr lang="ru-RU" sz="1867" dirty="0">
                <a:solidFill>
                  <a:prstClr val="black"/>
                </a:solidFill>
              </a:rPr>
              <a:t>с террористами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850979" y="3056809"/>
            <a:ext cx="4115999" cy="954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/>
            <a:r>
              <a:rPr lang="ru-RU" sz="1867" dirty="0">
                <a:solidFill>
                  <a:prstClr val="black"/>
                </a:solidFill>
              </a:rPr>
              <a:t>Планы развёртывания американской ПРО </a:t>
            </a:r>
          </a:p>
          <a:p>
            <a:pPr algn="ctr" defTabSz="914377"/>
            <a:r>
              <a:rPr lang="ru-RU" sz="1867" dirty="0">
                <a:solidFill>
                  <a:prstClr val="black"/>
                </a:solidFill>
              </a:rPr>
              <a:t>в Польше и Чехии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166111" y="5572768"/>
            <a:ext cx="3831272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/>
            <a:r>
              <a:rPr lang="ru-RU" sz="1867" dirty="0">
                <a:solidFill>
                  <a:prstClr val="black"/>
                </a:solidFill>
              </a:rPr>
              <a:t>Появление прямой </a:t>
            </a:r>
          </a:p>
          <a:p>
            <a:pPr algn="ctr" defTabSz="914377"/>
            <a:r>
              <a:rPr lang="ru-RU" sz="1867" dirty="0">
                <a:solidFill>
                  <a:prstClr val="black"/>
                </a:solidFill>
              </a:rPr>
              <a:t>военной угрозы России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89256" y="2982787"/>
            <a:ext cx="3743720" cy="954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/>
            <a:r>
              <a:rPr lang="ru-RU" sz="1867" dirty="0">
                <a:solidFill>
                  <a:prstClr val="black"/>
                </a:solidFill>
              </a:rPr>
              <a:t>Обострение отношений Российской Федерации </a:t>
            </a:r>
          </a:p>
          <a:p>
            <a:pPr algn="ctr" defTabSz="914377"/>
            <a:r>
              <a:rPr lang="ru-RU" sz="1867" dirty="0">
                <a:solidFill>
                  <a:prstClr val="black"/>
                </a:solidFill>
              </a:rPr>
              <a:t>и Соединённых Штатов</a:t>
            </a:r>
          </a:p>
        </p:txBody>
      </p:sp>
      <p:cxnSp>
        <p:nvCxnSpPr>
          <p:cNvPr id="21" name="Соединительная линия уступом 20"/>
          <p:cNvCxnSpPr>
            <a:stCxn id="17" idx="3"/>
            <a:endCxn id="18" idx="0"/>
          </p:cNvCxnSpPr>
          <p:nvPr/>
        </p:nvCxnSpPr>
        <p:spPr>
          <a:xfrm>
            <a:off x="7761768" y="1049669"/>
            <a:ext cx="2147211" cy="2007140"/>
          </a:xfrm>
          <a:prstGeom prst="bentConnector2">
            <a:avLst/>
          </a:prstGeom>
          <a:ln w="15875">
            <a:solidFill>
              <a:srgbClr val="333129">
                <a:alpha val="75000"/>
              </a:srgb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Соединительная линия уступом 21"/>
          <p:cNvCxnSpPr>
            <a:endCxn id="17" idx="1"/>
          </p:cNvCxnSpPr>
          <p:nvPr/>
        </p:nvCxnSpPr>
        <p:spPr>
          <a:xfrm flipV="1">
            <a:off x="2161120" y="1049669"/>
            <a:ext cx="2094203" cy="1933120"/>
          </a:xfrm>
          <a:prstGeom prst="bentConnector3">
            <a:avLst>
              <a:gd name="adj1" fmla="val 50000"/>
            </a:avLst>
          </a:prstGeom>
          <a:ln w="15875">
            <a:solidFill>
              <a:srgbClr val="333129">
                <a:alpha val="75000"/>
              </a:srgb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Соединительная линия уступом 22"/>
          <p:cNvCxnSpPr>
            <a:stCxn id="19" idx="1"/>
            <a:endCxn id="20" idx="2"/>
          </p:cNvCxnSpPr>
          <p:nvPr/>
        </p:nvCxnSpPr>
        <p:spPr>
          <a:xfrm rot="10800000">
            <a:off x="2161117" y="3937087"/>
            <a:ext cx="2004995" cy="1969170"/>
          </a:xfrm>
          <a:prstGeom prst="bentConnector2">
            <a:avLst/>
          </a:prstGeom>
          <a:ln w="15875">
            <a:solidFill>
              <a:srgbClr val="333129">
                <a:alpha val="75000"/>
              </a:srgb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Соединительная линия уступом 23"/>
          <p:cNvCxnSpPr>
            <a:stCxn id="18" idx="2"/>
            <a:endCxn id="19" idx="3"/>
          </p:cNvCxnSpPr>
          <p:nvPr/>
        </p:nvCxnSpPr>
        <p:spPr>
          <a:xfrm rot="5400000">
            <a:off x="8005607" y="4002885"/>
            <a:ext cx="1895148" cy="1911596"/>
          </a:xfrm>
          <a:prstGeom prst="bentConnector2">
            <a:avLst/>
          </a:prstGeom>
          <a:ln w="15875">
            <a:solidFill>
              <a:srgbClr val="333129">
                <a:alpha val="75000"/>
              </a:srgb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3647742" y="2166708"/>
            <a:ext cx="4655943" cy="28825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/>
            <a:r>
              <a:rPr lang="ru-RU" sz="4533" dirty="0">
                <a:solidFill>
                  <a:srgbClr val="333129"/>
                </a:solidFill>
                <a:latin typeface="PF Centro Slab Pro"/>
                <a:ea typeface="Theano Didot" panose="02060603060706020203" pitchFamily="18" charset="0"/>
              </a:rPr>
              <a:t>Ситуация </a:t>
            </a:r>
          </a:p>
          <a:p>
            <a:pPr algn="ctr" defTabSz="914377"/>
            <a:r>
              <a:rPr lang="ru-RU" sz="4533" dirty="0">
                <a:solidFill>
                  <a:srgbClr val="333129"/>
                </a:solidFill>
                <a:latin typeface="PF Centro Slab Pro"/>
                <a:ea typeface="Theano Didot" panose="02060603060706020203" pitchFamily="18" charset="0"/>
              </a:rPr>
              <a:t>вокруг ядерной программы Ирана</a:t>
            </a:r>
          </a:p>
        </p:txBody>
      </p:sp>
    </p:spTree>
    <p:extLst>
      <p:ext uri="{BB962C8B-B14F-4D97-AF65-F5344CB8AC3E}">
        <p14:creationId xmlns:p14="http://schemas.microsoft.com/office/powerpoint/2010/main" val="1053497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2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601437" y="2267291"/>
            <a:ext cx="6301316" cy="21439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ru-RU" sz="3333" dirty="0">
                <a:solidFill>
                  <a:srgbClr val="333129"/>
                </a:solidFill>
                <a:latin typeface="PF Centro Slab Pro"/>
                <a:ea typeface="Theano Didot" panose="02060603060706020203" pitchFamily="18" charset="0"/>
              </a:rPr>
              <a:t>Односторонние шаги Запада противоречили публичным заявлениям о стремлении </a:t>
            </a:r>
          </a:p>
          <a:p>
            <a:pPr defTabSz="914377"/>
            <a:r>
              <a:rPr lang="ru-RU" sz="3333" dirty="0">
                <a:solidFill>
                  <a:srgbClr val="333129"/>
                </a:solidFill>
                <a:latin typeface="PF Centro Slab Pro"/>
                <a:ea typeface="Theano Didot" panose="02060603060706020203" pitchFamily="18" charset="0"/>
              </a:rPr>
              <a:t>к партнёрству с Россией.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3684" y="235536"/>
            <a:ext cx="3609029" cy="6238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754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44514" y="315317"/>
            <a:ext cx="9618092" cy="1487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ru-RU" sz="4533" dirty="0">
                <a:solidFill>
                  <a:srgbClr val="333129"/>
                </a:solidFill>
                <a:latin typeface="PF Centro Slab Pro"/>
                <a:ea typeface="Theano Didot" panose="02060603060706020203" pitchFamily="18" charset="0"/>
              </a:rPr>
              <a:t>Причины напряжённых отношений </a:t>
            </a:r>
          </a:p>
          <a:p>
            <a:pPr defTabSz="914377"/>
            <a:r>
              <a:rPr lang="ru-RU" sz="4533" dirty="0">
                <a:solidFill>
                  <a:srgbClr val="333129"/>
                </a:solidFill>
                <a:latin typeface="PF Centro Slab Pro"/>
                <a:ea typeface="Theano Didot" panose="02060603060706020203" pitchFamily="18" charset="0"/>
              </a:rPr>
              <a:t>с Прибалтикой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298298" y="2199921"/>
            <a:ext cx="7261503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ru-RU" sz="2133" dirty="0">
                <a:solidFill>
                  <a:prstClr val="black"/>
                </a:solidFill>
              </a:rPr>
              <a:t>Дискриминация русского населения.</a:t>
            </a:r>
          </a:p>
        </p:txBody>
      </p:sp>
      <p:sp>
        <p:nvSpPr>
          <p:cNvPr id="11" name="Овал 10"/>
          <p:cNvSpPr/>
          <p:nvPr/>
        </p:nvSpPr>
        <p:spPr>
          <a:xfrm>
            <a:off x="478367" y="2092249"/>
            <a:ext cx="666751" cy="666751"/>
          </a:xfrm>
          <a:prstGeom prst="ellipse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ru-RU" sz="2933" dirty="0">
                <a:solidFill>
                  <a:prstClr val="white"/>
                </a:solidFill>
                <a:latin typeface="Yeseva One" panose="02000503090000020004" pitchFamily="2" charset="0"/>
              </a:rPr>
              <a:t>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298298" y="3230497"/>
            <a:ext cx="7874055" cy="7487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ru-RU" sz="2133" dirty="0">
                <a:solidFill>
                  <a:prstClr val="black"/>
                </a:solidFill>
              </a:rPr>
              <a:t>Вступление Латвии, Литвы и Эстонии </a:t>
            </a:r>
          </a:p>
          <a:p>
            <a:pPr defTabSz="914377"/>
            <a:r>
              <a:rPr lang="ru-RU" sz="2133" dirty="0">
                <a:solidFill>
                  <a:prstClr val="black"/>
                </a:solidFill>
              </a:rPr>
              <a:t>в НАТО.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298298" y="4410703"/>
            <a:ext cx="7547989" cy="7487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ru-RU" sz="2133" dirty="0">
                <a:solidFill>
                  <a:prstClr val="black"/>
                </a:solidFill>
              </a:rPr>
              <a:t>Попытки добиться от России возмещения </a:t>
            </a:r>
          </a:p>
          <a:p>
            <a:pPr defTabSz="914377"/>
            <a:r>
              <a:rPr lang="ru-RU" sz="2133" dirty="0">
                <a:solidFill>
                  <a:prstClr val="black"/>
                </a:solidFill>
              </a:rPr>
              <a:t>ущерба за «советскую оккупацию».</a:t>
            </a:r>
          </a:p>
        </p:txBody>
      </p:sp>
      <p:sp>
        <p:nvSpPr>
          <p:cNvPr id="13" name="Овал 12"/>
          <p:cNvSpPr/>
          <p:nvPr/>
        </p:nvSpPr>
        <p:spPr>
          <a:xfrm>
            <a:off x="478367" y="3286973"/>
            <a:ext cx="666751" cy="666751"/>
          </a:xfrm>
          <a:prstGeom prst="ellipse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ru-RU" sz="2933" dirty="0">
                <a:solidFill>
                  <a:prstClr val="white"/>
                </a:solidFill>
                <a:latin typeface="Yeseva One" panose="02000503090000020004" pitchFamily="2" charset="0"/>
              </a:rPr>
              <a:t>2</a:t>
            </a:r>
          </a:p>
        </p:txBody>
      </p:sp>
      <p:sp>
        <p:nvSpPr>
          <p:cNvPr id="19" name="Овал 18"/>
          <p:cNvSpPr/>
          <p:nvPr/>
        </p:nvSpPr>
        <p:spPr>
          <a:xfrm>
            <a:off x="478367" y="4470637"/>
            <a:ext cx="666751" cy="666751"/>
          </a:xfrm>
          <a:prstGeom prst="ellipse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ru-RU" sz="2933" dirty="0">
                <a:solidFill>
                  <a:prstClr val="white"/>
                </a:solidFill>
                <a:latin typeface="Yeseva One" panose="02000503090000020004" pitchFamily="2" charset="0"/>
              </a:rPr>
              <a:t>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298299" y="5606031"/>
            <a:ext cx="5517611" cy="7487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ru-RU" sz="2133" dirty="0">
                <a:solidFill>
                  <a:prstClr val="black"/>
                </a:solidFill>
              </a:rPr>
              <a:t>Глумление над памятью павших в годы Великой Отечественной войны. </a:t>
            </a:r>
          </a:p>
        </p:txBody>
      </p:sp>
      <p:sp>
        <p:nvSpPr>
          <p:cNvPr id="17" name="Овал 16"/>
          <p:cNvSpPr/>
          <p:nvPr/>
        </p:nvSpPr>
        <p:spPr>
          <a:xfrm>
            <a:off x="478367" y="5654301"/>
            <a:ext cx="666751" cy="666751"/>
          </a:xfrm>
          <a:prstGeom prst="ellipse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ru-RU" sz="2933" dirty="0">
                <a:solidFill>
                  <a:prstClr val="white"/>
                </a:solidFill>
                <a:latin typeface="Yeseva One" panose="02000503090000020004" pitchFamily="2" charset="0"/>
              </a:rPr>
              <a:t>4</a:t>
            </a: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1252" y="1782824"/>
            <a:ext cx="1970177" cy="222251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3361" y="1962873"/>
            <a:ext cx="2229735" cy="1877672"/>
          </a:xfrm>
          <a:prstGeom prst="rect">
            <a:avLst/>
          </a:prstGeom>
        </p:spPr>
      </p:pic>
      <p:pic>
        <p:nvPicPr>
          <p:cNvPr id="8194" name="Picture 2" descr="Картинки по запросу герб латвии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0571" y="4419715"/>
            <a:ext cx="2142021" cy="1703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oat of arms of Estonia.sv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8747" y="4482423"/>
            <a:ext cx="1655184" cy="1540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2330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  <p:bldP spid="12" grpId="0"/>
      <p:bldP spid="14" grpId="0"/>
      <p:bldP spid="13" grpId="0" animBg="1"/>
      <p:bldP spid="19" grpId="0" animBg="1"/>
      <p:bldP spid="15" grpId="0"/>
      <p:bldP spid="1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241801" y="315318"/>
            <a:ext cx="7048500" cy="7898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ru-RU" sz="4533" dirty="0">
                <a:solidFill>
                  <a:srgbClr val="333129"/>
                </a:solidFill>
                <a:latin typeface="PF Centro Slab Pro"/>
                <a:ea typeface="Theano Didot" panose="02060603060706020203" pitchFamily="18" charset="0"/>
              </a:rPr>
              <a:t>Россия – Прибалтика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4383990" y="4277161"/>
            <a:ext cx="3122660" cy="802356"/>
          </a:xfrm>
          <a:prstGeom prst="rect">
            <a:avLst/>
          </a:prstGeom>
          <a:solidFill>
            <a:srgbClr val="CCCAB8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ru-RU">
              <a:solidFill>
                <a:prstClr val="white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8584244" y="4286265"/>
            <a:ext cx="3122661" cy="793251"/>
          </a:xfrm>
          <a:prstGeom prst="rect">
            <a:avLst/>
          </a:prstGeom>
          <a:solidFill>
            <a:srgbClr val="CCCAB8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ru-RU">
              <a:solidFill>
                <a:prstClr val="white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4368087" y="2560961"/>
            <a:ext cx="7363725" cy="697627"/>
          </a:xfrm>
          <a:prstGeom prst="rect">
            <a:avLst/>
          </a:prstGeom>
          <a:solidFill>
            <a:srgbClr val="CCCAB8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ru-RU">
              <a:solidFill>
                <a:prstClr val="white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386265" y="2551801"/>
            <a:ext cx="7345547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/>
            <a:r>
              <a:rPr lang="ru-RU" sz="1867" dirty="0">
                <a:solidFill>
                  <a:prstClr val="black"/>
                </a:solidFill>
              </a:rPr>
              <a:t>Рост напряжения в отношениях России и Литвы, </a:t>
            </a:r>
          </a:p>
          <a:p>
            <a:pPr algn="ctr" defTabSz="914377"/>
            <a:r>
              <a:rPr lang="ru-RU" sz="1867" dirty="0">
                <a:solidFill>
                  <a:prstClr val="black"/>
                </a:solidFill>
              </a:rPr>
              <a:t>Латвии, Эстонии</a:t>
            </a:r>
          </a:p>
        </p:txBody>
      </p:sp>
      <p:cxnSp>
        <p:nvCxnSpPr>
          <p:cNvPr id="30" name="Прямая со стрелкой 29"/>
          <p:cNvCxnSpPr/>
          <p:nvPr/>
        </p:nvCxnSpPr>
        <p:spPr>
          <a:xfrm flipH="1">
            <a:off x="10145575" y="3271290"/>
            <a:ext cx="2045" cy="1013993"/>
          </a:xfrm>
          <a:prstGeom prst="straightConnector1">
            <a:avLst/>
          </a:prstGeom>
          <a:ln w="15875">
            <a:solidFill>
              <a:srgbClr val="333129">
                <a:alpha val="75000"/>
              </a:srgb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 flipH="1">
            <a:off x="5945317" y="3268967"/>
            <a:ext cx="1235" cy="1016316"/>
          </a:xfrm>
          <a:prstGeom prst="straightConnector1">
            <a:avLst/>
          </a:prstGeom>
          <a:ln w="15875">
            <a:solidFill>
              <a:srgbClr val="333129">
                <a:alpha val="75000"/>
              </a:srgb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4342526" y="4333585"/>
            <a:ext cx="3205583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/>
            <a:r>
              <a:rPr lang="ru-RU" sz="1867" dirty="0">
                <a:solidFill>
                  <a:prstClr val="black"/>
                </a:solidFill>
              </a:rPr>
              <a:t>Сокращение экономических связей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8536429" y="4333586"/>
            <a:ext cx="3218291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/>
            <a:r>
              <a:rPr lang="ru-RU" sz="1867" dirty="0">
                <a:solidFill>
                  <a:prstClr val="black"/>
                </a:solidFill>
              </a:rPr>
              <a:t> Сокращение </a:t>
            </a:r>
          </a:p>
          <a:p>
            <a:pPr algn="ctr" defTabSz="914377"/>
            <a:r>
              <a:rPr lang="ru-RU" sz="1867" dirty="0">
                <a:solidFill>
                  <a:prstClr val="black"/>
                </a:solidFill>
              </a:rPr>
              <a:t>культурных связей</a:t>
            </a:r>
          </a:p>
        </p:txBody>
      </p:sp>
      <p:pic>
        <p:nvPicPr>
          <p:cNvPr id="12290" name="Picture 2" descr="Картинки по запросу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8774" y="-190039"/>
            <a:ext cx="4753596" cy="7145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4780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6" grpId="0" animBg="1"/>
      <p:bldP spid="27" grpId="0"/>
      <p:bldP spid="32" grpId="0"/>
      <p:bldP spid="3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Картинки по запросу джордж буш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246"/>
          <a:stretch/>
        </p:blipFill>
        <p:spPr bwMode="auto">
          <a:xfrm>
            <a:off x="-1055470" y="-78389"/>
            <a:ext cx="4942100" cy="7207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3" name="Прямая со стрелкой 32"/>
          <p:cNvCxnSpPr/>
          <p:nvPr/>
        </p:nvCxnSpPr>
        <p:spPr>
          <a:xfrm flipH="1">
            <a:off x="10390064" y="2418389"/>
            <a:ext cx="2045" cy="1013993"/>
          </a:xfrm>
          <a:prstGeom prst="straightConnector1">
            <a:avLst/>
          </a:prstGeom>
          <a:ln w="15875">
            <a:solidFill>
              <a:srgbClr val="333129">
                <a:alpha val="75000"/>
              </a:srgb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 flipH="1">
            <a:off x="5698193" y="2410266"/>
            <a:ext cx="1235" cy="1016316"/>
          </a:xfrm>
          <a:prstGeom prst="straightConnector1">
            <a:avLst/>
          </a:prstGeom>
          <a:ln w="15875">
            <a:solidFill>
              <a:srgbClr val="333129">
                <a:alpha val="75000"/>
              </a:srgb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4368087" y="3432921"/>
            <a:ext cx="7363725" cy="697627"/>
          </a:xfrm>
          <a:prstGeom prst="rect">
            <a:avLst/>
          </a:prstGeom>
          <a:solidFill>
            <a:srgbClr val="CCCAB8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ru-RU">
              <a:solidFill>
                <a:prstClr val="white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394426" y="3432922"/>
            <a:ext cx="7334047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/>
            <a:r>
              <a:rPr lang="ru-RU" sz="1867" dirty="0">
                <a:solidFill>
                  <a:prstClr val="black"/>
                </a:solidFill>
              </a:rPr>
              <a:t>Массовые протесты и кампания в СМИ, поддерживаемые США и Евросоюзом</a:t>
            </a:r>
          </a:p>
        </p:txBody>
      </p:sp>
      <p:cxnSp>
        <p:nvCxnSpPr>
          <p:cNvPr id="21" name="Прямая со стрелкой 20"/>
          <p:cNvCxnSpPr/>
          <p:nvPr/>
        </p:nvCxnSpPr>
        <p:spPr>
          <a:xfrm flipH="1">
            <a:off x="10390064" y="4130668"/>
            <a:ext cx="2045" cy="1013993"/>
          </a:xfrm>
          <a:prstGeom prst="straightConnector1">
            <a:avLst/>
          </a:prstGeom>
          <a:ln w="15875">
            <a:solidFill>
              <a:srgbClr val="333129">
                <a:alpha val="75000"/>
              </a:srgb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flipH="1">
            <a:off x="5698193" y="4122545"/>
            <a:ext cx="1235" cy="1016316"/>
          </a:xfrm>
          <a:prstGeom prst="straightConnector1">
            <a:avLst/>
          </a:prstGeom>
          <a:ln w="15875">
            <a:solidFill>
              <a:srgbClr val="333129">
                <a:alpha val="75000"/>
              </a:srgb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Прямоугольник 22"/>
          <p:cNvSpPr/>
          <p:nvPr/>
        </p:nvSpPr>
        <p:spPr>
          <a:xfrm>
            <a:off x="4370587" y="5128273"/>
            <a:ext cx="7363725" cy="697627"/>
          </a:xfrm>
          <a:prstGeom prst="rect">
            <a:avLst/>
          </a:prstGeom>
          <a:solidFill>
            <a:srgbClr val="CCCAB8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ru-RU">
              <a:solidFill>
                <a:prstClr val="white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394425" y="5128273"/>
            <a:ext cx="7345547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/>
            <a:r>
              <a:rPr lang="ru-RU" sz="1867" dirty="0">
                <a:solidFill>
                  <a:prstClr val="black"/>
                </a:solidFill>
              </a:rPr>
              <a:t>Очередной тур выборов и победа оппозиционного кандидата Виктора Ющенко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4379587" y="1708541"/>
            <a:ext cx="7363725" cy="697627"/>
          </a:xfrm>
          <a:prstGeom prst="rect">
            <a:avLst/>
          </a:prstGeom>
          <a:solidFill>
            <a:srgbClr val="CCCAB8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ru-RU">
              <a:solidFill>
                <a:prstClr val="white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368087" y="1708542"/>
            <a:ext cx="7345547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/>
            <a:r>
              <a:rPr lang="ru-RU" sz="1867" dirty="0">
                <a:solidFill>
                  <a:prstClr val="black"/>
                </a:solidFill>
              </a:rPr>
              <a:t>Недовольство украинской оппозиции результатами президентских выборов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241801" y="315318"/>
            <a:ext cx="8089537" cy="7898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ru-RU" sz="4533" dirty="0">
                <a:solidFill>
                  <a:srgbClr val="333129"/>
                </a:solidFill>
                <a:latin typeface="PF Centro Slab Pro"/>
                <a:ea typeface="Theano Didot" panose="02060603060706020203" pitchFamily="18" charset="0"/>
              </a:rPr>
              <a:t>«Оранжевая революция»</a:t>
            </a:r>
          </a:p>
        </p:txBody>
      </p:sp>
      <p:pic>
        <p:nvPicPr>
          <p:cNvPr id="14340" name="Picture 4" descr="Картинки по запросу «Оранжевая революция» ющенко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513" r="11800" b="20477"/>
          <a:stretch/>
        </p:blipFill>
        <p:spPr bwMode="auto">
          <a:xfrm>
            <a:off x="-1132115" y="-214269"/>
            <a:ext cx="5018744" cy="7343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6496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  <p:bldP spid="23" grpId="0" animBg="1"/>
      <p:bldP spid="28" grpId="0"/>
      <p:bldP spid="25" grpId="0" animBg="1"/>
      <p:bldP spid="2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/>
          <p:cNvSpPr/>
          <p:nvPr/>
        </p:nvSpPr>
        <p:spPr>
          <a:xfrm>
            <a:off x="1" y="1"/>
            <a:ext cx="12191999" cy="3009900"/>
          </a:xfrm>
          <a:prstGeom prst="rect">
            <a:avLst/>
          </a:prstGeom>
          <a:solidFill>
            <a:srgbClr val="CCCAB8">
              <a:alpha val="3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ru-RU">
              <a:solidFill>
                <a:prstClr val="white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44514" y="315317"/>
            <a:ext cx="8077852" cy="7898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77"/>
            <a:r>
              <a:rPr lang="ru-RU" sz="4533" dirty="0">
                <a:solidFill>
                  <a:srgbClr val="333129"/>
                </a:solidFill>
                <a:latin typeface="PF Centro Slab Pro"/>
                <a:ea typeface="Theano Didot" panose="02060603060706020203" pitchFamily="18" charset="0"/>
              </a:rPr>
              <a:t>Стремления Виктора Ющенко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13200" y="3837662"/>
            <a:ext cx="3466453" cy="7487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ru-RU" sz="2133" dirty="0">
                <a:solidFill>
                  <a:prstClr val="black"/>
                </a:solidFill>
              </a:rPr>
              <a:t>Присоединение Украины к НАТО. </a:t>
            </a:r>
          </a:p>
        </p:txBody>
      </p:sp>
      <p:sp>
        <p:nvSpPr>
          <p:cNvPr id="11" name="Овал 10"/>
          <p:cNvSpPr/>
          <p:nvPr/>
        </p:nvSpPr>
        <p:spPr>
          <a:xfrm>
            <a:off x="513200" y="2537000"/>
            <a:ext cx="889000" cy="889000"/>
          </a:xfrm>
          <a:prstGeom prst="ellipse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ru-RU" sz="3733" dirty="0">
                <a:solidFill>
                  <a:prstClr val="white"/>
                </a:solidFill>
                <a:latin typeface="Yeseva One" panose="02000503090000020004" pitchFamily="2" charset="0"/>
              </a:rPr>
              <a:t>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601476" y="3837661"/>
            <a:ext cx="3175157" cy="7487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ru-RU" sz="2133" dirty="0">
                <a:solidFill>
                  <a:prstClr val="black"/>
                </a:solidFill>
              </a:rPr>
              <a:t>Расширение </a:t>
            </a:r>
            <a:r>
              <a:rPr lang="ru-RU" sz="2133" dirty="0" err="1">
                <a:solidFill>
                  <a:prstClr val="black"/>
                </a:solidFill>
              </a:rPr>
              <a:t>сотруд-ничества</a:t>
            </a:r>
            <a:r>
              <a:rPr lang="ru-RU" sz="2133" dirty="0">
                <a:solidFill>
                  <a:prstClr val="black"/>
                </a:solidFill>
              </a:rPr>
              <a:t> с ЕС.</a:t>
            </a:r>
          </a:p>
        </p:txBody>
      </p:sp>
      <p:sp>
        <p:nvSpPr>
          <p:cNvPr id="15" name="Овал 14"/>
          <p:cNvSpPr/>
          <p:nvPr/>
        </p:nvSpPr>
        <p:spPr>
          <a:xfrm>
            <a:off x="4601477" y="2537000"/>
            <a:ext cx="889000" cy="889000"/>
          </a:xfrm>
          <a:prstGeom prst="ellipse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ru-RU" sz="3733" dirty="0">
                <a:solidFill>
                  <a:prstClr val="white"/>
                </a:solidFill>
                <a:latin typeface="Yeseva One" panose="02000503090000020004" pitchFamily="2" charset="0"/>
              </a:rPr>
              <a:t>2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1883" y="2601168"/>
            <a:ext cx="5973727" cy="4711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979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44514" y="315317"/>
            <a:ext cx="9618092" cy="1487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ru-RU" sz="4533" dirty="0">
                <a:solidFill>
                  <a:srgbClr val="333129"/>
                </a:solidFill>
                <a:latin typeface="PF Centro Slab Pro"/>
                <a:ea typeface="Theano Didot" panose="02060603060706020203" pitchFamily="18" charset="0"/>
              </a:rPr>
              <a:t>Политика руководства Украины </a:t>
            </a:r>
          </a:p>
          <a:p>
            <a:pPr defTabSz="914377"/>
            <a:r>
              <a:rPr lang="ru-RU" sz="4533" dirty="0">
                <a:solidFill>
                  <a:srgbClr val="333129"/>
                </a:solidFill>
                <a:latin typeface="PF Centro Slab Pro"/>
                <a:ea typeface="Theano Didot" panose="02060603060706020203" pitchFamily="18" charset="0"/>
              </a:rPr>
              <a:t>в 2005–2010 гг.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298298" y="2035168"/>
            <a:ext cx="7261503" cy="7487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ru-RU" sz="2133" dirty="0">
                <a:solidFill>
                  <a:prstClr val="black"/>
                </a:solidFill>
              </a:rPr>
              <a:t>Заявление о перспективе проведения учений </a:t>
            </a:r>
          </a:p>
          <a:p>
            <a:pPr defTabSz="914377"/>
            <a:r>
              <a:rPr lang="ru-RU" sz="2133" dirty="0">
                <a:solidFill>
                  <a:prstClr val="black"/>
                </a:solidFill>
              </a:rPr>
              <a:t>с участием войск НАТО на Украине.</a:t>
            </a:r>
          </a:p>
        </p:txBody>
      </p:sp>
      <p:sp>
        <p:nvSpPr>
          <p:cNvPr id="11" name="Овал 10"/>
          <p:cNvSpPr/>
          <p:nvPr/>
        </p:nvSpPr>
        <p:spPr>
          <a:xfrm>
            <a:off x="478367" y="2092249"/>
            <a:ext cx="666751" cy="666751"/>
          </a:xfrm>
          <a:prstGeom prst="ellipse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ru-RU" sz="2933" dirty="0">
                <a:solidFill>
                  <a:prstClr val="white"/>
                </a:solidFill>
                <a:latin typeface="Yeseva One" panose="02000503090000020004" pitchFamily="2" charset="0"/>
              </a:rPr>
              <a:t>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298298" y="3230496"/>
            <a:ext cx="7874055" cy="7487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ru-RU" sz="2133" dirty="0">
                <a:solidFill>
                  <a:prstClr val="black"/>
                </a:solidFill>
              </a:rPr>
              <a:t>Обострение ситуации вокруг Черноморского </a:t>
            </a:r>
          </a:p>
          <a:p>
            <a:pPr defTabSz="914377"/>
            <a:r>
              <a:rPr lang="ru-RU" sz="2133" dirty="0">
                <a:solidFill>
                  <a:prstClr val="black"/>
                </a:solidFill>
              </a:rPr>
              <a:t>флота России в Крыму.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298298" y="4410704"/>
            <a:ext cx="7547989" cy="7487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ru-RU" sz="2133" dirty="0">
                <a:solidFill>
                  <a:prstClr val="black"/>
                </a:solidFill>
              </a:rPr>
              <a:t>Сворачивание культурных контактов </a:t>
            </a:r>
          </a:p>
          <a:p>
            <a:pPr defTabSz="914377"/>
            <a:r>
              <a:rPr lang="ru-RU" sz="2133" dirty="0">
                <a:solidFill>
                  <a:prstClr val="black"/>
                </a:solidFill>
              </a:rPr>
              <a:t>с Россией.</a:t>
            </a:r>
          </a:p>
        </p:txBody>
      </p:sp>
      <p:sp>
        <p:nvSpPr>
          <p:cNvPr id="13" name="Овал 12"/>
          <p:cNvSpPr/>
          <p:nvPr/>
        </p:nvSpPr>
        <p:spPr>
          <a:xfrm>
            <a:off x="478367" y="3286973"/>
            <a:ext cx="666751" cy="666751"/>
          </a:xfrm>
          <a:prstGeom prst="ellipse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ru-RU" sz="2933" dirty="0">
                <a:solidFill>
                  <a:prstClr val="white"/>
                </a:solidFill>
                <a:latin typeface="Yeseva One" panose="02000503090000020004" pitchFamily="2" charset="0"/>
              </a:rPr>
              <a:t>2</a:t>
            </a:r>
          </a:p>
        </p:txBody>
      </p:sp>
      <p:sp>
        <p:nvSpPr>
          <p:cNvPr id="19" name="Овал 18"/>
          <p:cNvSpPr/>
          <p:nvPr/>
        </p:nvSpPr>
        <p:spPr>
          <a:xfrm>
            <a:off x="478367" y="4470637"/>
            <a:ext cx="666751" cy="666751"/>
          </a:xfrm>
          <a:prstGeom prst="ellipse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ru-RU" sz="2933" dirty="0">
                <a:solidFill>
                  <a:prstClr val="white"/>
                </a:solidFill>
                <a:latin typeface="Yeseva One" panose="02000503090000020004" pitchFamily="2" charset="0"/>
              </a:rPr>
              <a:t>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298297" y="5597824"/>
            <a:ext cx="5517611" cy="7487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ru-RU" sz="2133" dirty="0">
                <a:solidFill>
                  <a:prstClr val="black"/>
                </a:solidFill>
              </a:rPr>
              <a:t>Усиленное вытеснение русского языка из образования и СМИ.</a:t>
            </a:r>
          </a:p>
        </p:txBody>
      </p:sp>
      <p:sp>
        <p:nvSpPr>
          <p:cNvPr id="17" name="Овал 16"/>
          <p:cNvSpPr/>
          <p:nvPr/>
        </p:nvSpPr>
        <p:spPr>
          <a:xfrm>
            <a:off x="478367" y="5654301"/>
            <a:ext cx="666751" cy="666751"/>
          </a:xfrm>
          <a:prstGeom prst="ellipse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ru-RU" sz="2933" dirty="0">
                <a:solidFill>
                  <a:prstClr val="white"/>
                </a:solidFill>
                <a:latin typeface="Yeseva One" panose="02000503090000020004" pitchFamily="2" charset="0"/>
              </a:rPr>
              <a:t>4</a:t>
            </a: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9696" y="2035600"/>
            <a:ext cx="2072829" cy="1381021"/>
          </a:xfrm>
          <a:prstGeom prst="rect">
            <a:avLst/>
          </a:prstGeom>
        </p:spPr>
      </p:pic>
      <p:pic>
        <p:nvPicPr>
          <p:cNvPr id="17410" name="Picture 2" descr="Lesser Coat of Arms of Ukraine.sv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1682" y="3927363"/>
            <a:ext cx="1648857" cy="2298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3868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  <p:bldP spid="12" grpId="0"/>
      <p:bldP spid="14" grpId="0"/>
      <p:bldP spid="13" grpId="0" animBg="1"/>
      <p:bldP spid="19" grpId="0" animBg="1"/>
      <p:bldP spid="15" grpId="0"/>
      <p:bldP spid="1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/>
          <p:cNvSpPr/>
          <p:nvPr/>
        </p:nvSpPr>
        <p:spPr>
          <a:xfrm flipH="1">
            <a:off x="-2" y="0"/>
            <a:ext cx="3888319" cy="6858000"/>
          </a:xfrm>
          <a:prstGeom prst="rect">
            <a:avLst/>
          </a:prstGeom>
          <a:solidFill>
            <a:srgbClr val="CCCAB8">
              <a:alpha val="3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ru-RU">
              <a:solidFill>
                <a:prstClr val="white"/>
              </a:solidFill>
            </a:endParaRPr>
          </a:p>
        </p:txBody>
      </p:sp>
      <p:cxnSp>
        <p:nvCxnSpPr>
          <p:cNvPr id="33" name="Прямая со стрелкой 32"/>
          <p:cNvCxnSpPr/>
          <p:nvPr/>
        </p:nvCxnSpPr>
        <p:spPr>
          <a:xfrm flipH="1">
            <a:off x="10390064" y="2107996"/>
            <a:ext cx="2045" cy="1013993"/>
          </a:xfrm>
          <a:prstGeom prst="straightConnector1">
            <a:avLst/>
          </a:prstGeom>
          <a:ln w="15875">
            <a:solidFill>
              <a:srgbClr val="333129">
                <a:alpha val="75000"/>
              </a:srgb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 flipH="1">
            <a:off x="5698193" y="2099873"/>
            <a:ext cx="1235" cy="1016316"/>
          </a:xfrm>
          <a:prstGeom prst="straightConnector1">
            <a:avLst/>
          </a:prstGeom>
          <a:ln w="15875">
            <a:solidFill>
              <a:srgbClr val="333129">
                <a:alpha val="75000"/>
              </a:srgb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9" name="Рисунок 3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573" y="6474000"/>
            <a:ext cx="1755428" cy="384000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4368087" y="3122528"/>
            <a:ext cx="7363725" cy="697627"/>
          </a:xfrm>
          <a:prstGeom prst="rect">
            <a:avLst/>
          </a:prstGeom>
          <a:solidFill>
            <a:srgbClr val="CCCAB8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ru-RU">
              <a:solidFill>
                <a:prstClr val="white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368087" y="3115890"/>
            <a:ext cx="7345547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/>
            <a:r>
              <a:rPr lang="ru-RU" sz="1867" dirty="0">
                <a:solidFill>
                  <a:prstClr val="black"/>
                </a:solidFill>
              </a:rPr>
              <a:t>Отсутствие результатов от переговоров по «газовому вопросу»</a:t>
            </a:r>
          </a:p>
        </p:txBody>
      </p:sp>
      <p:cxnSp>
        <p:nvCxnSpPr>
          <p:cNvPr id="21" name="Прямая со стрелкой 20"/>
          <p:cNvCxnSpPr/>
          <p:nvPr/>
        </p:nvCxnSpPr>
        <p:spPr>
          <a:xfrm flipH="1">
            <a:off x="10390064" y="3806877"/>
            <a:ext cx="2045" cy="1013993"/>
          </a:xfrm>
          <a:prstGeom prst="straightConnector1">
            <a:avLst/>
          </a:prstGeom>
          <a:ln w="15875">
            <a:solidFill>
              <a:srgbClr val="333129">
                <a:alpha val="75000"/>
              </a:srgb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flipH="1">
            <a:off x="5698193" y="3798754"/>
            <a:ext cx="1235" cy="1016316"/>
          </a:xfrm>
          <a:prstGeom prst="straightConnector1">
            <a:avLst/>
          </a:prstGeom>
          <a:ln w="15875">
            <a:solidFill>
              <a:srgbClr val="333129">
                <a:alpha val="75000"/>
              </a:srgb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Прямоугольник 22"/>
          <p:cNvSpPr/>
          <p:nvPr/>
        </p:nvSpPr>
        <p:spPr>
          <a:xfrm>
            <a:off x="4370587" y="4817880"/>
            <a:ext cx="7363725" cy="697627"/>
          </a:xfrm>
          <a:prstGeom prst="rect">
            <a:avLst/>
          </a:prstGeom>
          <a:solidFill>
            <a:srgbClr val="CCCAB8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ru-RU">
              <a:solidFill>
                <a:prstClr val="white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368088" y="4814837"/>
            <a:ext cx="7375225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/>
            <a:r>
              <a:rPr lang="ru-RU" sz="1867" dirty="0">
                <a:solidFill>
                  <a:prstClr val="black"/>
                </a:solidFill>
              </a:rPr>
              <a:t>Неоднократные перебои поставок энергоносителей </a:t>
            </a:r>
          </a:p>
          <a:p>
            <a:pPr algn="ctr" defTabSz="914377"/>
            <a:r>
              <a:rPr lang="ru-RU" sz="1867" dirty="0">
                <a:solidFill>
                  <a:prstClr val="black"/>
                </a:solidFill>
              </a:rPr>
              <a:t>из России в Европу 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4379587" y="1398148"/>
            <a:ext cx="7363725" cy="697627"/>
          </a:xfrm>
          <a:prstGeom prst="rect">
            <a:avLst/>
          </a:prstGeom>
          <a:solidFill>
            <a:srgbClr val="CCCAB8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ru-RU">
              <a:solidFill>
                <a:prstClr val="white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368087" y="1395337"/>
            <a:ext cx="7345547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/>
            <a:r>
              <a:rPr lang="ru-RU" sz="1867" dirty="0">
                <a:solidFill>
                  <a:prstClr val="black"/>
                </a:solidFill>
              </a:rPr>
              <a:t>Отказ правительства Украины платить рыночную цену </a:t>
            </a:r>
          </a:p>
          <a:p>
            <a:pPr algn="ctr" defTabSz="914377"/>
            <a:r>
              <a:rPr lang="ru-RU" sz="1867" dirty="0">
                <a:solidFill>
                  <a:prstClr val="black"/>
                </a:solidFill>
              </a:rPr>
              <a:t>за российский газ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73483" y="2669818"/>
            <a:ext cx="2772607" cy="1487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ru-RU" sz="4533" dirty="0">
                <a:solidFill>
                  <a:srgbClr val="333129"/>
                </a:solidFill>
                <a:latin typeface="PF Centro Slab Pro"/>
                <a:ea typeface="Theano Didot" panose="02060603060706020203" pitchFamily="18" charset="0"/>
              </a:rPr>
              <a:t>«Газовые войны»</a:t>
            </a:r>
          </a:p>
        </p:txBody>
      </p:sp>
    </p:spTree>
    <p:extLst>
      <p:ext uri="{BB962C8B-B14F-4D97-AF65-F5344CB8AC3E}">
        <p14:creationId xmlns:p14="http://schemas.microsoft.com/office/powerpoint/2010/main" val="3284437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  <p:bldP spid="23" grpId="0" animBg="1"/>
      <p:bldP spid="28" grpId="0"/>
      <p:bldP spid="25" grpId="0" animBg="1"/>
      <p:bldP spid="2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288466" y="1817239"/>
            <a:ext cx="5982821" cy="515399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67017" y="315318"/>
            <a:ext cx="101120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ru-RU" sz="4400" dirty="0">
                <a:solidFill>
                  <a:srgbClr val="333129"/>
                </a:solidFill>
                <a:latin typeface="PF Centro Slab Pro"/>
                <a:ea typeface="Theano Didot" panose="02060603060706020203" pitchFamily="18" charset="0"/>
              </a:rPr>
              <a:t>Внешняя политика России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387" y="1225226"/>
            <a:ext cx="6133899" cy="3661857"/>
          </a:xfrm>
          <a:prstGeom prst="rect">
            <a:avLst/>
          </a:prstGeom>
          <a:effectLst>
            <a:outerShdw blurRad="50800" dist="50800" dir="5400000" algn="ctr" rotWithShape="0">
              <a:srgbClr val="000000"/>
            </a:outerShdw>
          </a:effec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77046" y="2502549"/>
            <a:ext cx="1076580" cy="717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1406" y="3625335"/>
            <a:ext cx="3527857" cy="2609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0817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82" name="Picture 18" descr="ca-news.or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3808"/>
          <a:stretch/>
        </p:blipFill>
        <p:spPr bwMode="auto">
          <a:xfrm>
            <a:off x="3883874" y="-45184"/>
            <a:ext cx="4902621" cy="3277743"/>
          </a:xfrm>
          <a:prstGeom prst="rect">
            <a:avLst/>
          </a:prstGeom>
          <a:noFill/>
          <a:ln>
            <a:solidFill>
              <a:srgbClr val="CCCAB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4" name="Picture 10" descr="Картинки по запросу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89" r="2578" b="21059"/>
          <a:stretch/>
        </p:blipFill>
        <p:spPr bwMode="auto">
          <a:xfrm>
            <a:off x="4366688" y="3232560"/>
            <a:ext cx="8079313" cy="3828641"/>
          </a:xfrm>
          <a:prstGeom prst="rect">
            <a:avLst/>
          </a:prstGeom>
          <a:noFill/>
          <a:ln>
            <a:solidFill>
              <a:srgbClr val="CCCAB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Прямоугольник 23"/>
          <p:cNvSpPr/>
          <p:nvPr/>
        </p:nvSpPr>
        <p:spPr>
          <a:xfrm flipH="1">
            <a:off x="-4" y="0"/>
            <a:ext cx="4368803" cy="6858000"/>
          </a:xfrm>
          <a:prstGeom prst="rect">
            <a:avLst/>
          </a:prstGeom>
          <a:solidFill>
            <a:srgbClr val="E0E0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ru-RU">
              <a:solidFill>
                <a:prstClr val="white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-3" y="3009759"/>
            <a:ext cx="4368801" cy="9950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/>
            <a:r>
              <a:rPr lang="ru-RU" sz="2933" dirty="0">
                <a:solidFill>
                  <a:srgbClr val="333129"/>
                </a:solidFill>
                <a:latin typeface="PF Centro Slab Pro"/>
                <a:ea typeface="Theano Didot" panose="02060603060706020203" pitchFamily="18" charset="0"/>
              </a:rPr>
              <a:t>Ислам </a:t>
            </a:r>
            <a:r>
              <a:rPr lang="ru-RU" sz="2933" dirty="0" err="1">
                <a:solidFill>
                  <a:srgbClr val="333129"/>
                </a:solidFill>
                <a:latin typeface="PF Centro Slab Pro"/>
                <a:ea typeface="Theano Didot" panose="02060603060706020203" pitchFamily="18" charset="0"/>
              </a:rPr>
              <a:t>Абдуганиевич</a:t>
            </a:r>
            <a:r>
              <a:rPr lang="ru-RU" sz="2933" dirty="0">
                <a:solidFill>
                  <a:srgbClr val="333129"/>
                </a:solidFill>
                <a:latin typeface="PF Centro Slab Pro"/>
                <a:ea typeface="Theano Didot" panose="02060603060706020203" pitchFamily="18" charset="0"/>
              </a:rPr>
              <a:t> Каримов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8367" y="4020635"/>
            <a:ext cx="3409949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/>
            <a:r>
              <a:rPr lang="ru-RU" sz="1867" dirty="0">
                <a:solidFill>
                  <a:srgbClr val="333129"/>
                </a:solidFill>
              </a:rPr>
              <a:t>1938–2016 гг.</a:t>
            </a:r>
            <a:endParaRPr lang="ru-RU" sz="1867" dirty="0">
              <a:solidFill>
                <a:srgbClr val="333129"/>
              </a:solidFill>
              <a:ea typeface="Theano Didot" panose="02060603060706020203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78367" y="4844430"/>
            <a:ext cx="340994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/>
            <a:r>
              <a:rPr lang="ru-RU" sz="2400" dirty="0">
                <a:solidFill>
                  <a:srgbClr val="333129"/>
                </a:solidFill>
              </a:rPr>
              <a:t>Президент Узбекистана </a:t>
            </a:r>
          </a:p>
          <a:p>
            <a:pPr algn="ctr" defTabSz="914377"/>
            <a:r>
              <a:rPr lang="ru-RU" sz="2400" dirty="0">
                <a:solidFill>
                  <a:srgbClr val="333129"/>
                </a:solidFill>
              </a:rPr>
              <a:t>в 1990–2016 гг.</a:t>
            </a:r>
            <a:endParaRPr lang="ru-RU" sz="2400" dirty="0">
              <a:solidFill>
                <a:srgbClr val="333129"/>
              </a:solidFill>
              <a:ea typeface="Theano Didot" panose="02060603060706020203" pitchFamily="18" charset="0"/>
            </a:endParaRPr>
          </a:p>
        </p:txBody>
      </p:sp>
      <p:pic>
        <p:nvPicPr>
          <p:cNvPr id="13" name="Picture 6" descr="Ислам Абдуганиевич Каримов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1" r="13331" b="30884"/>
          <a:stretch/>
        </p:blipFill>
        <p:spPr bwMode="auto">
          <a:xfrm>
            <a:off x="984399" y="501652"/>
            <a:ext cx="2400000" cy="2400001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80" name="Picture 16" descr="ca-news.or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517"/>
          <a:stretch/>
        </p:blipFill>
        <p:spPr bwMode="auto">
          <a:xfrm>
            <a:off x="8779797" y="-18389"/>
            <a:ext cx="3640804" cy="3231056"/>
          </a:xfrm>
          <a:prstGeom prst="rect">
            <a:avLst/>
          </a:prstGeom>
          <a:noFill/>
          <a:ln>
            <a:solidFill>
              <a:srgbClr val="CCCAB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8078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241801" y="315317"/>
            <a:ext cx="8089537" cy="7898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ru-RU" sz="4533" dirty="0">
                <a:solidFill>
                  <a:srgbClr val="333129"/>
                </a:solidFill>
                <a:latin typeface="PF Centro Slab Pro"/>
                <a:ea typeface="Theano Didot" panose="02060603060706020203" pitchFamily="18" charset="0"/>
              </a:rPr>
              <a:t>Россия – СНГ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4360467" y="1506115"/>
            <a:ext cx="2675452" cy="1061079"/>
          </a:xfrm>
          <a:prstGeom prst="rect">
            <a:avLst/>
          </a:prstGeom>
          <a:solidFill>
            <a:srgbClr val="CCCAB8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ru-RU">
              <a:solidFill>
                <a:prstClr val="white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295740" y="1688565"/>
            <a:ext cx="2804904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/>
            <a:r>
              <a:rPr lang="ru-RU" sz="1867" dirty="0">
                <a:solidFill>
                  <a:prstClr val="black"/>
                </a:solidFill>
              </a:rPr>
              <a:t>Ситуация </a:t>
            </a:r>
          </a:p>
          <a:p>
            <a:pPr algn="ctr" defTabSz="914377"/>
            <a:r>
              <a:rPr lang="ru-RU" sz="1867" dirty="0">
                <a:solidFill>
                  <a:prstClr val="black"/>
                </a:solidFill>
              </a:rPr>
              <a:t>в Прибалтике</a:t>
            </a:r>
          </a:p>
        </p:txBody>
      </p:sp>
      <p:cxnSp>
        <p:nvCxnSpPr>
          <p:cNvPr id="19" name="Прямая со стрелкой 18"/>
          <p:cNvCxnSpPr/>
          <p:nvPr/>
        </p:nvCxnSpPr>
        <p:spPr>
          <a:xfrm flipH="1">
            <a:off x="10390064" y="2558524"/>
            <a:ext cx="2045" cy="1013993"/>
          </a:xfrm>
          <a:prstGeom prst="straightConnector1">
            <a:avLst/>
          </a:prstGeom>
          <a:ln w="15875">
            <a:solidFill>
              <a:srgbClr val="333129">
                <a:alpha val="75000"/>
              </a:srgb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H="1">
            <a:off x="5698193" y="2550401"/>
            <a:ext cx="1235" cy="1016316"/>
          </a:xfrm>
          <a:prstGeom prst="straightConnector1">
            <a:avLst/>
          </a:prstGeom>
          <a:ln w="15875">
            <a:solidFill>
              <a:srgbClr val="333129">
                <a:alpha val="75000"/>
              </a:srgb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 20"/>
          <p:cNvSpPr/>
          <p:nvPr/>
        </p:nvSpPr>
        <p:spPr>
          <a:xfrm>
            <a:off x="9057439" y="1506115"/>
            <a:ext cx="2675452" cy="1040188"/>
          </a:xfrm>
          <a:prstGeom prst="rect">
            <a:avLst/>
          </a:prstGeom>
          <a:solidFill>
            <a:srgbClr val="CCCAB8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ru-RU">
              <a:solidFill>
                <a:prstClr val="white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9074197" y="1677395"/>
            <a:ext cx="2658695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/>
            <a:r>
              <a:rPr lang="ru-RU" sz="1867" dirty="0">
                <a:solidFill>
                  <a:prstClr val="black"/>
                </a:solidFill>
              </a:rPr>
              <a:t>«Цветные революции» </a:t>
            </a:r>
          </a:p>
        </p:txBody>
      </p:sp>
      <p:cxnSp>
        <p:nvCxnSpPr>
          <p:cNvPr id="23" name="Прямая со стрелкой 22"/>
          <p:cNvCxnSpPr/>
          <p:nvPr/>
        </p:nvCxnSpPr>
        <p:spPr>
          <a:xfrm flipH="1" flipV="1">
            <a:off x="7052236" y="2036654"/>
            <a:ext cx="2014283" cy="6985"/>
          </a:xfrm>
          <a:prstGeom prst="straightConnector1">
            <a:avLst/>
          </a:prstGeom>
          <a:ln w="15875">
            <a:solidFill>
              <a:srgbClr val="333129">
                <a:alpha val="75000"/>
              </a:srgbClr>
            </a:solidFill>
            <a:prstDash val="sysDot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Прямоугольник 27"/>
          <p:cNvSpPr/>
          <p:nvPr/>
        </p:nvSpPr>
        <p:spPr>
          <a:xfrm>
            <a:off x="4370587" y="3572349"/>
            <a:ext cx="7363725" cy="697627"/>
          </a:xfrm>
          <a:prstGeom prst="rect">
            <a:avLst/>
          </a:prstGeom>
          <a:solidFill>
            <a:srgbClr val="CCCAB8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ru-RU">
              <a:solidFill>
                <a:prstClr val="white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369002" y="3583019"/>
            <a:ext cx="7334047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/>
            <a:r>
              <a:rPr lang="ru-RU" sz="1867" dirty="0">
                <a:solidFill>
                  <a:prstClr val="black"/>
                </a:solidFill>
              </a:rPr>
              <a:t>Большее внимание руководства России отношениям </a:t>
            </a:r>
          </a:p>
          <a:p>
            <a:pPr algn="ctr" defTabSz="914377"/>
            <a:r>
              <a:rPr lang="ru-RU" sz="1867" dirty="0">
                <a:solidFill>
                  <a:prstClr val="black"/>
                </a:solidFill>
              </a:rPr>
              <a:t>со странами СНГ</a:t>
            </a:r>
          </a:p>
        </p:txBody>
      </p:sp>
      <p:cxnSp>
        <p:nvCxnSpPr>
          <p:cNvPr id="17" name="Прямая со стрелкой 16"/>
          <p:cNvCxnSpPr/>
          <p:nvPr/>
        </p:nvCxnSpPr>
        <p:spPr>
          <a:xfrm flipH="1">
            <a:off x="10388479" y="4273978"/>
            <a:ext cx="2045" cy="1013993"/>
          </a:xfrm>
          <a:prstGeom prst="straightConnector1">
            <a:avLst/>
          </a:prstGeom>
          <a:ln w="15875">
            <a:solidFill>
              <a:srgbClr val="333129">
                <a:alpha val="75000"/>
              </a:srgb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flipH="1">
            <a:off x="5696608" y="4265855"/>
            <a:ext cx="1235" cy="1016316"/>
          </a:xfrm>
          <a:prstGeom prst="straightConnector1">
            <a:avLst/>
          </a:prstGeom>
          <a:ln w="15875">
            <a:solidFill>
              <a:srgbClr val="333129">
                <a:alpha val="75000"/>
              </a:srgb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Прямоугольник 24"/>
          <p:cNvSpPr/>
          <p:nvPr/>
        </p:nvSpPr>
        <p:spPr>
          <a:xfrm>
            <a:off x="4369002" y="5287804"/>
            <a:ext cx="7363725" cy="697627"/>
          </a:xfrm>
          <a:prstGeom prst="rect">
            <a:avLst/>
          </a:prstGeom>
          <a:solidFill>
            <a:srgbClr val="CCCAB8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ru-RU">
              <a:solidFill>
                <a:prstClr val="white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360467" y="5287804"/>
            <a:ext cx="7334047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/>
            <a:r>
              <a:rPr lang="ru-RU" sz="1867" dirty="0">
                <a:solidFill>
                  <a:prstClr val="black"/>
                </a:solidFill>
              </a:rPr>
              <a:t>Значительное расширение сотрудничества России </a:t>
            </a:r>
          </a:p>
          <a:p>
            <a:pPr algn="ctr" defTabSz="914377"/>
            <a:r>
              <a:rPr lang="ru-RU" sz="1867" dirty="0">
                <a:solidFill>
                  <a:prstClr val="black"/>
                </a:solidFill>
              </a:rPr>
              <a:t>с государствами СНГ</a:t>
            </a:r>
          </a:p>
        </p:txBody>
      </p:sp>
      <p:pic>
        <p:nvPicPr>
          <p:cNvPr id="27" name="Picture 6" descr="Картинки по запросу СНГ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50" r="24349"/>
          <a:stretch/>
        </p:blipFill>
        <p:spPr bwMode="auto">
          <a:xfrm>
            <a:off x="-330200" y="-100552"/>
            <a:ext cx="4240424" cy="7130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6159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8" grpId="0"/>
      <p:bldP spid="21" grpId="0" animBg="1"/>
      <p:bldP spid="22" grpId="0"/>
      <p:bldP spid="28" grpId="0" animBg="1"/>
      <p:bldP spid="29" grpId="0"/>
      <p:bldP spid="25" grpId="0" animBg="1"/>
      <p:bldP spid="2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1889" y="2533158"/>
            <a:ext cx="5350884" cy="3194407"/>
          </a:xfrm>
          <a:prstGeom prst="rect">
            <a:avLst/>
          </a:prstGeom>
          <a:effectLst>
            <a:outerShdw blurRad="50800" dist="50800" dir="5400000" algn="ctr" rotWithShape="0">
              <a:srgbClr val="000000"/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478367" y="501652"/>
            <a:ext cx="11073855" cy="1598753"/>
          </a:xfrm>
          <a:prstGeom prst="rect">
            <a:avLst/>
          </a:prstGeom>
          <a:solidFill>
            <a:schemeClr val="bg1"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ru-RU">
              <a:solidFill>
                <a:prstClr val="white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78367" y="516576"/>
            <a:ext cx="12053860" cy="9130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ru-RU" sz="5333" dirty="0">
                <a:solidFill>
                  <a:srgbClr val="DD4935"/>
                </a:solidFill>
                <a:latin typeface="Yeseva One" panose="02000503090000020004" pitchFamily="2" charset="0"/>
              </a:rPr>
              <a:t>30 млн русских и их потомков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78367" y="1402926"/>
            <a:ext cx="109826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ru-RU" sz="2400" dirty="0">
                <a:solidFill>
                  <a:srgbClr val="333129"/>
                </a:solidFill>
                <a:latin typeface="Yeseva One" panose="02000503090000020004" pitchFamily="2" charset="0"/>
              </a:rPr>
              <a:t>проживало за пределами Российской Федерации в начале XXI в.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6419" y="3393196"/>
            <a:ext cx="2281824" cy="168284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373" y="2244271"/>
            <a:ext cx="1726004" cy="1990348"/>
          </a:xfrm>
          <a:prstGeom prst="rect">
            <a:avLst/>
          </a:prstGeom>
          <a:effectLst>
            <a:outerShdw blurRad="50800" dist="50800" dir="5400000" algn="ctr" rotWithShape="0">
              <a:srgbClr val="000000"/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7796" y="4197162"/>
            <a:ext cx="1764285" cy="1860023"/>
          </a:xfrm>
          <a:prstGeom prst="rect">
            <a:avLst/>
          </a:prstGeom>
          <a:effectLst>
            <a:outerShdw blurRad="50800" dist="50800" dir="5400000" algn="ctr" rotWithShape="0">
              <a:srgbClr val="000000"/>
            </a:outerShd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1891" y="2275965"/>
            <a:ext cx="1608048" cy="1608048"/>
          </a:xfrm>
          <a:prstGeom prst="rect">
            <a:avLst/>
          </a:prstGeom>
          <a:effectLst>
            <a:outerShdw blurRad="50800" dist="50800" dir="5400000" algn="ctr" rotWithShape="0">
              <a:srgbClr val="000000"/>
            </a:outerShd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880" y="4289018"/>
            <a:ext cx="1263285" cy="1989676"/>
          </a:xfrm>
          <a:prstGeom prst="rect">
            <a:avLst/>
          </a:prstGeom>
          <a:effectLst>
            <a:outerShdw blurRad="50800" dist="50800" dir="5400000" algn="ctr" rotWithShape="0">
              <a:srgbClr val="000000"/>
            </a:outerShdw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8259" y="5226813"/>
            <a:ext cx="1591515" cy="1348407"/>
          </a:xfrm>
          <a:prstGeom prst="rect">
            <a:avLst/>
          </a:prstGeom>
          <a:effectLst>
            <a:outerShdw blurRad="50800" dist="50800" dir="5400000" algn="ctr" rotWithShape="0">
              <a:srgbClr val="000000"/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555" y="2690395"/>
            <a:ext cx="1367637" cy="1008632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664" y="4622856"/>
            <a:ext cx="1367637" cy="1008632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2712" y="2548549"/>
            <a:ext cx="1367637" cy="1008632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6120" y="4332825"/>
            <a:ext cx="1367637" cy="1008632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4672" y="5223248"/>
            <a:ext cx="1367637" cy="1008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3336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5" grpId="0"/>
      <p:bldP spid="19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973454" y="2224795"/>
            <a:ext cx="3331231" cy="5102541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43650" y="469337"/>
            <a:ext cx="10841041" cy="1528111"/>
          </a:xfrm>
          <a:prstGeom prst="rect">
            <a:avLst/>
          </a:prstGeom>
          <a:solidFill>
            <a:schemeClr val="bg1"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62662" y="504372"/>
            <a:ext cx="729826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ru-RU" sz="9600" dirty="0">
                <a:solidFill>
                  <a:srgbClr val="DD4935"/>
                </a:solidFill>
                <a:latin typeface="Yeseva One" panose="02000503090000020004" pitchFamily="2" charset="0"/>
              </a:rPr>
              <a:t>В 2006 г.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335185" y="696684"/>
            <a:ext cx="48361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ru-RU" sz="2400" dirty="0">
                <a:solidFill>
                  <a:srgbClr val="333129"/>
                </a:solidFill>
                <a:latin typeface="Yeseva One" panose="02000503090000020004" pitchFamily="2" charset="0"/>
              </a:rPr>
              <a:t>была принята программа по содействию переселению в РФ соотечественников. 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1036" y="1927791"/>
            <a:ext cx="3300523" cy="1970368"/>
          </a:xfrm>
          <a:prstGeom prst="rect">
            <a:avLst/>
          </a:prstGeom>
          <a:effectLst>
            <a:outerShdw blurRad="50800" dist="50800" dir="5400000" algn="ctr" rotWithShape="0">
              <a:srgbClr val="000000"/>
            </a:outerShdw>
          </a:effectLst>
        </p:spPr>
      </p:pic>
      <p:pic>
        <p:nvPicPr>
          <p:cNvPr id="10" name="Picture 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727712" y="2796348"/>
            <a:ext cx="907171" cy="604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040939" y="1927791"/>
            <a:ext cx="3680552" cy="529479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47457">
            <a:off x="3272458" y="3637898"/>
            <a:ext cx="2111764" cy="267990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66088">
            <a:off x="1819510" y="3784207"/>
            <a:ext cx="2111764" cy="2679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726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44513" y="315317"/>
            <a:ext cx="11369120" cy="7898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ru-RU" sz="4533" dirty="0">
                <a:solidFill>
                  <a:srgbClr val="333129"/>
                </a:solidFill>
                <a:latin typeface="PF Centro Slab Pro"/>
                <a:ea typeface="Theano Didot" panose="02060603060706020203" pitchFamily="18" charset="0"/>
              </a:rPr>
              <a:t>Льготы для переселенцев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344015" y="2163220"/>
            <a:ext cx="2217015" cy="10770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ru-RU" sz="2133" dirty="0">
                <a:solidFill>
                  <a:prstClr val="black"/>
                </a:solidFill>
              </a:rPr>
              <a:t>Компенсация </a:t>
            </a:r>
          </a:p>
          <a:p>
            <a:pPr defTabSz="914377"/>
            <a:r>
              <a:rPr lang="ru-RU" sz="2133" dirty="0">
                <a:solidFill>
                  <a:prstClr val="black"/>
                </a:solidFill>
              </a:rPr>
              <a:t>затрат </a:t>
            </a:r>
          </a:p>
          <a:p>
            <a:pPr defTabSz="914377"/>
            <a:r>
              <a:rPr lang="ru-RU" sz="2133" dirty="0">
                <a:solidFill>
                  <a:prstClr val="black"/>
                </a:solidFill>
              </a:rPr>
              <a:t>на переезд.</a:t>
            </a:r>
          </a:p>
        </p:txBody>
      </p:sp>
      <p:sp>
        <p:nvSpPr>
          <p:cNvPr id="11" name="Овал 10"/>
          <p:cNvSpPr/>
          <p:nvPr/>
        </p:nvSpPr>
        <p:spPr>
          <a:xfrm>
            <a:off x="421658" y="2383845"/>
            <a:ext cx="666751" cy="666751"/>
          </a:xfrm>
          <a:prstGeom prst="ellipse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ru-RU" sz="2933" dirty="0">
                <a:solidFill>
                  <a:prstClr val="white"/>
                </a:solidFill>
                <a:latin typeface="Yeseva One" panose="02000503090000020004" pitchFamily="2" charset="0"/>
              </a:rPr>
              <a:t>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344015" y="4632523"/>
            <a:ext cx="2966600" cy="10770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ru-RU" sz="2133" dirty="0">
                <a:solidFill>
                  <a:prstClr val="black"/>
                </a:solidFill>
              </a:rPr>
              <a:t>Единовременное пособие на обустройство.</a:t>
            </a:r>
          </a:p>
        </p:txBody>
      </p:sp>
      <p:sp>
        <p:nvSpPr>
          <p:cNvPr id="13" name="Овал 12"/>
          <p:cNvSpPr/>
          <p:nvPr/>
        </p:nvSpPr>
        <p:spPr>
          <a:xfrm>
            <a:off x="421658" y="4853149"/>
            <a:ext cx="666751" cy="666751"/>
          </a:xfrm>
          <a:prstGeom prst="ellipse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ru-RU" sz="2933" dirty="0">
                <a:solidFill>
                  <a:prstClr val="white"/>
                </a:solidFill>
                <a:latin typeface="Yeseva One" panose="02000503090000020004" pitchFamily="2" charset="0"/>
              </a:rPr>
              <a:t>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376881" y="2163220"/>
            <a:ext cx="3136795" cy="10770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ru-RU" sz="2133" dirty="0">
                <a:solidFill>
                  <a:prstClr val="black"/>
                </a:solidFill>
              </a:rPr>
              <a:t>Выделение ипотечных </a:t>
            </a:r>
          </a:p>
          <a:p>
            <a:pPr defTabSz="914377"/>
            <a:r>
              <a:rPr lang="ru-RU" sz="2133" dirty="0">
                <a:solidFill>
                  <a:prstClr val="black"/>
                </a:solidFill>
              </a:rPr>
              <a:t>кредитов.</a:t>
            </a:r>
          </a:p>
        </p:txBody>
      </p:sp>
      <p:sp>
        <p:nvSpPr>
          <p:cNvPr id="21" name="Овал 20"/>
          <p:cNvSpPr/>
          <p:nvPr/>
        </p:nvSpPr>
        <p:spPr>
          <a:xfrm>
            <a:off x="4453050" y="2383845"/>
            <a:ext cx="666751" cy="666751"/>
          </a:xfrm>
          <a:prstGeom prst="ellipse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ru-RU" sz="2933" dirty="0">
                <a:solidFill>
                  <a:prstClr val="white"/>
                </a:solidFill>
                <a:latin typeface="Yeseva One" panose="02000503090000020004" pitchFamily="2" charset="0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376881" y="4632523"/>
            <a:ext cx="2926803" cy="10770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ru-RU" sz="2133" dirty="0">
                <a:solidFill>
                  <a:prstClr val="black"/>
                </a:solidFill>
              </a:rPr>
              <a:t>Упрощённое получение гражданства.</a:t>
            </a:r>
          </a:p>
        </p:txBody>
      </p:sp>
      <p:sp>
        <p:nvSpPr>
          <p:cNvPr id="17" name="Овал 16"/>
          <p:cNvSpPr/>
          <p:nvPr/>
        </p:nvSpPr>
        <p:spPr>
          <a:xfrm>
            <a:off x="4453050" y="4853149"/>
            <a:ext cx="666751" cy="666751"/>
          </a:xfrm>
          <a:prstGeom prst="ellipse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ru-RU" sz="2933" dirty="0">
                <a:solidFill>
                  <a:prstClr val="white"/>
                </a:solidFill>
                <a:latin typeface="Yeseva One" panose="02000503090000020004" pitchFamily="2" charset="0"/>
              </a:rPr>
              <a:t>4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32693" y="2457406"/>
            <a:ext cx="2508500" cy="3842341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873922" y="2079425"/>
            <a:ext cx="2761393" cy="3972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5067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  <p:bldP spid="12" grpId="0"/>
      <p:bldP spid="13" grpId="0" animBg="1"/>
      <p:bldP spid="20" grpId="0"/>
      <p:bldP spid="21" grpId="0" animBg="1"/>
      <p:bldP spid="14" grpId="0"/>
      <p:bldP spid="17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380509" y="2012110"/>
            <a:ext cx="6615535" cy="26568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ru-RU" sz="3333" dirty="0">
                <a:solidFill>
                  <a:srgbClr val="333129"/>
                </a:solidFill>
                <a:latin typeface="PF Centro Slab Pro"/>
                <a:ea typeface="Theano Didot" panose="02060603060706020203" pitchFamily="18" charset="0"/>
              </a:rPr>
              <a:t>В начале XXI века, впервые </a:t>
            </a:r>
          </a:p>
          <a:p>
            <a:pPr defTabSz="914377"/>
            <a:r>
              <a:rPr lang="ru-RU" sz="3333" dirty="0">
                <a:solidFill>
                  <a:srgbClr val="333129"/>
                </a:solidFill>
                <a:latin typeface="PF Centro Slab Pro"/>
                <a:ea typeface="Theano Didot" panose="02060603060706020203" pitchFamily="18" charset="0"/>
              </a:rPr>
              <a:t>после распада СССР, российское </a:t>
            </a:r>
          </a:p>
          <a:p>
            <a:pPr defTabSz="914377"/>
            <a:r>
              <a:rPr lang="ru-RU" sz="3333" dirty="0">
                <a:solidFill>
                  <a:srgbClr val="333129"/>
                </a:solidFill>
                <a:latin typeface="PF Centro Slab Pro"/>
                <a:ea typeface="Theano Didot" panose="02060603060706020203" pitchFamily="18" charset="0"/>
              </a:rPr>
              <a:t>общество стало вновь ощущать общность, единство с </a:t>
            </a:r>
            <a:r>
              <a:rPr lang="ru-RU" sz="3333" dirty="0" err="1">
                <a:solidFill>
                  <a:srgbClr val="333129"/>
                </a:solidFill>
                <a:latin typeface="PF Centro Slab Pro"/>
                <a:ea typeface="Theano Didot" panose="02060603060706020203" pitchFamily="18" charset="0"/>
              </a:rPr>
              <a:t>сооте</a:t>
            </a:r>
            <a:r>
              <a:rPr lang="ru-RU" sz="3333" dirty="0">
                <a:solidFill>
                  <a:srgbClr val="333129"/>
                </a:solidFill>
                <a:latin typeface="PF Centro Slab Pro"/>
                <a:ea typeface="Theano Didot" panose="02060603060706020203" pitchFamily="18" charset="0"/>
              </a:rPr>
              <a:t>-</a:t>
            </a:r>
          </a:p>
          <a:p>
            <a:pPr defTabSz="914377"/>
            <a:r>
              <a:rPr lang="ru-RU" sz="3333" dirty="0" err="1">
                <a:solidFill>
                  <a:srgbClr val="333129"/>
                </a:solidFill>
                <a:latin typeface="PF Centro Slab Pro"/>
                <a:ea typeface="Theano Didot" panose="02060603060706020203" pitchFamily="18" charset="0"/>
              </a:rPr>
              <a:t>чественниками</a:t>
            </a:r>
            <a:r>
              <a:rPr lang="ru-RU" sz="3333" dirty="0">
                <a:solidFill>
                  <a:srgbClr val="333129"/>
                </a:solidFill>
                <a:latin typeface="PF Centro Slab Pro"/>
                <a:ea typeface="Theano Didot" panose="02060603060706020203" pitchFamily="18" charset="0"/>
              </a:rPr>
              <a:t> за рубежом.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3684" y="235536"/>
            <a:ext cx="3609029" cy="6238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2900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44514" y="315317"/>
            <a:ext cx="9618092" cy="7898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ru-RU" sz="4533" dirty="0">
                <a:solidFill>
                  <a:srgbClr val="333129"/>
                </a:solidFill>
                <a:latin typeface="PF Centro Slab Pro"/>
                <a:ea typeface="Theano Didot" panose="02060603060706020203" pitchFamily="18" charset="0"/>
              </a:rPr>
              <a:t>Задачи ШОС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298298" y="1651988"/>
            <a:ext cx="7261503" cy="7487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ru-RU" sz="2133" dirty="0">
                <a:solidFill>
                  <a:prstClr val="black"/>
                </a:solidFill>
              </a:rPr>
              <a:t>Укрепление стабильности и безопасности </a:t>
            </a:r>
          </a:p>
          <a:p>
            <a:pPr defTabSz="914377"/>
            <a:r>
              <a:rPr lang="ru-RU" sz="2133" dirty="0">
                <a:solidFill>
                  <a:prstClr val="black"/>
                </a:solidFill>
              </a:rPr>
              <a:t>на территории стран-участниц.</a:t>
            </a:r>
          </a:p>
        </p:txBody>
      </p:sp>
      <p:sp>
        <p:nvSpPr>
          <p:cNvPr id="11" name="Овал 10"/>
          <p:cNvSpPr/>
          <p:nvPr/>
        </p:nvSpPr>
        <p:spPr>
          <a:xfrm>
            <a:off x="478367" y="1709069"/>
            <a:ext cx="666751" cy="666751"/>
          </a:xfrm>
          <a:prstGeom prst="ellipse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ru-RU" sz="2933" dirty="0">
                <a:solidFill>
                  <a:prstClr val="white"/>
                </a:solidFill>
                <a:latin typeface="Yeseva One" panose="02000503090000020004" pitchFamily="2" charset="0"/>
              </a:rPr>
              <a:t>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298298" y="2847317"/>
            <a:ext cx="7874055" cy="7487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ru-RU" sz="2133" dirty="0">
                <a:solidFill>
                  <a:prstClr val="black"/>
                </a:solidFill>
              </a:rPr>
              <a:t>Борьба с терроризмом, сепаратизмом, </a:t>
            </a:r>
          </a:p>
          <a:p>
            <a:pPr defTabSz="914377"/>
            <a:r>
              <a:rPr lang="ru-RU" sz="2133" dirty="0">
                <a:solidFill>
                  <a:prstClr val="black"/>
                </a:solidFill>
              </a:rPr>
              <a:t>экстремизмом, </a:t>
            </a:r>
            <a:r>
              <a:rPr lang="ru-RU" sz="2133" dirty="0" err="1">
                <a:solidFill>
                  <a:prstClr val="black"/>
                </a:solidFill>
              </a:rPr>
              <a:t>наркотрафиком</a:t>
            </a:r>
            <a:r>
              <a:rPr lang="ru-RU" sz="2133" dirty="0">
                <a:solidFill>
                  <a:prstClr val="black"/>
                </a:solidFill>
              </a:rPr>
              <a:t>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298298" y="4027523"/>
            <a:ext cx="7547989" cy="7487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ru-RU" sz="2133" dirty="0">
                <a:solidFill>
                  <a:prstClr val="black"/>
                </a:solidFill>
              </a:rPr>
              <a:t>Развитие экономического сотрудничества, энергетического партнёрства.</a:t>
            </a:r>
          </a:p>
        </p:txBody>
      </p:sp>
      <p:sp>
        <p:nvSpPr>
          <p:cNvPr id="13" name="Овал 12"/>
          <p:cNvSpPr/>
          <p:nvPr/>
        </p:nvSpPr>
        <p:spPr>
          <a:xfrm>
            <a:off x="478367" y="2903793"/>
            <a:ext cx="666751" cy="666751"/>
          </a:xfrm>
          <a:prstGeom prst="ellipse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ru-RU" sz="2933" dirty="0">
                <a:solidFill>
                  <a:prstClr val="white"/>
                </a:solidFill>
                <a:latin typeface="Yeseva One" panose="02000503090000020004" pitchFamily="2" charset="0"/>
              </a:rPr>
              <a:t>2</a:t>
            </a:r>
          </a:p>
        </p:txBody>
      </p:sp>
      <p:sp>
        <p:nvSpPr>
          <p:cNvPr id="19" name="Овал 18"/>
          <p:cNvSpPr/>
          <p:nvPr/>
        </p:nvSpPr>
        <p:spPr>
          <a:xfrm>
            <a:off x="478367" y="4087457"/>
            <a:ext cx="666751" cy="666751"/>
          </a:xfrm>
          <a:prstGeom prst="ellipse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ru-RU" sz="2933" dirty="0">
                <a:solidFill>
                  <a:prstClr val="white"/>
                </a:solidFill>
                <a:latin typeface="Yeseva One" panose="02000503090000020004" pitchFamily="2" charset="0"/>
              </a:rPr>
              <a:t>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298297" y="5214644"/>
            <a:ext cx="5517611" cy="7487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ru-RU" sz="2133" dirty="0">
                <a:solidFill>
                  <a:prstClr val="black"/>
                </a:solidFill>
              </a:rPr>
              <a:t>Взаимодействие в областях науки </a:t>
            </a:r>
          </a:p>
          <a:p>
            <a:pPr defTabSz="914377"/>
            <a:r>
              <a:rPr lang="ru-RU" sz="2133" dirty="0">
                <a:solidFill>
                  <a:prstClr val="black"/>
                </a:solidFill>
              </a:rPr>
              <a:t>и культуры.</a:t>
            </a:r>
          </a:p>
        </p:txBody>
      </p:sp>
      <p:sp>
        <p:nvSpPr>
          <p:cNvPr id="17" name="Овал 16"/>
          <p:cNvSpPr/>
          <p:nvPr/>
        </p:nvSpPr>
        <p:spPr>
          <a:xfrm>
            <a:off x="478367" y="5271121"/>
            <a:ext cx="666751" cy="666751"/>
          </a:xfrm>
          <a:prstGeom prst="ellipse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ru-RU" sz="2933" dirty="0">
                <a:solidFill>
                  <a:prstClr val="white"/>
                </a:solidFill>
                <a:latin typeface="Yeseva One" panose="02000503090000020004" pitchFamily="2" charset="0"/>
              </a:rPr>
              <a:t>4</a:t>
            </a:r>
          </a:p>
        </p:txBody>
      </p:sp>
      <p:pic>
        <p:nvPicPr>
          <p:cNvPr id="26626" name="Picture 2" descr="SCO logo.sv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3266" y="2012573"/>
            <a:ext cx="3631212" cy="3631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0569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  <p:bldP spid="12" grpId="0"/>
      <p:bldP spid="14" grpId="0"/>
      <p:bldP spid="13" grpId="0" animBg="1"/>
      <p:bldP spid="19" grpId="0" animBg="1"/>
      <p:bldP spid="15" grpId="0"/>
      <p:bldP spid="17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/>
          <p:cNvSpPr/>
          <p:nvPr/>
        </p:nvSpPr>
        <p:spPr>
          <a:xfrm>
            <a:off x="1" y="1"/>
            <a:ext cx="12191999" cy="3009900"/>
          </a:xfrm>
          <a:prstGeom prst="rect">
            <a:avLst/>
          </a:prstGeom>
          <a:solidFill>
            <a:srgbClr val="CCCAB8">
              <a:alpha val="3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ru-RU">
              <a:solidFill>
                <a:prstClr val="white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44514" y="315317"/>
            <a:ext cx="7762061" cy="7898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77"/>
            <a:r>
              <a:rPr lang="ru-RU" sz="4533" dirty="0">
                <a:solidFill>
                  <a:srgbClr val="333129"/>
                </a:solidFill>
                <a:latin typeface="PF Centro Slab Pro"/>
                <a:ea typeface="Theano Didot" panose="02060603060706020203" pitchFamily="18" charset="0"/>
              </a:rPr>
              <a:t>Мероприятия в рамках ШОС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13200" y="3837661"/>
            <a:ext cx="2684557" cy="10770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ru-RU" sz="2133" dirty="0">
                <a:solidFill>
                  <a:prstClr val="black"/>
                </a:solidFill>
              </a:rPr>
              <a:t>Ежегодные встречи </a:t>
            </a:r>
          </a:p>
          <a:p>
            <a:pPr defTabSz="914377"/>
            <a:r>
              <a:rPr lang="ru-RU" sz="2133" dirty="0">
                <a:solidFill>
                  <a:prstClr val="black"/>
                </a:solidFill>
              </a:rPr>
              <a:t>лидеров.</a:t>
            </a:r>
          </a:p>
        </p:txBody>
      </p:sp>
      <p:sp>
        <p:nvSpPr>
          <p:cNvPr id="11" name="Овал 10"/>
          <p:cNvSpPr/>
          <p:nvPr/>
        </p:nvSpPr>
        <p:spPr>
          <a:xfrm>
            <a:off x="513200" y="2537000"/>
            <a:ext cx="889000" cy="889000"/>
          </a:xfrm>
          <a:prstGeom prst="ellipse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ru-RU" sz="3733" dirty="0">
                <a:solidFill>
                  <a:prstClr val="white"/>
                </a:solidFill>
                <a:latin typeface="Yeseva One" panose="02000503090000020004" pitchFamily="2" charset="0"/>
              </a:rPr>
              <a:t>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197759" y="3837661"/>
            <a:ext cx="2120048" cy="10770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ru-RU" sz="2133" dirty="0">
                <a:solidFill>
                  <a:prstClr val="black"/>
                </a:solidFill>
              </a:rPr>
              <a:t>Совместные военные </a:t>
            </a:r>
          </a:p>
          <a:p>
            <a:pPr defTabSz="914377"/>
            <a:r>
              <a:rPr lang="ru-RU" sz="2133" dirty="0">
                <a:solidFill>
                  <a:prstClr val="black"/>
                </a:solidFill>
              </a:rPr>
              <a:t>учения.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01242" y="3837661"/>
            <a:ext cx="2993113" cy="10770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ru-RU" sz="2133" dirty="0">
                <a:solidFill>
                  <a:prstClr val="black"/>
                </a:solidFill>
              </a:rPr>
              <a:t>Укрепление экономических связей. </a:t>
            </a:r>
          </a:p>
        </p:txBody>
      </p:sp>
      <p:sp>
        <p:nvSpPr>
          <p:cNvPr id="15" name="Овал 14"/>
          <p:cNvSpPr/>
          <p:nvPr/>
        </p:nvSpPr>
        <p:spPr>
          <a:xfrm>
            <a:off x="3203223" y="2537000"/>
            <a:ext cx="889000" cy="889000"/>
          </a:xfrm>
          <a:prstGeom prst="ellipse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ru-RU" sz="3733" dirty="0">
                <a:solidFill>
                  <a:prstClr val="white"/>
                </a:solidFill>
                <a:latin typeface="Yeseva One" panose="02000503090000020004" pitchFamily="2" charset="0"/>
              </a:rPr>
              <a:t>2</a:t>
            </a:r>
          </a:p>
        </p:txBody>
      </p:sp>
      <p:sp>
        <p:nvSpPr>
          <p:cNvPr id="17" name="Овал 16"/>
          <p:cNvSpPr/>
          <p:nvPr/>
        </p:nvSpPr>
        <p:spPr>
          <a:xfrm>
            <a:off x="5893245" y="2534781"/>
            <a:ext cx="889000" cy="889000"/>
          </a:xfrm>
          <a:prstGeom prst="ellipse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ru-RU" sz="3733" dirty="0">
                <a:solidFill>
                  <a:prstClr val="white"/>
                </a:solidFill>
                <a:latin typeface="Yeseva One" panose="02000503090000020004" pitchFamily="2" charset="0"/>
              </a:rPr>
              <a:t>3</a:t>
            </a:r>
          </a:p>
        </p:txBody>
      </p:sp>
      <p:pic>
        <p:nvPicPr>
          <p:cNvPr id="27650" name="Picture 2" descr="Картинки по запросу финансы 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5269" y="2732357"/>
            <a:ext cx="1838343" cy="1838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2" name="Picture 4" descr="Картинки по запросу рукопожатие вектор 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6208" y="4496008"/>
            <a:ext cx="2024797" cy="2024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Картинки по запросу АК силуэт 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428"/>
          <a:stretch/>
        </p:blipFill>
        <p:spPr bwMode="auto">
          <a:xfrm rot="18416107" flipH="1">
            <a:off x="7619349" y="3673876"/>
            <a:ext cx="3204552" cy="1062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5077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  <p:bldP spid="12" grpId="0"/>
      <p:bldP spid="14" grpId="0"/>
      <p:bldP spid="15" grpId="0" animBg="1"/>
      <p:bldP spid="17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12" r="17601" b="3948"/>
          <a:stretch/>
        </p:blipFill>
        <p:spPr>
          <a:xfrm>
            <a:off x="3934732" y="-76200"/>
            <a:ext cx="8511269" cy="698500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 flipH="1">
            <a:off x="-18456" y="0"/>
            <a:ext cx="4387256" cy="6869008"/>
          </a:xfrm>
          <a:prstGeom prst="rect">
            <a:avLst/>
          </a:prstGeom>
          <a:solidFill>
            <a:srgbClr val="E0E0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39"/>
            <a:r>
              <a:rPr lang="ru-RU" dirty="0">
                <a:solidFill>
                  <a:prstClr val="white"/>
                </a:solidFill>
              </a:rPr>
              <a:t>.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641250" y="1362142"/>
            <a:ext cx="3067845" cy="4113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139"/>
            <a:r>
              <a:rPr lang="ru-RU" sz="3733" dirty="0">
                <a:solidFill>
                  <a:srgbClr val="333129"/>
                </a:solidFill>
                <a:latin typeface="PF Centro Slab Pro"/>
                <a:ea typeface="Theano Didot" panose="02060603060706020203" pitchFamily="18" charset="0"/>
              </a:rPr>
              <a:t>В 2001 году состоялось подписание российско-китайского договора </a:t>
            </a:r>
          </a:p>
          <a:p>
            <a:pPr defTabSz="1219139"/>
            <a:r>
              <a:rPr lang="ru-RU" sz="3733" dirty="0">
                <a:solidFill>
                  <a:srgbClr val="333129"/>
                </a:solidFill>
                <a:latin typeface="PF Centro Slab Pro"/>
                <a:ea typeface="Theano Didot" panose="02060603060706020203" pitchFamily="18" charset="0"/>
              </a:rPr>
              <a:t>«О дружбе». </a:t>
            </a:r>
          </a:p>
        </p:txBody>
      </p:sp>
      <p:sp>
        <p:nvSpPr>
          <p:cNvPr id="6" name="Овал 5"/>
          <p:cNvSpPr/>
          <p:nvPr/>
        </p:nvSpPr>
        <p:spPr>
          <a:xfrm>
            <a:off x="4658783" y="3960282"/>
            <a:ext cx="2396069" cy="2396069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70538" y="4265765"/>
            <a:ext cx="257255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39"/>
            <a:r>
              <a:rPr lang="ru-RU" dirty="0">
                <a:solidFill>
                  <a:prstClr val="white"/>
                </a:solidFill>
              </a:rPr>
              <a:t>В. В. Путин </a:t>
            </a:r>
          </a:p>
          <a:p>
            <a:pPr algn="ctr" defTabSz="1219139"/>
            <a:r>
              <a:rPr lang="ru-RU" dirty="0">
                <a:solidFill>
                  <a:prstClr val="white"/>
                </a:solidFill>
              </a:rPr>
              <a:t>и Цзян Цзэминь </a:t>
            </a:r>
          </a:p>
          <a:p>
            <a:pPr algn="ctr" defTabSz="1219139"/>
            <a:r>
              <a:rPr lang="ru-RU" dirty="0">
                <a:solidFill>
                  <a:prstClr val="white"/>
                </a:solidFill>
              </a:rPr>
              <a:t>на церемонии подписания совместных документов</a:t>
            </a:r>
          </a:p>
        </p:txBody>
      </p:sp>
    </p:spTree>
    <p:extLst>
      <p:ext uri="{BB962C8B-B14F-4D97-AF65-F5344CB8AC3E}">
        <p14:creationId xmlns:p14="http://schemas.microsoft.com/office/powerpoint/2010/main" val="2348222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44513" y="315317"/>
            <a:ext cx="11369120" cy="1487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ru-RU" sz="4533" dirty="0">
                <a:solidFill>
                  <a:srgbClr val="333129"/>
                </a:solidFill>
                <a:latin typeface="PF Centro Slab Pro"/>
                <a:ea typeface="Theano Didot" panose="02060603060706020203" pitchFamily="18" charset="0"/>
              </a:rPr>
              <a:t>Положения договора «О дружбе» </a:t>
            </a:r>
          </a:p>
          <a:p>
            <a:pPr defTabSz="914377"/>
            <a:r>
              <a:rPr lang="ru-RU" sz="4533" dirty="0">
                <a:solidFill>
                  <a:srgbClr val="333129"/>
                </a:solidFill>
                <a:latin typeface="PF Centro Slab Pro"/>
                <a:ea typeface="Theano Didot" panose="02060603060706020203" pitchFamily="18" charset="0"/>
              </a:rPr>
              <a:t>с Китаем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298299" y="2568994"/>
            <a:ext cx="5819507" cy="7487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ru-RU" sz="2133" dirty="0">
                <a:solidFill>
                  <a:prstClr val="black"/>
                </a:solidFill>
              </a:rPr>
              <a:t>Отсутствие территориальных претензий сторон друг к другу.</a:t>
            </a:r>
          </a:p>
        </p:txBody>
      </p:sp>
      <p:sp>
        <p:nvSpPr>
          <p:cNvPr id="11" name="Овал 10"/>
          <p:cNvSpPr/>
          <p:nvPr/>
        </p:nvSpPr>
        <p:spPr>
          <a:xfrm>
            <a:off x="478367" y="2625857"/>
            <a:ext cx="666751" cy="666751"/>
          </a:xfrm>
          <a:prstGeom prst="ellipse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ru-RU" sz="2933" dirty="0">
                <a:solidFill>
                  <a:prstClr val="white"/>
                </a:solidFill>
                <a:latin typeface="Yeseva One" panose="02000503090000020004" pitchFamily="2" charset="0"/>
              </a:rPr>
              <a:t>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298298" y="5004380"/>
            <a:ext cx="5819508" cy="7487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ru-RU" sz="2133" dirty="0">
                <a:solidFill>
                  <a:prstClr val="black"/>
                </a:solidFill>
              </a:rPr>
              <a:t>Курс на развитие стратегического партнёрства. </a:t>
            </a:r>
          </a:p>
        </p:txBody>
      </p:sp>
      <p:sp>
        <p:nvSpPr>
          <p:cNvPr id="13" name="Овал 12"/>
          <p:cNvSpPr/>
          <p:nvPr/>
        </p:nvSpPr>
        <p:spPr>
          <a:xfrm>
            <a:off x="478367" y="5060855"/>
            <a:ext cx="666751" cy="666751"/>
          </a:xfrm>
          <a:prstGeom prst="ellipse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ru-RU" sz="2933" dirty="0">
                <a:solidFill>
                  <a:prstClr val="white"/>
                </a:solidFill>
                <a:latin typeface="Yeseva One" panose="02000503090000020004" pitchFamily="2" charset="0"/>
              </a:rPr>
              <a:t>2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1155" y="2286410"/>
            <a:ext cx="2624531" cy="1749687"/>
          </a:xfrm>
          <a:prstGeom prst="rect">
            <a:avLst/>
          </a:prstGeom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61155" y="4469838"/>
            <a:ext cx="2624531" cy="1678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248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  <p:bldP spid="12" grpId="0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44514" y="315317"/>
            <a:ext cx="9618092" cy="7898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ru-RU" sz="4533" dirty="0">
                <a:solidFill>
                  <a:srgbClr val="333129"/>
                </a:solidFill>
                <a:latin typeface="PF Centro Slab Pro"/>
                <a:ea typeface="Theano Didot" panose="02060603060706020203" pitchFamily="18" charset="0"/>
              </a:rPr>
              <a:t>Внешняя политика России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298298" y="1817141"/>
            <a:ext cx="7261503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ru-RU" sz="2133" dirty="0">
                <a:solidFill>
                  <a:prstClr val="black"/>
                </a:solidFill>
              </a:rPr>
              <a:t>Обеспечение надёжной безопасности.</a:t>
            </a:r>
          </a:p>
        </p:txBody>
      </p:sp>
      <p:sp>
        <p:nvSpPr>
          <p:cNvPr id="11" name="Овал 10"/>
          <p:cNvSpPr/>
          <p:nvPr/>
        </p:nvSpPr>
        <p:spPr>
          <a:xfrm>
            <a:off x="478367" y="1709469"/>
            <a:ext cx="666751" cy="666751"/>
          </a:xfrm>
          <a:prstGeom prst="ellipse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ru-RU" sz="2933" dirty="0">
                <a:solidFill>
                  <a:prstClr val="white"/>
                </a:solidFill>
                <a:latin typeface="Yeseva One" panose="02000503090000020004" pitchFamily="2" charset="0"/>
              </a:rPr>
              <a:t>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298298" y="3011864"/>
            <a:ext cx="7874055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ru-RU" sz="2133" dirty="0">
                <a:solidFill>
                  <a:prstClr val="black"/>
                </a:solidFill>
              </a:rPr>
              <a:t>Укрепление суверенитета России.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298298" y="4027924"/>
            <a:ext cx="7547989" cy="7487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ru-RU" sz="2133" dirty="0">
                <a:solidFill>
                  <a:prstClr val="black"/>
                </a:solidFill>
              </a:rPr>
              <a:t>Сохранение территориальной </a:t>
            </a:r>
          </a:p>
          <a:p>
            <a:pPr defTabSz="914377"/>
            <a:r>
              <a:rPr lang="ru-RU" sz="2133" dirty="0">
                <a:solidFill>
                  <a:prstClr val="black"/>
                </a:solidFill>
              </a:rPr>
              <a:t>целостности.</a:t>
            </a:r>
          </a:p>
        </p:txBody>
      </p:sp>
      <p:sp>
        <p:nvSpPr>
          <p:cNvPr id="13" name="Овал 12"/>
          <p:cNvSpPr/>
          <p:nvPr/>
        </p:nvSpPr>
        <p:spPr>
          <a:xfrm>
            <a:off x="478367" y="2904193"/>
            <a:ext cx="666751" cy="666751"/>
          </a:xfrm>
          <a:prstGeom prst="ellipse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ru-RU" sz="2933" dirty="0">
                <a:solidFill>
                  <a:prstClr val="white"/>
                </a:solidFill>
                <a:latin typeface="Yeseva One" panose="02000503090000020004" pitchFamily="2" charset="0"/>
              </a:rPr>
              <a:t>2</a:t>
            </a:r>
          </a:p>
        </p:txBody>
      </p:sp>
      <p:sp>
        <p:nvSpPr>
          <p:cNvPr id="19" name="Овал 18"/>
          <p:cNvSpPr/>
          <p:nvPr/>
        </p:nvSpPr>
        <p:spPr>
          <a:xfrm>
            <a:off x="478367" y="4087857"/>
            <a:ext cx="666751" cy="666751"/>
          </a:xfrm>
          <a:prstGeom prst="ellipse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ru-RU" sz="2933" dirty="0">
                <a:solidFill>
                  <a:prstClr val="white"/>
                </a:solidFill>
                <a:latin typeface="Yeseva One" panose="02000503090000020004" pitchFamily="2" charset="0"/>
              </a:rPr>
              <a:t>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298299" y="5223252"/>
            <a:ext cx="5517611" cy="7487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ru-RU" sz="2133" dirty="0">
                <a:solidFill>
                  <a:prstClr val="black"/>
                </a:solidFill>
              </a:rPr>
              <a:t>Усиление позиций в мировом сообществе.</a:t>
            </a:r>
          </a:p>
        </p:txBody>
      </p:sp>
      <p:sp>
        <p:nvSpPr>
          <p:cNvPr id="17" name="Овал 16"/>
          <p:cNvSpPr/>
          <p:nvPr/>
        </p:nvSpPr>
        <p:spPr>
          <a:xfrm>
            <a:off x="478367" y="5271521"/>
            <a:ext cx="666751" cy="666751"/>
          </a:xfrm>
          <a:prstGeom prst="ellipse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ru-RU" sz="2933" dirty="0">
                <a:solidFill>
                  <a:prstClr val="white"/>
                </a:solidFill>
                <a:latin typeface="Yeseva One" panose="02000503090000020004" pitchFamily="2" charset="0"/>
              </a:rPr>
              <a:t>4</a:t>
            </a: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1706" y="2057360"/>
            <a:ext cx="5024332" cy="3716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057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  <p:bldP spid="12" grpId="0"/>
      <p:bldP spid="14" grpId="0"/>
      <p:bldP spid="13" grpId="0" animBg="1"/>
      <p:bldP spid="19" grpId="0" animBg="1"/>
      <p:bldP spid="15" grpId="0"/>
      <p:bldP spid="17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44513" y="315318"/>
            <a:ext cx="11369120" cy="7898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ru-RU" sz="4533" dirty="0">
                <a:solidFill>
                  <a:srgbClr val="333129"/>
                </a:solidFill>
                <a:latin typeface="PF Centro Slab Pro"/>
                <a:ea typeface="Theano Didot" panose="02060603060706020203" pitchFamily="18" charset="0"/>
              </a:rPr>
              <a:t>Безвизовый режим для россиян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6635" y="1777664"/>
            <a:ext cx="2337744" cy="4477949"/>
          </a:xfrm>
          <a:prstGeom prst="rect">
            <a:avLst/>
          </a:prstGeom>
          <a:effectLst>
            <a:outerShdw blurRad="50800" dist="50800" dir="5400000" algn="ctr" rotWithShape="0">
              <a:srgbClr val="000000"/>
            </a:outerShdw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687" y="1792155"/>
            <a:ext cx="4094259" cy="4502980"/>
          </a:xfrm>
          <a:prstGeom prst="rect">
            <a:avLst/>
          </a:prstGeom>
          <a:effectLst>
            <a:outerShdw blurRad="50800" dist="50800" dir="5400000" algn="ctr" rotWithShape="0">
              <a:srgbClr val="000000"/>
            </a:outerShdw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5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2857" y="2700168"/>
            <a:ext cx="3090921" cy="2657973"/>
          </a:xfrm>
          <a:prstGeom prst="rect">
            <a:avLst/>
          </a:prstGeom>
          <a:effectLst>
            <a:outerShdw blurRad="50800" dist="50800" dir="5400000" algn="ctr" rotWithShape="0">
              <a:srgbClr val="000000"/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5978" y="4016487"/>
            <a:ext cx="1161527" cy="77450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0113" y="4016639"/>
            <a:ext cx="1161527" cy="774351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6639" y="4016486"/>
            <a:ext cx="1161527" cy="77450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34845">
            <a:off x="5606976" y="3398768"/>
            <a:ext cx="2076272" cy="515249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9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880259">
            <a:off x="8844528" y="2726666"/>
            <a:ext cx="2076272" cy="515249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9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40132">
            <a:off x="1710188" y="2896925"/>
            <a:ext cx="2076272" cy="515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4187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/>
          <p:cNvSpPr/>
          <p:nvPr/>
        </p:nvSpPr>
        <p:spPr>
          <a:xfrm flipH="1">
            <a:off x="-2" y="0"/>
            <a:ext cx="3888319" cy="6858000"/>
          </a:xfrm>
          <a:prstGeom prst="rect">
            <a:avLst/>
          </a:prstGeom>
          <a:solidFill>
            <a:srgbClr val="CCCAB8">
              <a:alpha val="3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ru-RU">
              <a:solidFill>
                <a:prstClr val="white"/>
              </a:solidFill>
            </a:endParaRPr>
          </a:p>
        </p:txBody>
      </p:sp>
      <p:cxnSp>
        <p:nvCxnSpPr>
          <p:cNvPr id="33" name="Прямая со стрелкой 32"/>
          <p:cNvCxnSpPr/>
          <p:nvPr/>
        </p:nvCxnSpPr>
        <p:spPr>
          <a:xfrm flipH="1">
            <a:off x="10390064" y="2107996"/>
            <a:ext cx="2045" cy="1013993"/>
          </a:xfrm>
          <a:prstGeom prst="straightConnector1">
            <a:avLst/>
          </a:prstGeom>
          <a:ln w="15875">
            <a:solidFill>
              <a:srgbClr val="333129">
                <a:alpha val="75000"/>
              </a:srgb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 flipH="1">
            <a:off x="5698193" y="2099873"/>
            <a:ext cx="1235" cy="1016316"/>
          </a:xfrm>
          <a:prstGeom prst="straightConnector1">
            <a:avLst/>
          </a:prstGeom>
          <a:ln w="15875">
            <a:solidFill>
              <a:srgbClr val="333129">
                <a:alpha val="75000"/>
              </a:srgb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4368087" y="3122528"/>
            <a:ext cx="7363725" cy="697627"/>
          </a:xfrm>
          <a:prstGeom prst="rect">
            <a:avLst/>
          </a:prstGeom>
          <a:solidFill>
            <a:srgbClr val="CCCAB8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ru-RU">
              <a:solidFill>
                <a:prstClr val="white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377176" y="3230815"/>
            <a:ext cx="7345547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/>
            <a:r>
              <a:rPr lang="ru-RU" sz="1867" dirty="0">
                <a:solidFill>
                  <a:prstClr val="black"/>
                </a:solidFill>
              </a:rPr>
              <a:t>Возможность влияния на общемировые процессы</a:t>
            </a:r>
          </a:p>
        </p:txBody>
      </p:sp>
      <p:cxnSp>
        <p:nvCxnSpPr>
          <p:cNvPr id="21" name="Прямая со стрелкой 20"/>
          <p:cNvCxnSpPr/>
          <p:nvPr/>
        </p:nvCxnSpPr>
        <p:spPr>
          <a:xfrm flipH="1">
            <a:off x="10390064" y="3806877"/>
            <a:ext cx="2045" cy="1013993"/>
          </a:xfrm>
          <a:prstGeom prst="straightConnector1">
            <a:avLst/>
          </a:prstGeom>
          <a:ln w="15875">
            <a:solidFill>
              <a:srgbClr val="333129">
                <a:alpha val="75000"/>
              </a:srgb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flipH="1">
            <a:off x="5698193" y="3798754"/>
            <a:ext cx="1235" cy="1016316"/>
          </a:xfrm>
          <a:prstGeom prst="straightConnector1">
            <a:avLst/>
          </a:prstGeom>
          <a:ln w="15875">
            <a:solidFill>
              <a:srgbClr val="333129">
                <a:alpha val="75000"/>
              </a:srgb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Прямоугольник 22"/>
          <p:cNvSpPr/>
          <p:nvPr/>
        </p:nvSpPr>
        <p:spPr>
          <a:xfrm>
            <a:off x="4370587" y="4817880"/>
            <a:ext cx="7363725" cy="697627"/>
          </a:xfrm>
          <a:prstGeom prst="rect">
            <a:avLst/>
          </a:prstGeom>
          <a:solidFill>
            <a:srgbClr val="CCCAB8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ru-RU">
              <a:solidFill>
                <a:prstClr val="white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377177" y="4823680"/>
            <a:ext cx="7375225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/>
            <a:r>
              <a:rPr lang="ru-RU" sz="1867" dirty="0">
                <a:solidFill>
                  <a:prstClr val="black"/>
                </a:solidFill>
              </a:rPr>
              <a:t>Шаги по формированию стабильного, справедливого </a:t>
            </a:r>
          </a:p>
          <a:p>
            <a:pPr algn="ctr" defTabSz="914377"/>
            <a:r>
              <a:rPr lang="ru-RU" sz="1867" dirty="0">
                <a:solidFill>
                  <a:prstClr val="black"/>
                </a:solidFill>
              </a:rPr>
              <a:t>и демократического миропорядка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4379587" y="1398148"/>
            <a:ext cx="7363725" cy="697627"/>
          </a:xfrm>
          <a:prstGeom prst="rect">
            <a:avLst/>
          </a:prstGeom>
          <a:solidFill>
            <a:srgbClr val="CCCAB8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ru-RU">
              <a:solidFill>
                <a:prstClr val="white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368087" y="1540057"/>
            <a:ext cx="7345547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/>
            <a:r>
              <a:rPr lang="ru-RU" sz="1867" dirty="0">
                <a:solidFill>
                  <a:prstClr val="black"/>
                </a:solidFill>
              </a:rPr>
              <a:t>Идея о сохранении Россией статуса великой державы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93403" y="2010724"/>
            <a:ext cx="3101507" cy="28825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ru-RU" sz="4533" dirty="0">
                <a:solidFill>
                  <a:srgbClr val="333129"/>
                </a:solidFill>
                <a:latin typeface="PF Centro Slab Pro"/>
                <a:ea typeface="Theano Didot" panose="02060603060706020203" pitchFamily="18" charset="0"/>
              </a:rPr>
              <a:t>Основания внешней политики России</a:t>
            </a:r>
          </a:p>
        </p:txBody>
      </p:sp>
    </p:spTree>
    <p:extLst>
      <p:ext uri="{BB962C8B-B14F-4D97-AF65-F5344CB8AC3E}">
        <p14:creationId xmlns:p14="http://schemas.microsoft.com/office/powerpoint/2010/main" val="1923450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  <p:bldP spid="23" grpId="0" animBg="1"/>
      <p:bldP spid="28" grpId="0"/>
      <p:bldP spid="25" grpId="0" animBg="1"/>
      <p:bldP spid="2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/>
          <p:cNvSpPr/>
          <p:nvPr/>
        </p:nvSpPr>
        <p:spPr>
          <a:xfrm>
            <a:off x="1" y="1"/>
            <a:ext cx="12191999" cy="3009900"/>
          </a:xfrm>
          <a:prstGeom prst="rect">
            <a:avLst/>
          </a:prstGeom>
          <a:solidFill>
            <a:srgbClr val="CCCAB8">
              <a:alpha val="3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ru-RU">
              <a:solidFill>
                <a:prstClr val="white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44514" y="315318"/>
            <a:ext cx="7675499" cy="14874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77"/>
            <a:r>
              <a:rPr lang="ru-RU" sz="4533" dirty="0">
                <a:solidFill>
                  <a:srgbClr val="333129"/>
                </a:solidFill>
                <a:latin typeface="PF Centro Slab Pro"/>
                <a:ea typeface="Theano Didot" panose="02060603060706020203" pitchFamily="18" charset="0"/>
              </a:rPr>
              <a:t>Внешнеполитические меры </a:t>
            </a:r>
          </a:p>
          <a:p>
            <a:pPr defTabSz="914377"/>
            <a:r>
              <a:rPr lang="ru-RU" sz="4533" dirty="0">
                <a:solidFill>
                  <a:srgbClr val="333129"/>
                </a:solidFill>
                <a:latin typeface="PF Centro Slab Pro"/>
                <a:ea typeface="Theano Didot" panose="02060603060706020203" pitchFamily="18" charset="0"/>
              </a:rPr>
              <a:t>России в начале XXI в.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13200" y="3837662"/>
            <a:ext cx="2458600" cy="14052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ru-RU" sz="2133" dirty="0">
                <a:solidFill>
                  <a:prstClr val="black"/>
                </a:solidFill>
              </a:rPr>
              <a:t>Содействие позитивному восприятию </a:t>
            </a:r>
          </a:p>
          <a:p>
            <a:pPr defTabSz="914377"/>
            <a:r>
              <a:rPr lang="ru-RU" sz="2133" dirty="0">
                <a:solidFill>
                  <a:prstClr val="black"/>
                </a:solidFill>
              </a:rPr>
              <a:t>РФ в мире.</a:t>
            </a:r>
          </a:p>
        </p:txBody>
      </p:sp>
      <p:sp>
        <p:nvSpPr>
          <p:cNvPr id="11" name="Овал 10"/>
          <p:cNvSpPr/>
          <p:nvPr/>
        </p:nvSpPr>
        <p:spPr>
          <a:xfrm>
            <a:off x="513200" y="2537000"/>
            <a:ext cx="889000" cy="889000"/>
          </a:xfrm>
          <a:prstGeom prst="ellipse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ru-RU" sz="3733" dirty="0">
                <a:solidFill>
                  <a:prstClr val="white"/>
                </a:solidFill>
                <a:latin typeface="Yeseva One" panose="02000503090000020004" pitchFamily="2" charset="0"/>
              </a:rPr>
              <a:t>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601476" y="3837661"/>
            <a:ext cx="2637525" cy="14052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ru-RU" sz="2133" dirty="0">
                <a:solidFill>
                  <a:prstClr val="black"/>
                </a:solidFill>
              </a:rPr>
              <a:t>Популяризация </a:t>
            </a:r>
          </a:p>
          <a:p>
            <a:pPr defTabSz="914377"/>
            <a:r>
              <a:rPr lang="ru-RU" sz="2133" dirty="0">
                <a:solidFill>
                  <a:prstClr val="black"/>
                </a:solidFill>
              </a:rPr>
              <a:t>русского языка </a:t>
            </a:r>
          </a:p>
          <a:p>
            <a:pPr defTabSz="914377"/>
            <a:r>
              <a:rPr lang="ru-RU" sz="2133" dirty="0">
                <a:solidFill>
                  <a:prstClr val="black"/>
                </a:solidFill>
              </a:rPr>
              <a:t>и культуры </a:t>
            </a:r>
          </a:p>
          <a:p>
            <a:pPr defTabSz="914377"/>
            <a:r>
              <a:rPr lang="ru-RU" sz="2133" dirty="0">
                <a:solidFill>
                  <a:prstClr val="black"/>
                </a:solidFill>
              </a:rPr>
              <a:t>народов России.</a:t>
            </a:r>
          </a:p>
        </p:txBody>
      </p:sp>
      <p:sp>
        <p:nvSpPr>
          <p:cNvPr id="15" name="Овал 14"/>
          <p:cNvSpPr/>
          <p:nvPr/>
        </p:nvSpPr>
        <p:spPr>
          <a:xfrm>
            <a:off x="4601477" y="2537000"/>
            <a:ext cx="889000" cy="889000"/>
          </a:xfrm>
          <a:prstGeom prst="ellipse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ru-RU" sz="3733" dirty="0">
                <a:solidFill>
                  <a:prstClr val="white"/>
                </a:solidFill>
                <a:latin typeface="Yeseva One" panose="02000503090000020004" pitchFamily="2" charset="0"/>
              </a:rPr>
              <a:t>2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0969" y="2571744"/>
            <a:ext cx="2280131" cy="344170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8416" y="2619385"/>
            <a:ext cx="2248125" cy="225715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1801" y="4670350"/>
            <a:ext cx="1355955" cy="1343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6165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8" name="Picture 12" descr="Картинки по запросу Взрыв в Московском метрополитене (февраль 2004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5257" y="3905574"/>
            <a:ext cx="5794480" cy="2984157"/>
          </a:xfrm>
          <a:prstGeom prst="rect">
            <a:avLst/>
          </a:prstGeom>
          <a:noFill/>
          <a:ln>
            <a:solidFill>
              <a:srgbClr val="CCCAB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Картинки по запросу Russian apartment bombings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07" r="1252"/>
          <a:stretch/>
        </p:blipFill>
        <p:spPr bwMode="auto">
          <a:xfrm>
            <a:off x="2767693" y="-49265"/>
            <a:ext cx="5269401" cy="3954839"/>
          </a:xfrm>
          <a:prstGeom prst="rect">
            <a:avLst/>
          </a:prstGeom>
          <a:noFill/>
          <a:ln>
            <a:solidFill>
              <a:srgbClr val="CCCAB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Картинки по запросу Теракт на Дубровке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9188" y="3915819"/>
            <a:ext cx="7004445" cy="3121983"/>
          </a:xfrm>
          <a:prstGeom prst="rect">
            <a:avLst/>
          </a:prstGeom>
          <a:noFill/>
          <a:ln>
            <a:solidFill>
              <a:srgbClr val="CCCAB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Повреждённые в результате взрыва блок-секции дома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40" r="4730"/>
          <a:stretch/>
        </p:blipFill>
        <p:spPr bwMode="auto">
          <a:xfrm>
            <a:off x="-119170" y="-50800"/>
            <a:ext cx="2866881" cy="3956373"/>
          </a:xfrm>
          <a:prstGeom prst="rect">
            <a:avLst/>
          </a:prstGeom>
          <a:noFill/>
          <a:ln>
            <a:solidFill>
              <a:srgbClr val="CCCAB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6" name="Picture 10" descr="Картинки по запросу February 2004 Moscow Metro bombi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762"/>
          <a:stretch/>
        </p:blipFill>
        <p:spPr bwMode="auto">
          <a:xfrm>
            <a:off x="8041032" y="-107627"/>
            <a:ext cx="4709768" cy="4013201"/>
          </a:xfrm>
          <a:prstGeom prst="rect">
            <a:avLst/>
          </a:prstGeom>
          <a:noFill/>
          <a:ln>
            <a:solidFill>
              <a:srgbClr val="CCCAB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Овал 6"/>
          <p:cNvSpPr/>
          <p:nvPr/>
        </p:nvSpPr>
        <p:spPr>
          <a:xfrm>
            <a:off x="6105429" y="2393522"/>
            <a:ext cx="2727961" cy="2727961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ru-RU">
              <a:solidFill>
                <a:prstClr val="white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989031" y="3203503"/>
            <a:ext cx="2960755" cy="10770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39"/>
            <a:r>
              <a:rPr lang="ru-RU" sz="2133" dirty="0">
                <a:solidFill>
                  <a:prstClr val="white"/>
                </a:solidFill>
              </a:rPr>
              <a:t>Теракты </a:t>
            </a:r>
          </a:p>
          <a:p>
            <a:pPr algn="ctr" defTabSz="1219139"/>
            <a:r>
              <a:rPr lang="ru-RU" sz="2133" dirty="0">
                <a:solidFill>
                  <a:prstClr val="white"/>
                </a:solidFill>
              </a:rPr>
              <a:t>1999–2007 гг. </a:t>
            </a:r>
          </a:p>
          <a:p>
            <a:pPr algn="ctr" defTabSz="1219139"/>
            <a:r>
              <a:rPr lang="ru-RU" sz="2133" dirty="0">
                <a:solidFill>
                  <a:prstClr val="white"/>
                </a:solidFill>
              </a:rPr>
              <a:t>в России</a:t>
            </a:r>
          </a:p>
        </p:txBody>
      </p:sp>
    </p:spTree>
    <p:extLst>
      <p:ext uri="{BB962C8B-B14F-4D97-AF65-F5344CB8AC3E}">
        <p14:creationId xmlns:p14="http://schemas.microsoft.com/office/powerpoint/2010/main" val="3511429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44514" y="315318"/>
            <a:ext cx="9618092" cy="7898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ru-RU" sz="4533" dirty="0">
                <a:solidFill>
                  <a:srgbClr val="333129"/>
                </a:solidFill>
                <a:latin typeface="PF Centro Slab Pro"/>
                <a:ea typeface="Theano Didot" panose="02060603060706020203" pitchFamily="18" charset="0"/>
              </a:rPr>
              <a:t>Районы активности террористов 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8934" y="1343493"/>
            <a:ext cx="8114789" cy="4663927"/>
          </a:xfrm>
          <a:prstGeom prst="rect">
            <a:avLst/>
          </a:prstGeom>
        </p:spPr>
      </p:pic>
      <p:pic>
        <p:nvPicPr>
          <p:cNvPr id="1026" name="Picture 2" descr="Картинки по запросу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19"/>
          <a:stretch/>
        </p:blipFill>
        <p:spPr bwMode="auto">
          <a:xfrm>
            <a:off x="7564595" y="1963517"/>
            <a:ext cx="3938480" cy="3707087"/>
          </a:xfrm>
          <a:prstGeom prst="rect">
            <a:avLst/>
          </a:prstGeom>
          <a:noFill/>
          <a:ln>
            <a:solidFill>
              <a:srgbClr val="CCCAB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8646" y="3907627"/>
            <a:ext cx="719831" cy="1143799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5521073" y="4280416"/>
            <a:ext cx="1067649" cy="287629"/>
          </a:xfrm>
          <a:prstGeom prst="rect">
            <a:avLst/>
          </a:prstGeom>
          <a:solidFill>
            <a:srgbClr val="DD4935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ru-RU">
              <a:solidFill>
                <a:prstClr val="white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444169" y="4254949"/>
            <a:ext cx="12214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39"/>
            <a:r>
              <a:rPr lang="ru-RU" sz="1400" dirty="0">
                <a:solidFill>
                  <a:prstClr val="white"/>
                </a:solidFill>
              </a:rPr>
              <a:t>Ингушетия</a:t>
            </a: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 flipV="1">
            <a:off x="2042579" y="4484898"/>
            <a:ext cx="1743955" cy="516453"/>
          </a:xfrm>
          <a:prstGeom prst="line">
            <a:avLst/>
          </a:prstGeom>
          <a:ln w="12700">
            <a:solidFill>
              <a:srgbClr val="DD49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H="1" flipV="1">
            <a:off x="2667311" y="3195624"/>
            <a:ext cx="1085820" cy="997960"/>
          </a:xfrm>
          <a:prstGeom prst="line">
            <a:avLst/>
          </a:prstGeom>
          <a:ln w="12700">
            <a:solidFill>
              <a:srgbClr val="DD49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4087065" y="4741154"/>
            <a:ext cx="895577" cy="357481"/>
          </a:xfrm>
          <a:prstGeom prst="line">
            <a:avLst/>
          </a:prstGeom>
          <a:ln w="12700">
            <a:solidFill>
              <a:srgbClr val="DD49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3007226" y="2083901"/>
            <a:ext cx="1105124" cy="1978639"/>
          </a:xfrm>
          <a:prstGeom prst="line">
            <a:avLst/>
          </a:prstGeom>
          <a:ln w="12700">
            <a:solidFill>
              <a:srgbClr val="DD49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Прямоугольник 25"/>
          <p:cNvSpPr/>
          <p:nvPr/>
        </p:nvSpPr>
        <p:spPr>
          <a:xfrm>
            <a:off x="4984052" y="4957786"/>
            <a:ext cx="1067649" cy="287629"/>
          </a:xfrm>
          <a:prstGeom prst="rect">
            <a:avLst/>
          </a:prstGeom>
          <a:solidFill>
            <a:srgbClr val="DD4935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ru-RU">
              <a:solidFill>
                <a:prstClr val="white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984051" y="4926427"/>
            <a:ext cx="10836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39"/>
            <a:r>
              <a:rPr lang="ru-RU" sz="1400" dirty="0">
                <a:solidFill>
                  <a:prstClr val="white"/>
                </a:solidFill>
              </a:rPr>
              <a:t>Дагестан</a:t>
            </a:r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 flipV="1">
            <a:off x="4008504" y="3701912"/>
            <a:ext cx="1126273" cy="783741"/>
          </a:xfrm>
          <a:prstGeom prst="line">
            <a:avLst/>
          </a:prstGeom>
          <a:ln w="12700">
            <a:solidFill>
              <a:srgbClr val="DD49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Прямоугольник 29"/>
          <p:cNvSpPr/>
          <p:nvPr/>
        </p:nvSpPr>
        <p:spPr>
          <a:xfrm>
            <a:off x="843213" y="4765805"/>
            <a:ext cx="1203603" cy="457393"/>
          </a:xfrm>
          <a:prstGeom prst="rect">
            <a:avLst/>
          </a:prstGeom>
          <a:solidFill>
            <a:srgbClr val="DD4935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ru-RU">
              <a:solidFill>
                <a:prstClr val="white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86099" y="4711159"/>
            <a:ext cx="13178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39"/>
            <a:r>
              <a:rPr lang="ru-RU" sz="1400" dirty="0">
                <a:solidFill>
                  <a:prstClr val="white"/>
                </a:solidFill>
              </a:rPr>
              <a:t>Карачаево-Черкесия</a:t>
            </a:r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 flipV="1">
            <a:off x="2517509" y="4555725"/>
            <a:ext cx="1342788" cy="1227791"/>
          </a:xfrm>
          <a:prstGeom prst="line">
            <a:avLst/>
          </a:prstGeom>
          <a:ln w="12700">
            <a:solidFill>
              <a:srgbClr val="DD49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Прямоугольник 32"/>
          <p:cNvSpPr/>
          <p:nvPr/>
        </p:nvSpPr>
        <p:spPr>
          <a:xfrm>
            <a:off x="4827550" y="5842291"/>
            <a:ext cx="1067649" cy="287629"/>
          </a:xfrm>
          <a:prstGeom prst="rect">
            <a:avLst/>
          </a:prstGeom>
          <a:solidFill>
            <a:srgbClr val="DD4935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ru-RU">
              <a:solidFill>
                <a:prstClr val="white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827549" y="5810933"/>
            <a:ext cx="10836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39"/>
            <a:r>
              <a:rPr lang="ru-RU" sz="1400" dirty="0">
                <a:solidFill>
                  <a:prstClr val="white"/>
                </a:solidFill>
              </a:rPr>
              <a:t>Чечня</a:t>
            </a:r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 flipV="1">
            <a:off x="3961581" y="4421712"/>
            <a:ext cx="1575619" cy="254125"/>
          </a:xfrm>
          <a:prstGeom prst="line">
            <a:avLst/>
          </a:prstGeom>
          <a:ln w="12700">
            <a:solidFill>
              <a:srgbClr val="DD49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Прямоугольник 35"/>
          <p:cNvSpPr/>
          <p:nvPr/>
        </p:nvSpPr>
        <p:spPr>
          <a:xfrm>
            <a:off x="1350012" y="3960630"/>
            <a:ext cx="1067649" cy="287629"/>
          </a:xfrm>
          <a:prstGeom prst="rect">
            <a:avLst/>
          </a:prstGeom>
          <a:solidFill>
            <a:srgbClr val="DD4935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ru-RU">
              <a:solidFill>
                <a:prstClr val="white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350011" y="3929272"/>
            <a:ext cx="10836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39"/>
            <a:r>
              <a:rPr lang="ru-RU" sz="1400" dirty="0">
                <a:solidFill>
                  <a:prstClr val="white"/>
                </a:solidFill>
              </a:rPr>
              <a:t>Адыгея</a:t>
            </a:r>
          </a:p>
        </p:txBody>
      </p:sp>
      <p:cxnSp>
        <p:nvCxnSpPr>
          <p:cNvPr id="38" name="Прямая соединительная линия 37"/>
          <p:cNvCxnSpPr/>
          <p:nvPr/>
        </p:nvCxnSpPr>
        <p:spPr>
          <a:xfrm flipH="1">
            <a:off x="3559787" y="4667620"/>
            <a:ext cx="326948" cy="1077253"/>
          </a:xfrm>
          <a:prstGeom prst="line">
            <a:avLst/>
          </a:prstGeom>
          <a:ln w="12700">
            <a:solidFill>
              <a:srgbClr val="DD49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>
            <a:off x="2412884" y="4101471"/>
            <a:ext cx="1370027" cy="253819"/>
          </a:xfrm>
          <a:prstGeom prst="line">
            <a:avLst/>
          </a:prstGeom>
          <a:ln w="12700">
            <a:solidFill>
              <a:srgbClr val="DD49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Прямоугольник 39"/>
          <p:cNvSpPr/>
          <p:nvPr/>
        </p:nvSpPr>
        <p:spPr>
          <a:xfrm>
            <a:off x="1332688" y="5537214"/>
            <a:ext cx="1203603" cy="457393"/>
          </a:xfrm>
          <a:prstGeom prst="rect">
            <a:avLst/>
          </a:prstGeom>
          <a:solidFill>
            <a:srgbClr val="DD4935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ru-RU">
              <a:solidFill>
                <a:prstClr val="white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1275574" y="5482569"/>
            <a:ext cx="13178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39"/>
            <a:r>
              <a:rPr lang="ru-RU" sz="1400" dirty="0">
                <a:solidFill>
                  <a:prstClr val="white"/>
                </a:solidFill>
              </a:rPr>
              <a:t>Кабардино-Балкария</a:t>
            </a:r>
          </a:p>
        </p:txBody>
      </p:sp>
      <p:sp>
        <p:nvSpPr>
          <p:cNvPr id="42" name="Прямоугольник 41"/>
          <p:cNvSpPr/>
          <p:nvPr/>
        </p:nvSpPr>
        <p:spPr>
          <a:xfrm>
            <a:off x="1809071" y="1870644"/>
            <a:ext cx="1203603" cy="457393"/>
          </a:xfrm>
          <a:prstGeom prst="rect">
            <a:avLst/>
          </a:prstGeom>
          <a:solidFill>
            <a:srgbClr val="DD4935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ru-RU">
              <a:solidFill>
                <a:prstClr val="white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1751957" y="1815998"/>
            <a:ext cx="13178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39"/>
            <a:r>
              <a:rPr lang="ru-RU" sz="1400" dirty="0">
                <a:solidFill>
                  <a:prstClr val="white"/>
                </a:solidFill>
              </a:rPr>
              <a:t> Ростовская обл.</a:t>
            </a:r>
          </a:p>
        </p:txBody>
      </p:sp>
      <p:sp>
        <p:nvSpPr>
          <p:cNvPr id="44" name="Прямоугольник 43"/>
          <p:cNvSpPr/>
          <p:nvPr/>
        </p:nvSpPr>
        <p:spPr>
          <a:xfrm>
            <a:off x="5133363" y="3477758"/>
            <a:ext cx="1563059" cy="457393"/>
          </a:xfrm>
          <a:prstGeom prst="rect">
            <a:avLst/>
          </a:prstGeom>
          <a:solidFill>
            <a:srgbClr val="DD4935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ru-RU">
              <a:solidFill>
                <a:prstClr val="white"/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5053004" y="3429455"/>
            <a:ext cx="17237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39"/>
            <a:r>
              <a:rPr lang="ru-RU" sz="1400" dirty="0">
                <a:solidFill>
                  <a:prstClr val="white"/>
                </a:solidFill>
              </a:rPr>
              <a:t>Ставропольский край</a:t>
            </a:r>
          </a:p>
        </p:txBody>
      </p:sp>
      <p:sp>
        <p:nvSpPr>
          <p:cNvPr id="46" name="Прямоугольник 45"/>
          <p:cNvSpPr/>
          <p:nvPr/>
        </p:nvSpPr>
        <p:spPr>
          <a:xfrm>
            <a:off x="1108676" y="2977350"/>
            <a:ext cx="1563059" cy="457393"/>
          </a:xfrm>
          <a:prstGeom prst="rect">
            <a:avLst/>
          </a:prstGeom>
          <a:solidFill>
            <a:srgbClr val="DD4935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ru-RU">
              <a:solidFill>
                <a:prstClr val="white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1028317" y="2929047"/>
            <a:ext cx="17237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39"/>
            <a:r>
              <a:rPr lang="ru-RU" sz="1400" dirty="0">
                <a:solidFill>
                  <a:prstClr val="white"/>
                </a:solidFill>
              </a:rPr>
              <a:t>Краснодарский край</a:t>
            </a:r>
          </a:p>
        </p:txBody>
      </p:sp>
      <p:sp>
        <p:nvSpPr>
          <p:cNvPr id="48" name="Прямоугольник 47"/>
          <p:cNvSpPr/>
          <p:nvPr/>
        </p:nvSpPr>
        <p:spPr>
          <a:xfrm>
            <a:off x="2776744" y="5741030"/>
            <a:ext cx="1563059" cy="457393"/>
          </a:xfrm>
          <a:prstGeom prst="rect">
            <a:avLst/>
          </a:prstGeom>
          <a:solidFill>
            <a:srgbClr val="DD4935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ru-RU">
              <a:solidFill>
                <a:prstClr val="white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2696385" y="5692727"/>
            <a:ext cx="17237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39"/>
            <a:r>
              <a:rPr lang="ru-RU" sz="1400" dirty="0">
                <a:solidFill>
                  <a:prstClr val="white"/>
                </a:solidFill>
              </a:rPr>
              <a:t>Северная Осетия-Алания</a:t>
            </a:r>
          </a:p>
        </p:txBody>
      </p:sp>
      <p:cxnSp>
        <p:nvCxnSpPr>
          <p:cNvPr id="63" name="Прямая соединительная линия 62"/>
          <p:cNvCxnSpPr/>
          <p:nvPr/>
        </p:nvCxnSpPr>
        <p:spPr>
          <a:xfrm>
            <a:off x="3971899" y="4741569"/>
            <a:ext cx="863712" cy="1253039"/>
          </a:xfrm>
          <a:prstGeom prst="line">
            <a:avLst/>
          </a:prstGeom>
          <a:ln w="12700">
            <a:solidFill>
              <a:srgbClr val="DD49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5454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/>
      <p:bldP spid="26" grpId="0" animBg="1"/>
      <p:bldP spid="27" grpId="0"/>
      <p:bldP spid="30" grpId="0" animBg="1"/>
      <p:bldP spid="31" grpId="0"/>
      <p:bldP spid="33" grpId="0" animBg="1"/>
      <p:bldP spid="34" grpId="0"/>
      <p:bldP spid="36" grpId="0" animBg="1"/>
      <p:bldP spid="37" grpId="0"/>
      <p:bldP spid="40" grpId="0" animBg="1"/>
      <p:bldP spid="41" grpId="0"/>
      <p:bldP spid="42" grpId="0" animBg="1"/>
      <p:bldP spid="43" grpId="0"/>
      <p:bldP spid="44" grpId="0" animBg="1"/>
      <p:bldP spid="45" grpId="0"/>
      <p:bldP spid="46" grpId="0" animBg="1"/>
      <p:bldP spid="47" grpId="0"/>
      <p:bldP spid="48" grpId="0" animBg="1"/>
      <p:bldP spid="4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ртинки по запросу боевики чечня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83" b="3404"/>
          <a:stretch/>
        </p:blipFill>
        <p:spPr bwMode="auto">
          <a:xfrm>
            <a:off x="3733801" y="-189507"/>
            <a:ext cx="9077476" cy="7123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 flipH="1">
            <a:off x="-18456" y="0"/>
            <a:ext cx="4387256" cy="6869008"/>
          </a:xfrm>
          <a:prstGeom prst="rect">
            <a:avLst/>
          </a:prstGeom>
          <a:solidFill>
            <a:srgbClr val="E0E0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39"/>
            <a:endParaRPr lang="ru-RU">
              <a:solidFill>
                <a:prstClr val="white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09590" y="2223916"/>
            <a:ext cx="3131165" cy="23901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139"/>
            <a:r>
              <a:rPr lang="ru-RU" sz="3733" dirty="0">
                <a:solidFill>
                  <a:srgbClr val="333129"/>
                </a:solidFill>
                <a:latin typeface="PF Centro Slab Pro"/>
                <a:ea typeface="Theano Didot" panose="02060603060706020203" pitchFamily="18" charset="0"/>
              </a:rPr>
              <a:t>Чечня стала плацдармом для </a:t>
            </a:r>
            <a:r>
              <a:rPr lang="ru-RU" sz="3733" dirty="0" err="1">
                <a:solidFill>
                  <a:srgbClr val="333129"/>
                </a:solidFill>
                <a:latin typeface="PF Centro Slab Pro"/>
                <a:ea typeface="Theano Didot" panose="02060603060706020203" pitchFamily="18" charset="0"/>
              </a:rPr>
              <a:t>дестаби-лизации</a:t>
            </a:r>
            <a:r>
              <a:rPr lang="ru-RU" sz="3733" dirty="0">
                <a:solidFill>
                  <a:srgbClr val="333129"/>
                </a:solidFill>
                <a:latin typeface="PF Centro Slab Pro"/>
                <a:ea typeface="Theano Didot" panose="02060603060706020203" pitchFamily="18" charset="0"/>
              </a:rPr>
              <a:t> РФ. </a:t>
            </a:r>
          </a:p>
        </p:txBody>
      </p:sp>
      <p:sp>
        <p:nvSpPr>
          <p:cNvPr id="6" name="Овал 5"/>
          <p:cNvSpPr/>
          <p:nvPr/>
        </p:nvSpPr>
        <p:spPr>
          <a:xfrm>
            <a:off x="9317563" y="486690"/>
            <a:ext cx="2396069" cy="2396069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386837" y="792173"/>
            <a:ext cx="225752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39"/>
            <a:r>
              <a:rPr lang="ru-RU" dirty="0">
                <a:solidFill>
                  <a:prstClr val="white"/>
                </a:solidFill>
              </a:rPr>
              <a:t>Лидер непризнанной ЧРИ </a:t>
            </a:r>
          </a:p>
          <a:p>
            <a:pPr algn="ctr" defTabSz="1219139"/>
            <a:r>
              <a:rPr lang="ru-RU" dirty="0">
                <a:solidFill>
                  <a:prstClr val="white"/>
                </a:solidFill>
              </a:rPr>
              <a:t>А. А. Масхадов </a:t>
            </a:r>
          </a:p>
          <a:p>
            <a:pPr algn="ctr" defTabSz="1219139"/>
            <a:r>
              <a:rPr lang="ru-RU" dirty="0">
                <a:solidFill>
                  <a:prstClr val="white"/>
                </a:solidFill>
              </a:rPr>
              <a:t>в окружении боевиков</a:t>
            </a:r>
          </a:p>
        </p:txBody>
      </p:sp>
    </p:spTree>
    <p:extLst>
      <p:ext uri="{BB962C8B-B14F-4D97-AF65-F5344CB8AC3E}">
        <p14:creationId xmlns:p14="http://schemas.microsoft.com/office/powerpoint/2010/main" val="592859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theme/theme1.xml><?xml version="1.0" encoding="utf-8"?>
<a:theme xmlns:a="http://schemas.openxmlformats.org/drawingml/2006/main" name="9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history">
      <a:majorFont>
        <a:latin typeface="PF Centro Slab Pro"/>
        <a:ea typeface=""/>
        <a:cs typeface=""/>
      </a:majorFont>
      <a:minorFont>
        <a:latin typeface="Open Sans"/>
        <a:ea typeface=""/>
        <a:cs typeface="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1080</TotalTime>
  <Words>863</Words>
  <Application>Microsoft Office PowerPoint</Application>
  <PresentationFormat>Широкоэкранный</PresentationFormat>
  <Paragraphs>265</Paragraphs>
  <Slides>40</Slides>
  <Notes>25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40</vt:i4>
      </vt:variant>
    </vt:vector>
  </HeadingPairs>
  <TitlesOfParts>
    <vt:vector size="47" baseType="lpstr">
      <vt:lpstr>Calibri</vt:lpstr>
      <vt:lpstr>PF Centro Slab Pro</vt:lpstr>
      <vt:lpstr>Open Sans</vt:lpstr>
      <vt:lpstr>Arial</vt:lpstr>
      <vt:lpstr>Theano Didot</vt:lpstr>
      <vt:lpstr>Yeseva One</vt:lpstr>
      <vt:lpstr>9_Тема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admin</cp:lastModifiedBy>
  <cp:revision>169</cp:revision>
  <dcterms:created xsi:type="dcterms:W3CDTF">2016-05-05T11:05:53Z</dcterms:created>
  <dcterms:modified xsi:type="dcterms:W3CDTF">2020-05-04T12:20:17Z</dcterms:modified>
</cp:coreProperties>
</file>