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147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31B2F-D2FB-4716-84E0-D2F0F1DE94A3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FFA4D-EA55-4526-8D67-A266273C1E9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31B2F-D2FB-4716-84E0-D2F0F1DE94A3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FFA4D-EA55-4526-8D67-A266273C1E9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31B2F-D2FB-4716-84E0-D2F0F1DE94A3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FFA4D-EA55-4526-8D67-A266273C1E9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31B2F-D2FB-4716-84E0-D2F0F1DE94A3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FFA4D-EA55-4526-8D67-A266273C1E9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31B2F-D2FB-4716-84E0-D2F0F1DE94A3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FFA4D-EA55-4526-8D67-A266273C1E9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31B2F-D2FB-4716-84E0-D2F0F1DE94A3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FFA4D-EA55-4526-8D67-A266273C1E9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31B2F-D2FB-4716-84E0-D2F0F1DE94A3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FFA4D-EA55-4526-8D67-A266273C1E9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31B2F-D2FB-4716-84E0-D2F0F1DE94A3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FFA4D-EA55-4526-8D67-A266273C1E9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31B2F-D2FB-4716-84E0-D2F0F1DE94A3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FFA4D-EA55-4526-8D67-A266273C1E9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31B2F-D2FB-4716-84E0-D2F0F1DE94A3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FFA4D-EA55-4526-8D67-A266273C1E9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31B2F-D2FB-4716-84E0-D2F0F1DE94A3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FFA4D-EA55-4526-8D67-A266273C1E9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331B2F-D2FB-4716-84E0-D2F0F1DE94A3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4FFA4D-EA55-4526-8D67-A266273C1E90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 descr="3833549.png"/>
          <p:cNvPicPr>
            <a:picLocks noChangeAspect="1"/>
          </p:cNvPicPr>
          <p:nvPr userDrawn="1"/>
        </p:nvPicPr>
        <p:blipFill>
          <a:blip r:embed="rId13" cstate="email"/>
          <a:stretch>
            <a:fillRect/>
          </a:stretch>
        </p:blipFill>
        <p:spPr>
          <a:xfrm>
            <a:off x="0" y="0"/>
            <a:ext cx="9286908" cy="7000900"/>
          </a:xfrm>
          <a:prstGeom prst="rect">
            <a:avLst/>
          </a:prstGeom>
        </p:spPr>
      </p:pic>
      <p:sp>
        <p:nvSpPr>
          <p:cNvPr id="8" name="Прямоугольник 7"/>
          <p:cNvSpPr/>
          <p:nvPr userDrawn="1"/>
        </p:nvSpPr>
        <p:spPr>
          <a:xfrm>
            <a:off x="428596" y="428604"/>
            <a:ext cx="8286808" cy="6000792"/>
          </a:xfrm>
          <a:prstGeom prst="rect">
            <a:avLst/>
          </a:prstGeom>
          <a:solidFill>
            <a:schemeClr val="bg1">
              <a:alpha val="90000"/>
            </a:schemeClr>
          </a:solidFill>
          <a:ln w="38100">
            <a:solidFill>
              <a:srgbClr val="0070C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285720" y="6429396"/>
            <a:ext cx="119936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http://linda6035.ucoz.ru/</a:t>
            </a:r>
            <a:endParaRPr lang="ru-RU" sz="800" dirty="0">
              <a:solidFill>
                <a:schemeClr val="tx1">
                  <a:lumMod val="50000"/>
                  <a:lumOff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Рисунок 13" descr="0_8ba08_21619a76_L.png"/>
          <p:cNvPicPr>
            <a:picLocks noChangeAspect="1"/>
          </p:cNvPicPr>
          <p:nvPr userDrawn="1"/>
        </p:nvPicPr>
        <p:blipFill>
          <a:blip r:embed="rId14" cstate="email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l="18103" r="1724"/>
          <a:stretch>
            <a:fillRect/>
          </a:stretch>
        </p:blipFill>
        <p:spPr>
          <a:xfrm>
            <a:off x="428596" y="428604"/>
            <a:ext cx="6643734" cy="6137663"/>
          </a:xfrm>
          <a:prstGeom prst="rect">
            <a:avLst/>
          </a:prstGeom>
        </p:spPr>
      </p:pic>
      <p:pic>
        <p:nvPicPr>
          <p:cNvPr id="15" name="Рисунок 14" descr="0_6abc7_e78ef371_L.png"/>
          <p:cNvPicPr>
            <a:picLocks noChangeAspect="1"/>
          </p:cNvPicPr>
          <p:nvPr userDrawn="1"/>
        </p:nvPicPr>
        <p:blipFill>
          <a:blip r:embed="rId15" cstate="email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572264" y="4286256"/>
            <a:ext cx="2000264" cy="1928255"/>
          </a:xfrm>
          <a:prstGeom prst="rect">
            <a:avLst/>
          </a:prstGeom>
        </p:spPr>
      </p:pic>
      <p:pic>
        <p:nvPicPr>
          <p:cNvPr id="16" name="Рисунок 15" descr="0_6abc7_e78ef371_L.png"/>
          <p:cNvPicPr>
            <a:picLocks noChangeAspect="1"/>
          </p:cNvPicPr>
          <p:nvPr userDrawn="1"/>
        </p:nvPicPr>
        <p:blipFill>
          <a:blip r:embed="rId16" cstate="email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429520" y="500042"/>
            <a:ext cx="1285884" cy="1239592"/>
          </a:xfrm>
          <a:prstGeom prst="rect">
            <a:avLst/>
          </a:prstGeom>
        </p:spPr>
      </p:pic>
      <p:pic>
        <p:nvPicPr>
          <p:cNvPr id="17" name="Рисунок 16" descr="0_6abc7_e78ef371_L.png"/>
          <p:cNvPicPr>
            <a:picLocks noChangeAspect="1"/>
          </p:cNvPicPr>
          <p:nvPr userDrawn="1"/>
        </p:nvPicPr>
        <p:blipFill>
          <a:blip r:embed="rId17" cstate="email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572132" y="2285992"/>
            <a:ext cx="1357322" cy="130845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/>
          <p:nvPr/>
        </p:nvGrpSpPr>
        <p:grpSpPr>
          <a:xfrm>
            <a:off x="428596" y="1916832"/>
            <a:ext cx="8286808" cy="4353957"/>
            <a:chOff x="539750" y="1344094"/>
            <a:chExt cx="7993063" cy="5189402"/>
          </a:xfrm>
        </p:grpSpPr>
        <p:grpSp>
          <p:nvGrpSpPr>
            <p:cNvPr id="3" name="Группа 1"/>
            <p:cNvGrpSpPr>
              <a:grpSpLocks/>
            </p:cNvGrpSpPr>
            <p:nvPr/>
          </p:nvGrpSpPr>
          <p:grpSpPr bwMode="auto">
            <a:xfrm>
              <a:off x="539750" y="1344094"/>
              <a:ext cx="7993063" cy="4486216"/>
              <a:chOff x="539552" y="-815361"/>
              <a:chExt cx="7992888" cy="5608007"/>
            </a:xfrm>
          </p:grpSpPr>
          <p:sp>
            <p:nvSpPr>
              <p:cNvPr id="5" name="Прямоугольник 4"/>
              <p:cNvSpPr/>
              <p:nvPr/>
            </p:nvSpPr>
            <p:spPr>
              <a:xfrm>
                <a:off x="539552" y="-815361"/>
                <a:ext cx="7992888" cy="5502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endParaRPr lang="ru-RU" dirty="0">
                  <a:solidFill>
                    <a:prstClr val="black"/>
                  </a:solidFill>
                  <a:latin typeface="Monotype Corsiva" pitchFamily="66" charset="0"/>
                </a:endParaRPr>
              </a:p>
            </p:txBody>
          </p:sp>
          <p:sp>
            <p:nvSpPr>
              <p:cNvPr id="6" name="Прямоугольник 3"/>
              <p:cNvSpPr>
                <a:spLocks noChangeArrowheads="1"/>
              </p:cNvSpPr>
              <p:nvPr/>
            </p:nvSpPr>
            <p:spPr bwMode="auto">
              <a:xfrm>
                <a:off x="2699547" y="4196516"/>
                <a:ext cx="3628503" cy="5961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/>
                <a:endParaRPr lang="ru-RU" sz="2000" b="1" dirty="0">
                  <a:solidFill>
                    <a:prstClr val="black"/>
                  </a:solidFill>
                  <a:latin typeface="Monotype Corsiva" pitchFamily="66" charset="0"/>
                </a:endParaRPr>
              </a:p>
            </p:txBody>
          </p:sp>
        </p:grpSp>
        <p:sp>
          <p:nvSpPr>
            <p:cNvPr id="4" name="TextBox 3"/>
            <p:cNvSpPr txBox="1"/>
            <p:nvPr/>
          </p:nvSpPr>
          <p:spPr>
            <a:xfrm>
              <a:off x="2411760" y="6093296"/>
              <a:ext cx="178183" cy="4402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b="1" dirty="0">
                <a:solidFill>
                  <a:srgbClr val="0070C0"/>
                </a:solidFill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1763688" y="821591"/>
            <a:ext cx="53285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Литературное чтение</a:t>
            </a:r>
          </a:p>
          <a:p>
            <a:pPr algn="ctr"/>
            <a:r>
              <a:rPr lang="ru-RU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 класс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02938" y="2924944"/>
            <a:ext cx="43924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Ю.И. Ермолаев «Проговорился», «Воспитатели».</a:t>
            </a:r>
            <a:endParaRPr lang="ru-RU" sz="36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9632" y="548680"/>
            <a:ext cx="66967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Подготовка к чтению </a:t>
            </a:r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рассказа.</a:t>
            </a:r>
            <a:endParaRPr lang="ru-RU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99592" y="1071900"/>
            <a:ext cx="74888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Прочитайте по слогам, затем плавно, целым словом: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79712" y="2026007"/>
            <a:ext cx="3024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>
                <a:solidFill>
                  <a:prstClr val="black"/>
                </a:solidFill>
                <a:latin typeface="Arial" charset="0"/>
                <a:cs typeface="Arial" charset="0"/>
              </a:rPr>
              <a:t>тре-ни-ров-ка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83185" y="2502247"/>
            <a:ext cx="31683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>
                <a:solidFill>
                  <a:prstClr val="black"/>
                </a:solidFill>
                <a:latin typeface="Arial" charset="0"/>
                <a:cs typeface="Arial" charset="0"/>
              </a:rPr>
              <a:t>од-но-</a:t>
            </a:r>
            <a:r>
              <a:rPr lang="ru-RU" sz="2800" dirty="0" err="1">
                <a:solidFill>
                  <a:prstClr val="black"/>
                </a:solidFill>
                <a:latin typeface="Arial" charset="0"/>
                <a:cs typeface="Arial" charset="0"/>
              </a:rPr>
              <a:t>клас</a:t>
            </a:r>
            <a:r>
              <a:rPr lang="ru-RU" sz="2800" dirty="0">
                <a:solidFill>
                  <a:prstClr val="black"/>
                </a:solidFill>
                <a:latin typeface="Arial" charset="0"/>
                <a:cs typeface="Arial" charset="0"/>
              </a:rPr>
              <a:t>-</a:t>
            </a:r>
            <a:r>
              <a:rPr lang="ru-RU" sz="2800" dirty="0" err="1">
                <a:solidFill>
                  <a:prstClr val="black"/>
                </a:solidFill>
                <a:latin typeface="Arial" charset="0"/>
                <a:cs typeface="Arial" charset="0"/>
              </a:rPr>
              <a:t>сни-ки</a:t>
            </a:r>
            <a:endParaRPr lang="ru-RU" sz="2800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79712" y="3429000"/>
            <a:ext cx="36724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>
                <a:solidFill>
                  <a:prstClr val="black"/>
                </a:solidFill>
                <a:latin typeface="Arial" charset="0"/>
                <a:cs typeface="Arial" charset="0"/>
              </a:rPr>
              <a:t>пред-</a:t>
            </a:r>
            <a:r>
              <a:rPr lang="ru-RU" sz="2800" dirty="0" err="1">
                <a:solidFill>
                  <a:prstClr val="black"/>
                </a:solidFill>
                <a:latin typeface="Arial" charset="0"/>
                <a:cs typeface="Arial" charset="0"/>
              </a:rPr>
              <a:t>чув</a:t>
            </a:r>
            <a:r>
              <a:rPr lang="ru-RU" sz="2800" dirty="0">
                <a:solidFill>
                  <a:prstClr val="black"/>
                </a:solidFill>
                <a:latin typeface="Arial" charset="0"/>
                <a:cs typeface="Arial" charset="0"/>
              </a:rPr>
              <a:t>-</a:t>
            </a:r>
            <a:r>
              <a:rPr lang="ru-RU" sz="2800" dirty="0" err="1">
                <a:solidFill>
                  <a:prstClr val="black"/>
                </a:solidFill>
                <a:latin typeface="Arial" charset="0"/>
                <a:cs typeface="Arial" charset="0"/>
              </a:rPr>
              <a:t>ству</a:t>
            </a:r>
            <a:r>
              <a:rPr lang="ru-RU" sz="2800" dirty="0">
                <a:solidFill>
                  <a:prstClr val="black"/>
                </a:solidFill>
                <a:latin typeface="Arial" charset="0"/>
                <a:cs typeface="Arial" charset="0"/>
              </a:rPr>
              <a:t>-я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983185" y="3939911"/>
            <a:ext cx="3240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err="1">
                <a:solidFill>
                  <a:prstClr val="black"/>
                </a:solidFill>
                <a:latin typeface="Arial" charset="0"/>
                <a:cs typeface="Arial" charset="0"/>
              </a:rPr>
              <a:t>вос</a:t>
            </a:r>
            <a:r>
              <a:rPr lang="ru-RU" sz="2800" dirty="0">
                <a:solidFill>
                  <a:prstClr val="black"/>
                </a:solidFill>
                <a:latin typeface="Arial" charset="0"/>
                <a:cs typeface="Arial" charset="0"/>
              </a:rPr>
              <a:t>-тор-жен-</a:t>
            </a:r>
            <a:r>
              <a:rPr lang="ru-RU" sz="2800" dirty="0" err="1">
                <a:solidFill>
                  <a:prstClr val="black"/>
                </a:solidFill>
                <a:latin typeface="Arial" charset="0"/>
                <a:cs typeface="Arial" charset="0"/>
              </a:rPr>
              <a:t>ные</a:t>
            </a:r>
            <a:endParaRPr lang="ru-RU" sz="2800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83185" y="4489956"/>
            <a:ext cx="34563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err="1">
                <a:solidFill>
                  <a:prstClr val="black"/>
                </a:solidFill>
                <a:latin typeface="Arial" charset="0"/>
                <a:cs typeface="Arial" charset="0"/>
              </a:rPr>
              <a:t>по-здо-ро-вай-ся</a:t>
            </a:r>
            <a:endParaRPr lang="ru-RU" sz="2800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87960" y="5019084"/>
            <a:ext cx="3816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err="1">
                <a:solidFill>
                  <a:prstClr val="black"/>
                </a:solidFill>
                <a:latin typeface="Arial" charset="0"/>
                <a:cs typeface="Arial" charset="0"/>
              </a:rPr>
              <a:t>взъе</a:t>
            </a:r>
            <a:r>
              <a:rPr lang="ru-RU" sz="2800" dirty="0">
                <a:solidFill>
                  <a:prstClr val="black"/>
                </a:solidFill>
                <a:latin typeface="Arial" charset="0"/>
                <a:cs typeface="Arial" charset="0"/>
              </a:rPr>
              <a:t>-</a:t>
            </a:r>
            <a:r>
              <a:rPr lang="ru-RU" sz="2800" dirty="0" err="1">
                <a:solidFill>
                  <a:prstClr val="black"/>
                </a:solidFill>
                <a:latin typeface="Arial" charset="0"/>
                <a:cs typeface="Arial" charset="0"/>
              </a:rPr>
              <a:t>ро</a:t>
            </a:r>
            <a:r>
              <a:rPr lang="ru-RU" sz="2800" dirty="0">
                <a:solidFill>
                  <a:prstClr val="black"/>
                </a:solidFill>
                <a:latin typeface="Arial" charset="0"/>
                <a:cs typeface="Arial" charset="0"/>
              </a:rPr>
              <a:t>-шил-</a:t>
            </a:r>
            <a:r>
              <a:rPr lang="ru-RU" sz="2800" dirty="0" err="1">
                <a:solidFill>
                  <a:prstClr val="black"/>
                </a:solidFill>
                <a:latin typeface="Arial" charset="0"/>
                <a:cs typeface="Arial" charset="0"/>
              </a:rPr>
              <a:t>ся</a:t>
            </a:r>
            <a:endParaRPr lang="ru-RU" sz="2800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79712" y="5542304"/>
            <a:ext cx="38884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>
                <a:solidFill>
                  <a:prstClr val="black"/>
                </a:solidFill>
                <a:latin typeface="Arial" charset="0"/>
                <a:cs typeface="Arial" charset="0"/>
              </a:rPr>
              <a:t>рас-сер-</a:t>
            </a:r>
            <a:r>
              <a:rPr lang="ru-RU" sz="2800" dirty="0" err="1">
                <a:solidFill>
                  <a:prstClr val="black"/>
                </a:solidFill>
                <a:latin typeface="Arial" charset="0"/>
                <a:cs typeface="Arial" charset="0"/>
              </a:rPr>
              <a:t>ди</a:t>
            </a:r>
            <a:r>
              <a:rPr lang="ru-RU" sz="2800" dirty="0">
                <a:solidFill>
                  <a:prstClr val="black"/>
                </a:solidFill>
                <a:latin typeface="Arial" charset="0"/>
                <a:cs typeface="Arial" charset="0"/>
              </a:rPr>
              <a:t>-</a:t>
            </a:r>
            <a:r>
              <a:rPr lang="ru-RU" sz="2800" dirty="0" err="1">
                <a:solidFill>
                  <a:prstClr val="black"/>
                </a:solidFill>
                <a:latin typeface="Arial" charset="0"/>
                <a:cs typeface="Arial" charset="0"/>
              </a:rPr>
              <a:t>лась</a:t>
            </a:r>
            <a:endParaRPr lang="ru-RU" sz="2800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79712" y="2986484"/>
            <a:ext cx="33843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err="1">
                <a:solidFill>
                  <a:prstClr val="black"/>
                </a:solidFill>
                <a:latin typeface="Arial" charset="0"/>
                <a:cs typeface="Arial" charset="0"/>
              </a:rPr>
              <a:t>дрес</a:t>
            </a:r>
            <a:r>
              <a:rPr lang="ru-RU" sz="2800" dirty="0">
                <a:solidFill>
                  <a:prstClr val="black"/>
                </a:solidFill>
                <a:latin typeface="Arial" charset="0"/>
                <a:cs typeface="Arial" charset="0"/>
              </a:rPr>
              <a:t>-си-ров-щи-</a:t>
            </a:r>
            <a:r>
              <a:rPr lang="ru-RU" sz="2800" dirty="0" err="1">
                <a:solidFill>
                  <a:prstClr val="black"/>
                </a:solidFill>
                <a:latin typeface="Arial" charset="0"/>
                <a:cs typeface="Arial" charset="0"/>
              </a:rPr>
              <a:t>ца</a:t>
            </a:r>
            <a:endParaRPr lang="ru-RU" sz="2800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6184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cofe.ru/images/pictures/read-ka/novels/90/kid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412776"/>
            <a:ext cx="7272338" cy="4913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11560" y="612726"/>
            <a:ext cx="82089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 какому произведению эта иллюстрация?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15581" y="602110"/>
            <a:ext cx="3240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«Воспитатели»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823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5656" y="548680"/>
            <a:ext cx="64087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Подготовка к чтению </a:t>
            </a:r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рассказа.</a:t>
            </a:r>
            <a:endParaRPr lang="ru-RU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99592" y="980728"/>
            <a:ext cx="77048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Прочитайте по слогам, затем плавно, целым словом: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19933" y="2055406"/>
            <a:ext cx="41044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err="1">
                <a:solidFill>
                  <a:prstClr val="black"/>
                </a:solidFill>
                <a:latin typeface="Arial" charset="0"/>
                <a:cs typeface="Arial" charset="0"/>
              </a:rPr>
              <a:t>вто-ро-клас-сни-ки</a:t>
            </a:r>
            <a:endParaRPr lang="ru-RU" sz="2800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9933" y="2575431"/>
            <a:ext cx="53285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err="1">
                <a:solidFill>
                  <a:prstClr val="black"/>
                </a:solidFill>
                <a:latin typeface="Arial" charset="0"/>
                <a:cs typeface="Arial" charset="0"/>
              </a:rPr>
              <a:t>пе</a:t>
            </a:r>
            <a:r>
              <a:rPr lang="ru-RU" sz="2800" dirty="0">
                <a:solidFill>
                  <a:prstClr val="black"/>
                </a:solidFill>
                <a:latin typeface="Arial" charset="0"/>
                <a:cs typeface="Arial" charset="0"/>
              </a:rPr>
              <a:t>-ре-</a:t>
            </a:r>
            <a:r>
              <a:rPr lang="ru-RU" sz="2800" dirty="0" err="1">
                <a:solidFill>
                  <a:prstClr val="black"/>
                </a:solidFill>
                <a:latin typeface="Arial" charset="0"/>
                <a:cs typeface="Arial" charset="0"/>
              </a:rPr>
              <a:t>вос</a:t>
            </a:r>
            <a:r>
              <a:rPr lang="ru-RU" sz="2800" dirty="0">
                <a:solidFill>
                  <a:prstClr val="black"/>
                </a:solidFill>
                <a:latin typeface="Arial" charset="0"/>
                <a:cs typeface="Arial" charset="0"/>
              </a:rPr>
              <a:t>-пи-та-ем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19933" y="3029947"/>
            <a:ext cx="41044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>
                <a:solidFill>
                  <a:prstClr val="black"/>
                </a:solidFill>
                <a:latin typeface="Arial" charset="0"/>
                <a:cs typeface="Arial" charset="0"/>
              </a:rPr>
              <a:t>тор-жест-вен-но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70720" y="3429000"/>
            <a:ext cx="39225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>
                <a:solidFill>
                  <a:prstClr val="black"/>
                </a:solidFill>
                <a:latin typeface="Arial" charset="0"/>
                <a:cs typeface="Arial" charset="0"/>
              </a:rPr>
              <a:t>до-школь-ни-</a:t>
            </a:r>
            <a:r>
              <a:rPr lang="ru-RU" sz="2800" dirty="0" err="1">
                <a:solidFill>
                  <a:prstClr val="black"/>
                </a:solidFill>
                <a:latin typeface="Arial" charset="0"/>
                <a:cs typeface="Arial" charset="0"/>
              </a:rPr>
              <a:t>ца</a:t>
            </a:r>
            <a:endParaRPr lang="ru-RU" sz="2800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4015" y="3861048"/>
            <a:ext cx="40819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err="1">
                <a:solidFill>
                  <a:prstClr val="black"/>
                </a:solidFill>
                <a:latin typeface="Arial" charset="0"/>
                <a:cs typeface="Arial" charset="0"/>
              </a:rPr>
              <a:t>всхли</a:t>
            </a:r>
            <a:r>
              <a:rPr lang="ru-RU" sz="2800" dirty="0">
                <a:solidFill>
                  <a:prstClr val="black"/>
                </a:solidFill>
                <a:latin typeface="Arial" charset="0"/>
                <a:cs typeface="Arial" charset="0"/>
              </a:rPr>
              <a:t>-</a:t>
            </a:r>
            <a:r>
              <a:rPr lang="ru-RU" sz="2800" dirty="0" err="1">
                <a:solidFill>
                  <a:prstClr val="black"/>
                </a:solidFill>
                <a:latin typeface="Arial" charset="0"/>
                <a:cs typeface="Arial" charset="0"/>
              </a:rPr>
              <a:t>пы</a:t>
            </a:r>
            <a:r>
              <a:rPr lang="ru-RU" sz="2800" dirty="0">
                <a:solidFill>
                  <a:prstClr val="black"/>
                </a:solidFill>
                <a:latin typeface="Arial" charset="0"/>
                <a:cs typeface="Arial" charset="0"/>
              </a:rPr>
              <a:t>-</a:t>
            </a:r>
            <a:r>
              <a:rPr lang="ru-RU" sz="2800" dirty="0" err="1">
                <a:solidFill>
                  <a:prstClr val="black"/>
                </a:solidFill>
                <a:latin typeface="Arial" charset="0"/>
                <a:cs typeface="Arial" charset="0"/>
              </a:rPr>
              <a:t>ва</a:t>
            </a:r>
            <a:r>
              <a:rPr lang="ru-RU" sz="2800" dirty="0">
                <a:solidFill>
                  <a:prstClr val="black"/>
                </a:solidFill>
                <a:latin typeface="Arial" charset="0"/>
                <a:cs typeface="Arial" charset="0"/>
              </a:rPr>
              <a:t>-ла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90911" y="4293096"/>
            <a:ext cx="36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>
                <a:solidFill>
                  <a:prstClr val="black"/>
                </a:solidFill>
                <a:latin typeface="Arial" charset="0"/>
                <a:cs typeface="Arial" charset="0"/>
              </a:rPr>
              <a:t>пер-во-</a:t>
            </a:r>
            <a:r>
              <a:rPr lang="ru-RU" sz="2800" dirty="0" err="1">
                <a:solidFill>
                  <a:prstClr val="black"/>
                </a:solidFill>
                <a:latin typeface="Arial" charset="0"/>
                <a:cs typeface="Arial" charset="0"/>
              </a:rPr>
              <a:t>клас</a:t>
            </a:r>
            <a:r>
              <a:rPr lang="ru-RU" sz="2800" dirty="0">
                <a:solidFill>
                  <a:prstClr val="black"/>
                </a:solidFill>
                <a:latin typeface="Arial" charset="0"/>
                <a:cs typeface="Arial" charset="0"/>
              </a:rPr>
              <a:t>-</a:t>
            </a:r>
            <a:r>
              <a:rPr lang="ru-RU" sz="2800" dirty="0" err="1">
                <a:solidFill>
                  <a:prstClr val="black"/>
                </a:solidFill>
                <a:latin typeface="Arial" charset="0"/>
                <a:cs typeface="Arial" charset="0"/>
              </a:rPr>
              <a:t>сни-ца</a:t>
            </a:r>
            <a:endParaRPr lang="ru-RU" sz="2800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0720" y="4760927"/>
            <a:ext cx="4348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err="1">
                <a:solidFill>
                  <a:prstClr val="black"/>
                </a:solidFill>
                <a:latin typeface="Arial" charset="0"/>
                <a:cs typeface="Arial" charset="0"/>
              </a:rPr>
              <a:t>мно</a:t>
            </a:r>
            <a:r>
              <a:rPr lang="ru-RU" sz="2800" dirty="0">
                <a:solidFill>
                  <a:prstClr val="black"/>
                </a:solidFill>
                <a:latin typeface="Arial" charset="0"/>
                <a:cs typeface="Arial" charset="0"/>
              </a:rPr>
              <a:t>-го-</a:t>
            </a:r>
            <a:r>
              <a:rPr lang="ru-RU" sz="2800" dirty="0" err="1">
                <a:solidFill>
                  <a:prstClr val="black"/>
                </a:solidFill>
                <a:latin typeface="Arial" charset="0"/>
                <a:cs typeface="Arial" charset="0"/>
              </a:rPr>
              <a:t>зна</a:t>
            </a:r>
            <a:r>
              <a:rPr lang="ru-RU" sz="2800" dirty="0">
                <a:solidFill>
                  <a:prstClr val="black"/>
                </a:solidFill>
                <a:latin typeface="Arial" charset="0"/>
                <a:cs typeface="Arial" charset="0"/>
              </a:rPr>
              <a:t>-</a:t>
            </a:r>
            <a:r>
              <a:rPr lang="ru-RU" sz="2800" dirty="0" err="1">
                <a:solidFill>
                  <a:prstClr val="black"/>
                </a:solidFill>
                <a:latin typeface="Arial" charset="0"/>
                <a:cs typeface="Arial" charset="0"/>
              </a:rPr>
              <a:t>чи</a:t>
            </a:r>
            <a:r>
              <a:rPr lang="ru-RU" sz="2800" dirty="0">
                <a:solidFill>
                  <a:prstClr val="black"/>
                </a:solidFill>
                <a:latin typeface="Arial" charset="0"/>
                <a:cs typeface="Arial" charset="0"/>
              </a:rPr>
              <a:t>-</a:t>
            </a:r>
            <a:r>
              <a:rPr lang="ru-RU" sz="2800" dirty="0" err="1">
                <a:solidFill>
                  <a:prstClr val="black"/>
                </a:solidFill>
                <a:latin typeface="Arial" charset="0"/>
                <a:cs typeface="Arial" charset="0"/>
              </a:rPr>
              <a:t>тель</a:t>
            </a:r>
            <a:r>
              <a:rPr lang="ru-RU" sz="2800" dirty="0">
                <a:solidFill>
                  <a:prstClr val="black"/>
                </a:solidFill>
                <a:latin typeface="Arial" charset="0"/>
                <a:cs typeface="Arial" charset="0"/>
              </a:rPr>
              <a:t>-но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4015" y="5284147"/>
            <a:ext cx="46222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>
                <a:solidFill>
                  <a:prstClr val="black"/>
                </a:solidFill>
                <a:latin typeface="Arial" charset="0"/>
                <a:cs typeface="Arial" charset="0"/>
              </a:rPr>
              <a:t>при-</a:t>
            </a:r>
            <a:r>
              <a:rPr lang="ru-RU" sz="2800" dirty="0" err="1">
                <a:solidFill>
                  <a:prstClr val="black"/>
                </a:solidFill>
                <a:latin typeface="Arial" charset="0"/>
                <a:cs typeface="Arial" charset="0"/>
              </a:rPr>
              <a:t>бли</a:t>
            </a:r>
            <a:r>
              <a:rPr lang="ru-RU" sz="2800" dirty="0">
                <a:solidFill>
                  <a:prstClr val="black"/>
                </a:solidFill>
                <a:latin typeface="Arial" charset="0"/>
                <a:cs typeface="Arial" charset="0"/>
              </a:rPr>
              <a:t>-жать-</a:t>
            </a:r>
            <a:r>
              <a:rPr lang="ru-RU" sz="2800" dirty="0" err="1">
                <a:solidFill>
                  <a:prstClr val="black"/>
                </a:solidFill>
                <a:latin typeface="Arial" charset="0"/>
                <a:cs typeface="Arial" charset="0"/>
              </a:rPr>
              <a:t>ся</a:t>
            </a:r>
            <a:endParaRPr lang="ru-RU" sz="2800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4015" y="5805264"/>
            <a:ext cx="32918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у-ко-риз-</a:t>
            </a:r>
            <a:r>
              <a:rPr lang="ru-RU" sz="2800" dirty="0" err="1" smtClean="0">
                <a:solidFill>
                  <a:prstClr val="black"/>
                </a:solidFill>
                <a:latin typeface="Arial" charset="0"/>
                <a:cs typeface="Arial" charset="0"/>
              </a:rPr>
              <a:t>нен</a:t>
            </a:r>
            <a:r>
              <a:rPr lang="ru-RU" sz="28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-но - </a:t>
            </a:r>
            <a:endParaRPr lang="ru-RU" sz="2800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758952" y="5805264"/>
            <a:ext cx="48245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с упрёком, с порицанием</a:t>
            </a:r>
            <a:endParaRPr lang="ru-RU" sz="2800" dirty="0">
              <a:solidFill>
                <a:srgbClr val="C0000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0597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39752" y="548680"/>
            <a:ext cx="4608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ru-RU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Вопросы и задания: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11560" y="1071900"/>
            <a:ext cx="6912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tabLst>
                <a:tab pos="376238" algn="l"/>
              </a:tabLst>
            </a:pPr>
            <a:r>
              <a:rPr lang="ru-RU" sz="2800" i="1" dirty="0">
                <a:solidFill>
                  <a:srgbClr val="002060"/>
                </a:solidFill>
                <a:latin typeface="Arial" charset="0"/>
                <a:cs typeface="Times New Roman" pitchFamily="18" charset="0"/>
              </a:rPr>
              <a:t>Почему произошла эта история?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01576" y="1556792"/>
            <a:ext cx="64547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tabLst>
                <a:tab pos="376238" algn="l"/>
              </a:tabLst>
            </a:pPr>
            <a:r>
              <a:rPr lang="ru-RU" sz="2800" b="1" i="1" dirty="0">
                <a:solidFill>
                  <a:srgbClr val="002060"/>
                </a:solidFill>
                <a:latin typeface="Arial" charset="0"/>
                <a:cs typeface="Times New Roman" pitchFamily="18" charset="0"/>
              </a:rPr>
              <a:t>Собери пословицы из частей: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86830" y="2276872"/>
            <a:ext cx="33843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376238" algn="l"/>
              </a:tabLst>
            </a:pPr>
            <a:r>
              <a:rPr lang="ru-RU" sz="2800" dirty="0">
                <a:solidFill>
                  <a:srgbClr val="C00000"/>
                </a:solidFill>
                <a:latin typeface="Arial" charset="0"/>
                <a:cs typeface="Times New Roman" pitchFamily="18" charset="0"/>
              </a:rPr>
              <a:t>Семь раз отмерь -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11560" y="2806194"/>
            <a:ext cx="34563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tabLst>
                <a:tab pos="376238" algn="l"/>
              </a:tabLst>
            </a:pPr>
            <a:r>
              <a:rPr lang="ru-RU" sz="2800" dirty="0">
                <a:solidFill>
                  <a:srgbClr val="C00000"/>
                </a:solidFill>
                <a:latin typeface="Arial" charset="0"/>
                <a:cs typeface="Times New Roman" pitchFamily="18" charset="0"/>
              </a:rPr>
              <a:t>Поспешишь -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11560" y="3429000"/>
            <a:ext cx="32876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tabLst>
                <a:tab pos="376238" algn="l"/>
              </a:tabLst>
            </a:pPr>
            <a:r>
              <a:rPr lang="ru-RU" sz="2800" dirty="0">
                <a:solidFill>
                  <a:srgbClr val="C00000"/>
                </a:solidFill>
                <a:latin typeface="Arial" charset="0"/>
                <a:cs typeface="Times New Roman" pitchFamily="18" charset="0"/>
              </a:rPr>
              <a:t>Сделал дело -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38647" y="4005064"/>
            <a:ext cx="18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tabLst>
                <a:tab pos="376238" algn="l"/>
              </a:tabLst>
            </a:pPr>
            <a:r>
              <a:rPr lang="ru-RU" sz="2800" dirty="0">
                <a:solidFill>
                  <a:srgbClr val="C00000"/>
                </a:solidFill>
                <a:latin typeface="Arial" charset="0"/>
                <a:cs typeface="Times New Roman" pitchFamily="18" charset="0"/>
              </a:rPr>
              <a:t>Где ум,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860032" y="2282974"/>
            <a:ext cx="322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tabLst>
                <a:tab pos="376238" algn="l"/>
              </a:tabLst>
            </a:pPr>
            <a:r>
              <a:rPr lang="ru-RU" sz="2800" dirty="0">
                <a:solidFill>
                  <a:srgbClr val="C00000"/>
                </a:solidFill>
                <a:latin typeface="Arial" charset="0"/>
                <a:cs typeface="Times New Roman" pitchFamily="18" charset="0"/>
              </a:rPr>
              <a:t>там и толк.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54302" y="2806194"/>
            <a:ext cx="34563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tabLst>
                <a:tab pos="376238" algn="l"/>
              </a:tabLst>
            </a:pPr>
            <a:r>
              <a:rPr lang="ru-RU" sz="2800" dirty="0">
                <a:solidFill>
                  <a:srgbClr val="C00000"/>
                </a:solidFill>
                <a:latin typeface="Arial" charset="0"/>
                <a:cs typeface="Times New Roman" pitchFamily="18" charset="0"/>
              </a:rPr>
              <a:t>один отрежь.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860032" y="3409295"/>
            <a:ext cx="38034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tabLst>
                <a:tab pos="376238" algn="l"/>
              </a:tabLst>
            </a:pPr>
            <a:r>
              <a:rPr lang="ru-RU" sz="2800" dirty="0">
                <a:solidFill>
                  <a:srgbClr val="C00000"/>
                </a:solidFill>
                <a:latin typeface="Arial" charset="0"/>
                <a:cs typeface="Times New Roman" pitchFamily="18" charset="0"/>
              </a:rPr>
              <a:t>людей насмешишь.</a:t>
            </a:r>
            <a:endParaRPr lang="ru-RU" sz="2800" dirty="0">
              <a:solidFill>
                <a:srgbClr val="C00000"/>
              </a:solidFill>
              <a:latin typeface="Arial" charset="0"/>
              <a:cs typeface="Arial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854302" y="4005064"/>
            <a:ext cx="2304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tabLst>
                <a:tab pos="376238" algn="l"/>
              </a:tabLst>
            </a:pPr>
            <a:r>
              <a:rPr lang="ru-RU" sz="2800" dirty="0">
                <a:solidFill>
                  <a:srgbClr val="C00000"/>
                </a:solidFill>
                <a:latin typeface="Arial" charset="0"/>
                <a:cs typeface="Times New Roman" pitchFamily="18" charset="0"/>
              </a:rPr>
              <a:t>гуляй смело.</a:t>
            </a:r>
          </a:p>
        </p:txBody>
      </p:sp>
      <p:cxnSp>
        <p:nvCxnSpPr>
          <p:cNvPr id="14" name="Прямая со стрелкой 13"/>
          <p:cNvCxnSpPr/>
          <p:nvPr/>
        </p:nvCxnSpPr>
        <p:spPr>
          <a:xfrm>
            <a:off x="3779912" y="2636912"/>
            <a:ext cx="1217650" cy="438698"/>
          </a:xfrm>
          <a:prstGeom prst="straightConnector1">
            <a:avLst/>
          </a:prstGeom>
          <a:noFill/>
          <a:ln w="38100" cap="flat" cmpd="sng" algn="ctr">
            <a:solidFill>
              <a:srgbClr val="4F81BD"/>
            </a:solidFill>
            <a:prstDash val="solid"/>
            <a:tailEnd type="arrow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22" name="Прямая со стрелкой 21"/>
          <p:cNvCxnSpPr/>
          <p:nvPr/>
        </p:nvCxnSpPr>
        <p:spPr>
          <a:xfrm>
            <a:off x="2963143" y="3104495"/>
            <a:ext cx="2016125" cy="609600"/>
          </a:xfrm>
          <a:prstGeom prst="straightConnector1">
            <a:avLst/>
          </a:prstGeom>
          <a:noFill/>
          <a:ln w="38100" cap="flat" cmpd="sng" algn="ctr">
            <a:solidFill>
              <a:srgbClr val="4F81BD"/>
            </a:solidFill>
            <a:prstDash val="solid"/>
            <a:tailEnd type="arrow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24" name="Прямая со стрелкой 23"/>
          <p:cNvCxnSpPr/>
          <p:nvPr/>
        </p:nvCxnSpPr>
        <p:spPr>
          <a:xfrm>
            <a:off x="3224225" y="3746639"/>
            <a:ext cx="1687438" cy="569912"/>
          </a:xfrm>
          <a:prstGeom prst="straightConnector1">
            <a:avLst/>
          </a:prstGeom>
          <a:noFill/>
          <a:ln w="38100" cap="flat" cmpd="sng" algn="ctr">
            <a:solidFill>
              <a:srgbClr val="4F81BD"/>
            </a:solidFill>
            <a:prstDash val="solid"/>
            <a:tailEnd type="arrow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27" name="Прямая со стрелкой 26"/>
          <p:cNvCxnSpPr/>
          <p:nvPr/>
        </p:nvCxnSpPr>
        <p:spPr>
          <a:xfrm flipV="1">
            <a:off x="1907704" y="2636912"/>
            <a:ext cx="3071564" cy="1679639"/>
          </a:xfrm>
          <a:prstGeom prst="straightConnector1">
            <a:avLst/>
          </a:prstGeom>
          <a:noFill/>
          <a:ln w="38100" cap="flat" cmpd="sng" algn="ctr">
            <a:solidFill>
              <a:srgbClr val="4F81BD"/>
            </a:solidFill>
            <a:prstDash val="solid"/>
            <a:tailEnd type="arrow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sp>
        <p:nvSpPr>
          <p:cNvPr id="29" name="TextBox 28"/>
          <p:cNvSpPr txBox="1"/>
          <p:nvPr/>
        </p:nvSpPr>
        <p:spPr>
          <a:xfrm>
            <a:off x="594842" y="5085184"/>
            <a:ext cx="77768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tabLst>
                <a:tab pos="376238" algn="l"/>
              </a:tabLst>
            </a:pPr>
            <a:r>
              <a:rPr lang="ru-RU" sz="2800" i="1" dirty="0">
                <a:solidFill>
                  <a:srgbClr val="002060"/>
                </a:solidFill>
                <a:latin typeface="Arial" charset="0"/>
                <a:cs typeface="Times New Roman" pitchFamily="18" charset="0"/>
              </a:rPr>
              <a:t>Какая пословица лучше всего отражает главную мысль расска­за «Воспитатели»? </a:t>
            </a:r>
          </a:p>
        </p:txBody>
      </p:sp>
    </p:spTree>
    <p:extLst>
      <p:ext uri="{BB962C8B-B14F-4D97-AF65-F5344CB8AC3E}">
        <p14:creationId xmlns:p14="http://schemas.microsoft.com/office/powerpoint/2010/main" val="2686880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7664" y="1260257"/>
            <a:ext cx="58978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Домашнее задание:</a:t>
            </a:r>
            <a:endParaRPr lang="ru-RU" sz="4800" dirty="0"/>
          </a:p>
        </p:txBody>
      </p:sp>
      <p:sp>
        <p:nvSpPr>
          <p:cNvPr id="3" name="TextBox 2"/>
          <p:cNvSpPr txBox="1"/>
          <p:nvPr/>
        </p:nvSpPr>
        <p:spPr>
          <a:xfrm>
            <a:off x="1734741" y="2564904"/>
            <a:ext cx="5400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С. 179-181, чтение по ролям; с. 181-183, пересказ.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77387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6"/>
          <p:cNvGrpSpPr/>
          <p:nvPr/>
        </p:nvGrpSpPr>
        <p:grpSpPr>
          <a:xfrm>
            <a:off x="428596" y="2357430"/>
            <a:ext cx="8286808" cy="3004775"/>
            <a:chOff x="1115616" y="2146448"/>
            <a:chExt cx="7165477" cy="3350573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1115616" y="2146448"/>
              <a:ext cx="7165477" cy="113254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endParaRPr lang="ru-RU" sz="6000" b="1" dirty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</a:endParaRP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2187089" y="5085185"/>
              <a:ext cx="5084703" cy="41183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endParaRPr lang="ru-RU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endParaRPr>
            </a:p>
          </p:txBody>
        </p:sp>
      </p:grpSp>
      <p:pic>
        <p:nvPicPr>
          <p:cNvPr id="1026" name="Picture 2" descr="C:\Users\Степанов\Desktop\гг9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842711"/>
            <a:ext cx="2571750" cy="36576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681816" y="4584030"/>
            <a:ext cx="378036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Ермолаев </a:t>
            </a:r>
            <a:endParaRPr lang="ru-RU" sz="32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Юрий </a:t>
            </a:r>
            <a:r>
              <a:rPr lang="ru-RU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Иванович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869543" y="5675312"/>
            <a:ext cx="29523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prstClr val="black"/>
                </a:solidFill>
                <a:latin typeface="Arial" charset="0"/>
                <a:cs typeface="Arial" charset="0"/>
              </a:rPr>
              <a:t>(1921 – 1996 </a:t>
            </a:r>
            <a:r>
              <a:rPr lang="ru-RU" sz="2800" b="1" dirty="0" err="1">
                <a:solidFill>
                  <a:prstClr val="black"/>
                </a:solidFill>
                <a:latin typeface="Arial" charset="0"/>
                <a:cs typeface="Arial" charset="0"/>
              </a:rPr>
              <a:t>г.г</a:t>
            </a:r>
            <a:r>
              <a:rPr lang="ru-RU" sz="2800" b="1" dirty="0">
                <a:solidFill>
                  <a:prstClr val="black"/>
                </a:solidFill>
                <a:latin typeface="Arial" charset="0"/>
                <a:cs typeface="Arial" charset="0"/>
              </a:rPr>
              <a:t>.)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Степанов\Desktop\гг9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213867"/>
            <a:ext cx="2571750" cy="3657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3" name="TextBox 2"/>
          <p:cNvSpPr txBox="1"/>
          <p:nvPr/>
        </p:nvSpPr>
        <p:spPr>
          <a:xfrm>
            <a:off x="4427984" y="1357883"/>
            <a:ext cx="381642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Ермолаев Юрий Иванович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актёр</a:t>
            </a: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драматург, детский писатель.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Он родился в 1921 году в городе Москве, в семье рабочего.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 школе его любимым предметом была литература.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alluniversities.ru/wp-content/uploads/2013/03/57_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94634" y="548680"/>
            <a:ext cx="5613968" cy="38884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9552" y="4437112"/>
            <a:ext cx="799288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 успехом закончив школу, Юрий Иванович в 1943 году поступил учиться в Театральное училище им. М. Щепкина при Малом театре. </a:t>
            </a:r>
          </a:p>
        </p:txBody>
      </p:sp>
    </p:spTree>
    <p:extLst>
      <p:ext uri="{BB962C8B-B14F-4D97-AF65-F5344CB8AC3E}">
        <p14:creationId xmlns:p14="http://schemas.microsoft.com/office/powerpoint/2010/main" val="158417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detbook.ru/wp-content/uploads/2009/03/Ermolaev-420x54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79712" y="620687"/>
            <a:ext cx="2174875" cy="28352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0" descr="http://posters.ec/cover/40030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6824" y="622299"/>
            <a:ext cx="2159471" cy="28336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27584" y="3356992"/>
            <a:ext cx="734481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 профессии он был актёром. Играл главные роли в спектаклях московских театров. Потом работал корреспондентом на радио. Но ему хотелось создавать своих героев, передавать детям свой жизненный опыт. На радио Юрий Иванович прочитал свои первые рассказы, которые имели успех у слушателей. </a:t>
            </a:r>
          </a:p>
        </p:txBody>
      </p:sp>
    </p:spTree>
    <p:extLst>
      <p:ext uri="{BB962C8B-B14F-4D97-AF65-F5344CB8AC3E}">
        <p14:creationId xmlns:p14="http://schemas.microsoft.com/office/powerpoint/2010/main" val="1925789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img-fotki.yandex.ru/get/2814/113233950.55/0_8934a_ef9a2350_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99592" y="514350"/>
            <a:ext cx="2088232" cy="2857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://books.google.com/books?id=qs8eAAAAIAAJ&amp;printsec=frontcover&amp;img=1&amp;zoom=1&amp;imgtk=AFLRE7068xJPMud1qVF4Vz5_APPO8kEWknvB_Yb9-hByHH4WSXsYTwg34GmYQToPZkwG-f9V08nkJBhppPV7inVBP2u9OoaLWwCMrD6oIvRwi2xxCq1LBW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35896" y="552450"/>
            <a:ext cx="2057400" cy="28606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://pisateli.my1.ru/_fr/5/709906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00192" y="552450"/>
            <a:ext cx="2160141" cy="28225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11561" y="3501008"/>
            <a:ext cx="784877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Первая книга его рассказов увидела свет в 1960 году. Она называлась «Почему рассердились бумажные полоски». С тех пор книги Ермолаева Юрия Ивановича выходили довольно регулярно. Писателя полюбили дети за его чувство юмора, умение по-доброму посмеяться над своим героем. </a:t>
            </a:r>
          </a:p>
        </p:txBody>
      </p:sp>
    </p:spTree>
    <p:extLst>
      <p:ext uri="{BB962C8B-B14F-4D97-AF65-F5344CB8AC3E}">
        <p14:creationId xmlns:p14="http://schemas.microsoft.com/office/powerpoint/2010/main" val="3576986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4itaem.com/books/book21/404909/img/40490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65303" y="620688"/>
            <a:ext cx="1876425" cy="24114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55576" y="3203451"/>
            <a:ext cx="7776864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Ермолаев Юрий Иванович писал не только рассказы. Он является автором нескольких популярных повестей, среди которых и «106 пропавших часов», и «Дом отважных трусишек», и «Нежданно – </a:t>
            </a:r>
            <a:r>
              <a:rPr lang="ru-RU" sz="2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негаданно</a:t>
            </a:r>
            <a:r>
              <a:rPr lang="ru-RU" sz="2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» и другие. Писал Ермолаев Юрий Иванович сказки. Одна из них называется «О двух юнцах – храбрецах и чудо – докторе». </a:t>
            </a:r>
          </a:p>
        </p:txBody>
      </p:sp>
      <p:pic>
        <p:nvPicPr>
          <p:cNvPr id="5" name="Picture 2" descr="http://www.lib.ru/TALES/ERMOLAEW_J/dom_trusishek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79712" y="637854"/>
            <a:ext cx="1895673" cy="24114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4029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://j.livelib.ru/boocover/1000446218/l/eb5d/Yurij_Ermolaev__Tajnye_shef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31863" y="558800"/>
            <a:ext cx="1943100" cy="25209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://lib.rus.ec/i/7/400307/i_0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35896" y="569913"/>
            <a:ext cx="1942133" cy="25098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8" descr="http://www.bookfb2.ru/imag35/30191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57454" y="569913"/>
            <a:ext cx="1914946" cy="25098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81100" y="3212976"/>
            <a:ext cx="799288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 каждом произведении Юрия Ивановича происходит что-нибудь чрезвычайно необычное и интересное, смешное. Его герои честные и озорные, добрые и находчивые, готовые на самые неожиданные поступки. Они наделены добротой и находчивостью, их никогда не покидает чувство юмора и оптимизма, они верят в справедливость. </a:t>
            </a:r>
          </a:p>
        </p:txBody>
      </p:sp>
    </p:spTree>
    <p:extLst>
      <p:ext uri="{BB962C8B-B14F-4D97-AF65-F5344CB8AC3E}">
        <p14:creationId xmlns:p14="http://schemas.microsoft.com/office/powerpoint/2010/main" val="2719635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1133897"/>
            <a:ext cx="5867400" cy="395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627784" y="620688"/>
            <a:ext cx="3960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«Проговорился»</a:t>
            </a:r>
            <a:endParaRPr lang="ru-RU" sz="2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01899" y="5085184"/>
            <a:ext cx="79208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Рассмотрите иллюстрацию к рассказу «Проговорился». </a:t>
            </a:r>
            <a:endParaRPr lang="ru-RU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Как 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 считаете, о ком и о чём этот рассказ?</a:t>
            </a:r>
          </a:p>
        </p:txBody>
      </p:sp>
    </p:spTree>
    <p:extLst>
      <p:ext uri="{BB962C8B-B14F-4D97-AF65-F5344CB8AC3E}">
        <p14:creationId xmlns:p14="http://schemas.microsoft.com/office/powerpoint/2010/main" val="3609669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Тема Office">
  <a:themeElements>
    <a:clrScheme name="Другая 4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70C0"/>
      </a:hlink>
      <a:folHlink>
        <a:srgbClr val="0000B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</TotalTime>
  <Words>429</Words>
  <Application>Microsoft Office PowerPoint</Application>
  <PresentationFormat>Экран (4:3)</PresentationFormat>
  <Paragraphs>56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Calibri</vt:lpstr>
      <vt:lpstr>Monotype Corsiva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Пользователь</cp:lastModifiedBy>
  <cp:revision>14</cp:revision>
  <dcterms:created xsi:type="dcterms:W3CDTF">2014-06-14T16:41:18Z</dcterms:created>
  <dcterms:modified xsi:type="dcterms:W3CDTF">2020-05-13T10:43:14Z</dcterms:modified>
</cp:coreProperties>
</file>