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57" r:id="rId3"/>
    <p:sldId id="261" r:id="rId4"/>
    <p:sldId id="262" r:id="rId5"/>
    <p:sldId id="263" r:id="rId6"/>
    <p:sldId id="266" r:id="rId7"/>
    <p:sldId id="267" r:id="rId8"/>
    <p:sldId id="268" r:id="rId9"/>
    <p:sldId id="269" r:id="rId10"/>
    <p:sldId id="270" r:id="rId11"/>
    <p:sldId id="25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CFFCC"/>
    <a:srgbClr val="99FF99"/>
    <a:srgbClr val="99CCFF"/>
    <a:srgbClr val="66FFFF"/>
    <a:srgbClr val="0000FF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0929"/>
  </p:normalViewPr>
  <p:slideViewPr>
    <p:cSldViewPr>
      <p:cViewPr varScale="1">
        <p:scale>
          <a:sx n="38" d="100"/>
          <a:sy n="38" d="100"/>
        </p:scale>
        <p:origin x="-4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4579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24580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4581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24582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83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84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85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86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87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88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89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0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1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2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3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4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5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6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7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8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9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00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01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02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03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04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05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06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07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08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09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10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11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12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13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14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15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16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17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18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19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20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21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22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23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24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25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26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27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28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29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30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31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32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24633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4634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24635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636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638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4639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24640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642" name="Arc 66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464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64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645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646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647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C99F019-56FF-4EFA-9411-CD86341C98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6BD68-F41A-4066-BD09-BF93E1A0E3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724C3-758D-44A1-B785-AD9A3CC118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9A56145-7B91-48BA-BC48-034DDD49EC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0386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93715B4-653B-434A-94D7-57481A63EA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11541A6-7829-45A6-A537-6439BBC3AC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B162D4C-9E59-4719-AEF6-8944E76DAF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56CB0-3981-4FBA-AE7C-0CD79AC0AA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A34D0F-004D-45FD-8DB4-1CE3264A2F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54BDD-6745-470A-ABA0-F01B97F5D4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7B4CD7-B7F8-41B8-9DC6-E705EEB247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4DABD-E492-4113-8B2C-3EA82D39E2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0AB67-7922-45E0-93EB-8A37C1C237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9A1D1-E71C-468E-9B29-73BAF43B8C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D090B-4B56-4647-A198-56688B0AAFB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355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23556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2355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5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5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6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6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6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6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6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6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6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6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6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6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7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7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7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7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7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7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7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7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7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3579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2358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8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8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8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8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8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8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8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8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8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9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9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9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9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9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9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9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9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9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9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0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0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0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0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0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0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0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0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0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2360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1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3611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23612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61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614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3615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616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61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23618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2361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A01F22A-02FF-4867-ADD6-5CF37A674DB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</p:sldLayoutIdLst>
  <p:transition spd="med">
    <p:pull dir="ld"/>
  </p:transition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721600" cy="1006475"/>
          </a:xfrm>
        </p:spPr>
        <p:txBody>
          <a:bodyPr/>
          <a:lstStyle/>
          <a:p>
            <a:r>
              <a:rPr lang="ru-RU" sz="6000" dirty="0"/>
              <a:t>Тема</a:t>
            </a:r>
            <a:r>
              <a:rPr lang="ru-RU" dirty="0"/>
              <a:t> </a:t>
            </a:r>
            <a:r>
              <a:rPr lang="ru-RU" sz="6000" dirty="0"/>
              <a:t>урока</a:t>
            </a:r>
          </a:p>
        </p:txBody>
      </p:sp>
      <p:sp>
        <p:nvSpPr>
          <p:cNvPr id="20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124200"/>
            <a:ext cx="7772400" cy="3200400"/>
          </a:xfrm>
        </p:spPr>
        <p:txBody>
          <a:bodyPr/>
          <a:lstStyle/>
          <a:p>
            <a:r>
              <a:rPr lang="ru-RU" sz="6000" b="1" i="1" dirty="0">
                <a:solidFill>
                  <a:srgbClr val="0000FF"/>
                </a:solidFill>
                <a:latin typeface="Book Antiqua" pitchFamily="18" charset="0"/>
              </a:rPr>
              <a:t>«</a:t>
            </a:r>
            <a:r>
              <a:rPr lang="ru-RU" sz="6000" b="1" i="1" dirty="0" smtClean="0">
                <a:solidFill>
                  <a:srgbClr val="0000FF"/>
                </a:solidFill>
                <a:latin typeface="Book Antiqua" pitchFamily="18" charset="0"/>
              </a:rPr>
              <a:t>Параллелограмм»</a:t>
            </a:r>
          </a:p>
          <a:p>
            <a:r>
              <a:rPr lang="ru-RU" sz="6000" b="1" i="1" dirty="0" smtClean="0">
                <a:solidFill>
                  <a:srgbClr val="0000FF"/>
                </a:solidFill>
                <a:latin typeface="Book Antiqua" pitchFamily="18" charset="0"/>
              </a:rPr>
              <a:t>       Закрепление</a:t>
            </a:r>
            <a:endParaRPr lang="ru-RU" sz="6000" b="1" i="1" dirty="0">
              <a:solidFill>
                <a:srgbClr val="0000FF"/>
              </a:solidFill>
              <a:latin typeface="Book Antiqua" pitchFamily="18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876800" y="381000"/>
            <a:ext cx="2209800" cy="762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524000" y="5715000"/>
            <a:ext cx="914400" cy="914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5105400" y="1676400"/>
            <a:ext cx="2743200" cy="1066800"/>
          </a:xfrm>
          <a:prstGeom prst="parallelogram">
            <a:avLst>
              <a:gd name="adj" fmla="val 64286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609600" y="4343400"/>
            <a:ext cx="762000" cy="2057400"/>
          </a:xfrm>
          <a:prstGeom prst="diamond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304800"/>
            <a:ext cx="6738958" cy="1143000"/>
          </a:xfrm>
        </p:spPr>
        <p:txBody>
          <a:bodyPr/>
          <a:lstStyle/>
          <a:p>
            <a:r>
              <a:rPr lang="ru-RU" dirty="0" smtClean="0"/>
              <a:t>Классная работа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1785926"/>
            <a:ext cx="60722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№ 693</a:t>
            </a:r>
          </a:p>
          <a:p>
            <a:endParaRPr lang="ru-RU" b="1" dirty="0" smtClean="0"/>
          </a:p>
          <a:p>
            <a:r>
              <a:rPr lang="ru-RU" b="1" dirty="0" smtClean="0"/>
              <a:t>№697</a:t>
            </a:r>
          </a:p>
          <a:p>
            <a:endParaRPr lang="ru-RU" b="1" dirty="0" smtClean="0"/>
          </a:p>
          <a:p>
            <a:r>
              <a:rPr lang="ru-RU" b="1" dirty="0" smtClean="0"/>
              <a:t>№698</a:t>
            </a:r>
            <a:endParaRPr lang="ru-RU" dirty="0"/>
          </a:p>
        </p:txBody>
      </p:sp>
    </p:spTree>
  </p:cSld>
  <p:clrMapOvr>
    <a:masterClrMapping/>
  </p:clrMapOvr>
  <p:transition spd="med">
    <p:pull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7550"/>
            <a:ext cx="7772400" cy="730250"/>
          </a:xfrm>
        </p:spPr>
        <p:txBody>
          <a:bodyPr/>
          <a:lstStyle/>
          <a:p>
            <a:pPr algn="ctr"/>
            <a:r>
              <a:rPr lang="ru-RU" sz="5400" b="1">
                <a:latin typeface="Book Antiqua" pitchFamily="18" charset="0"/>
              </a:rPr>
              <a:t>Домашнее задание</a:t>
            </a:r>
          </a:p>
        </p:txBody>
      </p:sp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dirty="0" smtClean="0">
                <a:solidFill>
                  <a:schemeClr val="hlink"/>
                </a:solidFill>
              </a:rPr>
              <a:t>Решить </a:t>
            </a:r>
            <a:r>
              <a:rPr lang="ru-RU" sz="2800" b="1" dirty="0">
                <a:solidFill>
                  <a:schemeClr val="hlink"/>
                </a:solidFill>
              </a:rPr>
              <a:t>задачи </a:t>
            </a:r>
            <a:r>
              <a:rPr lang="ru-RU" sz="2800" dirty="0" smtClean="0">
                <a:solidFill>
                  <a:schemeClr val="hlink"/>
                </a:solidFill>
              </a:rPr>
              <a:t>№</a:t>
            </a:r>
            <a:r>
              <a:rPr lang="ru-RU" sz="2800" dirty="0" smtClean="0">
                <a:solidFill>
                  <a:schemeClr val="hlink"/>
                </a:solidFill>
              </a:rPr>
              <a:t>694</a:t>
            </a:r>
            <a:r>
              <a:rPr lang="ru-RU" sz="2800" dirty="0" smtClean="0">
                <a:solidFill>
                  <a:schemeClr val="hlink"/>
                </a:solidFill>
              </a:rPr>
              <a:t>, 695</a:t>
            </a:r>
            <a:endParaRPr lang="ru-RU" sz="2800" dirty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dirty="0">
                <a:solidFill>
                  <a:schemeClr val="hlink"/>
                </a:solidFill>
              </a:rPr>
              <a:t>Дополнительная задача: </a:t>
            </a:r>
            <a:endParaRPr lang="en-US" sz="2800" b="1" dirty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>
                <a:solidFill>
                  <a:schemeClr val="hlink"/>
                </a:solidFill>
              </a:rPr>
              <a:t>   </a:t>
            </a:r>
            <a:r>
              <a:rPr lang="ru-RU" sz="2800" dirty="0">
                <a:solidFill>
                  <a:schemeClr val="hlink"/>
                </a:solidFill>
              </a:rPr>
              <a:t>На сторонах АВ и С</a:t>
            </a:r>
            <a:r>
              <a:rPr lang="en-US" sz="2800" dirty="0">
                <a:solidFill>
                  <a:schemeClr val="hlink"/>
                </a:solidFill>
              </a:rPr>
              <a:t>D</a:t>
            </a:r>
            <a:r>
              <a:rPr lang="ru-RU" sz="2800" dirty="0">
                <a:solidFill>
                  <a:schemeClr val="hlink"/>
                </a:solidFill>
              </a:rPr>
              <a:t> прямоугольника</a:t>
            </a:r>
            <a:r>
              <a:rPr lang="en-US" sz="2800" dirty="0">
                <a:solidFill>
                  <a:schemeClr val="hlink"/>
                </a:solidFill>
              </a:rPr>
              <a:t> ABCD</a:t>
            </a:r>
            <a:r>
              <a:rPr lang="ru-RU" sz="2800" dirty="0">
                <a:solidFill>
                  <a:schemeClr val="hlink"/>
                </a:solidFill>
              </a:rPr>
              <a:t> взяты точки К и М так, что </a:t>
            </a:r>
            <a:endParaRPr lang="en-US" sz="2800" dirty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>
                <a:solidFill>
                  <a:schemeClr val="hlink"/>
                </a:solidFill>
              </a:rPr>
              <a:t>   </a:t>
            </a:r>
            <a:r>
              <a:rPr lang="ru-RU" sz="2800" dirty="0">
                <a:solidFill>
                  <a:schemeClr val="hlink"/>
                </a:solidFill>
              </a:rPr>
              <a:t>АКСМ – ромб. Диагональ АС составляет со стороной АВ угол 30</a:t>
            </a:r>
            <a:r>
              <a:rPr lang="ru-RU" sz="2800" dirty="0">
                <a:solidFill>
                  <a:schemeClr val="hlink"/>
                </a:solidFill>
                <a:sym typeface="Symbol" pitchFamily="18" charset="2"/>
              </a:rPr>
              <a:t>. Найдите сторону ромба, если наибольшая сторона прямоугольника равна 3.</a:t>
            </a:r>
            <a:endParaRPr lang="ru-RU" sz="28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44525"/>
            <a:ext cx="7772400" cy="803275"/>
          </a:xfrm>
        </p:spPr>
        <p:txBody>
          <a:bodyPr/>
          <a:lstStyle/>
          <a:p>
            <a:r>
              <a:rPr lang="ru-RU" sz="6000" b="1">
                <a:solidFill>
                  <a:srgbClr val="000066"/>
                </a:solidFill>
              </a:rPr>
              <a:t>Цели урока:</a:t>
            </a:r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00174"/>
            <a:ext cx="7772400" cy="451962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4000" b="1" i="1" dirty="0">
                <a:solidFill>
                  <a:schemeClr val="tx2"/>
                </a:solidFill>
                <a:latin typeface="Book Antiqua" pitchFamily="18" charset="0"/>
              </a:rPr>
              <a:t>Закрепить теоретический материал по </a:t>
            </a:r>
            <a:r>
              <a:rPr lang="ru-RU" sz="4000" b="1" i="1" dirty="0" smtClean="0">
                <a:solidFill>
                  <a:schemeClr val="tx2"/>
                </a:solidFill>
                <a:latin typeface="Book Antiqua" pitchFamily="18" charset="0"/>
              </a:rPr>
              <a:t>теме «Параллелограмм», </a:t>
            </a:r>
          </a:p>
          <a:p>
            <a:pPr>
              <a:lnSpc>
                <a:spcPct val="90000"/>
              </a:lnSpc>
            </a:pPr>
            <a:r>
              <a:rPr lang="ru-RU" sz="4000" b="1" i="1" dirty="0" smtClean="0">
                <a:solidFill>
                  <a:schemeClr val="tx2"/>
                </a:solidFill>
                <a:latin typeface="Book Antiqua" pitchFamily="18" charset="0"/>
              </a:rPr>
              <a:t>Дать понятие , что такое «Прямоугольник</a:t>
            </a:r>
            <a:r>
              <a:rPr lang="ru-RU" sz="4000" b="1" i="1" dirty="0">
                <a:solidFill>
                  <a:schemeClr val="tx2"/>
                </a:solidFill>
                <a:latin typeface="Book Antiqua" pitchFamily="18" charset="0"/>
              </a:rPr>
              <a:t>. Ромб. Квадрат».</a:t>
            </a:r>
          </a:p>
          <a:p>
            <a:pPr>
              <a:lnSpc>
                <a:spcPct val="90000"/>
              </a:lnSpc>
            </a:pPr>
            <a:r>
              <a:rPr lang="ru-RU" sz="4000" b="1" i="1" dirty="0">
                <a:solidFill>
                  <a:schemeClr val="tx2"/>
                </a:solidFill>
                <a:latin typeface="Book Antiqua" pitchFamily="18" charset="0"/>
              </a:rPr>
              <a:t>Совершенствовать навыки решения задач по данной теме.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44525"/>
            <a:ext cx="7772400" cy="803275"/>
          </a:xfrm>
        </p:spPr>
        <p:txBody>
          <a:bodyPr/>
          <a:lstStyle/>
          <a:p>
            <a:r>
              <a:rPr lang="ru-RU" sz="6000" b="1"/>
              <a:t>План урока:</a:t>
            </a:r>
          </a:p>
        </p:txBody>
      </p:sp>
      <p:sp>
        <p:nvSpPr>
          <p:cNvPr id="122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tx2"/>
                </a:solidFill>
                <a:latin typeface="Book Antiqua" pitchFamily="18" charset="0"/>
              </a:rPr>
              <a:t>Теоретическая самостоятельная работа.</a:t>
            </a:r>
          </a:p>
          <a:p>
            <a:r>
              <a:rPr lang="ru-RU" b="1" i="1" dirty="0">
                <a:solidFill>
                  <a:schemeClr val="tx2"/>
                </a:solidFill>
                <a:latin typeface="Book Antiqua" pitchFamily="18" charset="0"/>
              </a:rPr>
              <a:t>Проверочный тест.</a:t>
            </a:r>
          </a:p>
          <a:p>
            <a:r>
              <a:rPr lang="ru-RU" b="1" i="1" dirty="0">
                <a:solidFill>
                  <a:schemeClr val="tx2"/>
                </a:solidFill>
                <a:latin typeface="Book Antiqua" pitchFamily="18" charset="0"/>
              </a:rPr>
              <a:t>Решение </a:t>
            </a:r>
            <a:r>
              <a:rPr lang="ru-RU" b="1" i="1" dirty="0" smtClean="0">
                <a:solidFill>
                  <a:schemeClr val="tx2"/>
                </a:solidFill>
                <a:latin typeface="Book Antiqua" pitchFamily="18" charset="0"/>
              </a:rPr>
              <a:t>заданий.</a:t>
            </a:r>
            <a:endParaRPr lang="ru-RU" b="1" i="1" dirty="0">
              <a:solidFill>
                <a:schemeClr val="tx2"/>
              </a:solidFill>
              <a:latin typeface="Book Antiqua" pitchFamily="18" charset="0"/>
            </a:endParaRPr>
          </a:p>
          <a:p>
            <a:r>
              <a:rPr lang="ru-RU" b="1" i="1" dirty="0">
                <a:solidFill>
                  <a:schemeClr val="tx2"/>
                </a:solidFill>
                <a:latin typeface="Book Antiqua" pitchFamily="18" charset="0"/>
              </a:rPr>
              <a:t>Подведение итогов.</a:t>
            </a:r>
          </a:p>
          <a:p>
            <a:r>
              <a:rPr lang="ru-RU" b="1" i="1" dirty="0">
                <a:solidFill>
                  <a:schemeClr val="tx2"/>
                </a:solidFill>
                <a:latin typeface="Book Antiqua" pitchFamily="18" charset="0"/>
              </a:rPr>
              <a:t>Домашнее задание.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609600"/>
          </a:xfrm>
        </p:spPr>
        <p:txBody>
          <a:bodyPr/>
          <a:lstStyle/>
          <a:p>
            <a:r>
              <a:rPr lang="ru-RU" sz="2400" b="1"/>
              <a:t>   Заполнить таблицу,</a:t>
            </a:r>
            <a:r>
              <a:rPr lang="ru-RU" b="1"/>
              <a:t> </a:t>
            </a:r>
            <a:r>
              <a:rPr lang="ru-RU" sz="2400" b="1"/>
              <a:t>отметив «да» или «нет».</a:t>
            </a:r>
          </a:p>
        </p:txBody>
      </p:sp>
      <p:graphicFrame>
        <p:nvGraphicFramePr>
          <p:cNvPr id="14425" name="Group 89"/>
          <p:cNvGraphicFramePr>
            <a:graphicFrameLocks noGrp="1"/>
          </p:cNvGraphicFramePr>
          <p:nvPr>
            <p:ph type="tbl" idx="1"/>
          </p:nvPr>
        </p:nvGraphicFramePr>
        <p:xfrm>
          <a:off x="228600" y="914400"/>
          <a:ext cx="8686800" cy="5598478"/>
        </p:xfrm>
        <a:graphic>
          <a:graphicData uri="http://schemas.openxmlformats.org/drawingml/2006/table">
            <a:tbl>
              <a:tblPr/>
              <a:tblGrid>
                <a:gridCol w="2819400"/>
                <a:gridCol w="1676400"/>
                <a:gridCol w="1524000"/>
                <a:gridCol w="1143000"/>
                <a:gridCol w="1524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паралле-лограмм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прямоу-гольник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ромб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квадрат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1.Противолежащие сторо-ны параллельны и равны.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2.Все стороны равны.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3.Противолежащие углы равны, сумма соседних углов равна 180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.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4.Все углы прямые.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5.Диагонали пересекаются и точкой пересечения делятся пополам.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6.Диагонали равны.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7.Диагонали взаимнопер-пендикулярны и являются  биссектрисами его углов.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</p:spPr>
        <p:txBody>
          <a:bodyPr/>
          <a:lstStyle/>
          <a:p>
            <a:r>
              <a:rPr lang="ru-RU"/>
              <a:t>Правильные ответы:</a:t>
            </a:r>
          </a:p>
        </p:txBody>
      </p:sp>
      <p:sp>
        <p:nvSpPr>
          <p:cNvPr id="25674" name="Rectangle 74" descr="Rectangle: Click to edit Master text styles&#10;Second level&#10;Third level&#10;Fourth level&#10;Fifth level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endParaRPr lang="ru-RU" sz="2800"/>
          </a:p>
        </p:txBody>
      </p:sp>
      <p:sp>
        <p:nvSpPr>
          <p:cNvPr id="25675" name="Rectangle 75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990600" y="5029200"/>
            <a:ext cx="7772400" cy="1600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000" b="1"/>
              <a:t>28 – оценка «5»</a:t>
            </a:r>
          </a:p>
          <a:p>
            <a:pPr>
              <a:buFont typeface="Wingdings" pitchFamily="2" charset="2"/>
              <a:buNone/>
            </a:pPr>
            <a:r>
              <a:rPr lang="ru-RU" sz="2000" b="1"/>
              <a:t>27 - 26 – оценка «4»</a:t>
            </a:r>
          </a:p>
          <a:p>
            <a:pPr>
              <a:buFont typeface="Wingdings" pitchFamily="2" charset="2"/>
              <a:buNone/>
            </a:pPr>
            <a:r>
              <a:rPr lang="ru-RU" sz="2000" b="1"/>
              <a:t>25 - 23  – оценка «3»</a:t>
            </a:r>
          </a:p>
          <a:p>
            <a:pPr>
              <a:buFont typeface="Wingdings" pitchFamily="2" charset="2"/>
              <a:buNone/>
            </a:pPr>
            <a:r>
              <a:rPr lang="ru-RU" sz="2000" b="1"/>
              <a:t>22 и меньше – оценка «2»</a:t>
            </a:r>
          </a:p>
        </p:txBody>
      </p:sp>
      <p:graphicFrame>
        <p:nvGraphicFramePr>
          <p:cNvPr id="25673" name="Group 73"/>
          <p:cNvGraphicFramePr>
            <a:graphicFrameLocks noGrp="1"/>
          </p:cNvGraphicFramePr>
          <p:nvPr>
            <p:ph type="tbl" idx="1"/>
          </p:nvPr>
        </p:nvGraphicFramePr>
        <p:xfrm>
          <a:off x="990600" y="914400"/>
          <a:ext cx="7772400" cy="4145280"/>
        </p:xfrm>
        <a:graphic>
          <a:graphicData uri="http://schemas.openxmlformats.org/drawingml/2006/table">
            <a:tbl>
              <a:tblPr/>
              <a:tblGrid>
                <a:gridCol w="381000"/>
                <a:gridCol w="2286000"/>
                <a:gridCol w="2057400"/>
                <a:gridCol w="1493838"/>
                <a:gridCol w="1554162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параллелограмм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прямоугольник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ромб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квадрат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7772400" cy="533400"/>
          </a:xfrm>
        </p:spPr>
        <p:txBody>
          <a:bodyPr/>
          <a:lstStyle/>
          <a:p>
            <a:pPr algn="ctr"/>
            <a:r>
              <a:rPr lang="ru-RU"/>
              <a:t>Проверочный тест</a:t>
            </a:r>
            <a:br>
              <a:rPr lang="ru-RU"/>
            </a:br>
            <a:r>
              <a:rPr lang="ru-RU" sz="3200"/>
              <a:t>Вариант 1                  Вариант 2</a:t>
            </a:r>
          </a:p>
        </p:txBody>
      </p:sp>
      <p:sp>
        <p:nvSpPr>
          <p:cNvPr id="317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76400"/>
            <a:ext cx="4419600" cy="4953000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US" b="1"/>
              <a:t>1</a:t>
            </a:r>
            <a:r>
              <a:rPr lang="ru-RU" b="1"/>
              <a:t>. Любой прямоуголь-ник является:</a:t>
            </a:r>
          </a:p>
          <a:p>
            <a:pPr marL="533400" indent="-533400">
              <a:buFont typeface="Wingdings" pitchFamily="2" charset="2"/>
              <a:buNone/>
            </a:pPr>
            <a:endParaRPr lang="ru-RU" b="1"/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Ромбом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Квадратом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Параллелограммом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Нет правильного ответа </a:t>
            </a:r>
          </a:p>
        </p:txBody>
      </p:sp>
      <p:sp>
        <p:nvSpPr>
          <p:cNvPr id="31748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676400"/>
            <a:ext cx="4038600" cy="4343400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ru-RU" b="1"/>
              <a:t>1. Любой ромб является:</a:t>
            </a:r>
          </a:p>
          <a:p>
            <a:pPr marL="533400" indent="-533400">
              <a:buFont typeface="Wingdings" pitchFamily="2" charset="2"/>
              <a:buChar char="w"/>
            </a:pPr>
            <a:endParaRPr lang="ru-RU" b="1"/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Квадратом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Прямоугольником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Параллелограммом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Нет правильного ответа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4572000" y="762000"/>
            <a:ext cx="0" cy="6096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Проверочный тест</a:t>
            </a:r>
            <a:br>
              <a:rPr lang="ru-RU"/>
            </a:br>
            <a:r>
              <a:rPr lang="ru-RU" sz="3200"/>
              <a:t>Вариант 1                  Вариант 2</a:t>
            </a:r>
          </a:p>
        </p:txBody>
      </p:sp>
      <p:sp>
        <p:nvSpPr>
          <p:cNvPr id="327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4343400" cy="5029200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ru-RU" b="1"/>
              <a:t>2. Если в прямо-угольнике диагонали перпендикулярны,    то этот прямо-угольник - …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Ромб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Квадрат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Параллелограмм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Нет правильного ответа</a:t>
            </a:r>
          </a:p>
        </p:txBody>
      </p:sp>
      <p:sp>
        <p:nvSpPr>
          <p:cNvPr id="32772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67200" cy="4953000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ru-RU" b="1"/>
              <a:t>2. Если в параллелограмме диагонали перпендикулярны,    то этот паралле-лограмм - …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Ромб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Квадрат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Прямоугольник</a:t>
            </a:r>
          </a:p>
          <a:p>
            <a:pPr marL="533400" indent="-533400">
              <a:buFont typeface="Wingdings" pitchFamily="2" charset="2"/>
              <a:buAutoNum type="alphaUcPeriod"/>
            </a:pPr>
            <a:r>
              <a:rPr lang="ru-RU" sz="2400" b="1" i="1"/>
              <a:t>Нет правильного ответа</a:t>
            </a:r>
          </a:p>
          <a:p>
            <a:pPr marL="533400" indent="-533400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Проверочный тест</a:t>
            </a:r>
            <a:br>
              <a:rPr lang="ru-RU"/>
            </a:br>
            <a:r>
              <a:rPr lang="ru-RU" sz="3200"/>
              <a:t>Вариант 1                  Вариант 2</a:t>
            </a:r>
          </a:p>
        </p:txBody>
      </p:sp>
      <p:sp>
        <p:nvSpPr>
          <p:cNvPr id="337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1428736"/>
            <a:ext cx="4291042" cy="4591064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/>
              <a:t>3. Ромб – это четырехугольник, в котором…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sz="2200" b="1" i="1" dirty="0"/>
              <a:t>Диагонали точкой пересечения делятся пополам и равны;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sz="2200" b="1" i="1" dirty="0"/>
              <a:t>Диагонали взаимно перпендикулярны и точкой пересечения делятся пополам ;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sz="2200" b="1" i="1" dirty="0"/>
              <a:t>Противолежащие углы равны, а противолежащие стороны параллельны;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sz="2200" b="1" i="1" dirty="0"/>
              <a:t>Нет правильного ответа.</a:t>
            </a:r>
          </a:p>
        </p:txBody>
      </p:sp>
      <p:sp>
        <p:nvSpPr>
          <p:cNvPr id="33796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447800"/>
            <a:ext cx="4419600" cy="51816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3. </a:t>
            </a:r>
            <a:r>
              <a:rPr lang="ru-RU" sz="2600" b="1"/>
              <a:t>Прямоугольник – это четырехугольник в котором…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sz="2200" b="1" i="1"/>
              <a:t>Противолежащие стороны параллельны, а диагонали равны;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sz="2200" b="1" i="1"/>
              <a:t>Диагонали точкой пересечения делятся пополам  и являются биссектрисами его углов;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sz="2200" b="1" i="1"/>
              <a:t>Два угла прямые и две стороны равны;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sz="2200" b="1" i="1"/>
              <a:t>Нет правильного ответа.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ru-RU" sz="240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Ответы к тесту</a:t>
            </a:r>
          </a:p>
        </p:txBody>
      </p:sp>
      <p:graphicFrame>
        <p:nvGraphicFramePr>
          <p:cNvPr id="34887" name="Group 71"/>
          <p:cNvGraphicFramePr>
            <a:graphicFrameLocks noGrp="1"/>
          </p:cNvGraphicFramePr>
          <p:nvPr>
            <p:ph type="tbl" idx="1"/>
          </p:nvPr>
        </p:nvGraphicFramePr>
        <p:xfrm>
          <a:off x="762000" y="1600200"/>
          <a:ext cx="7772400" cy="4974463"/>
        </p:xfrm>
        <a:graphic>
          <a:graphicData uri="http://schemas.openxmlformats.org/drawingml/2006/table">
            <a:tbl>
              <a:tblPr/>
              <a:tblGrid>
                <a:gridCol w="2590800"/>
                <a:gridCol w="1752600"/>
                <a:gridCol w="1752600"/>
                <a:gridCol w="1676400"/>
              </a:tblGrid>
              <a:tr h="1073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№ задания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Вариант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6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Вариант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60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Одно задание – оценка «3»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Два задания – оценка «4»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Три задания – оценка «5»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Эскиз">
  <a:themeElements>
    <a:clrScheme name="Эскиз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Эски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Эскиз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скиз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скиз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скиз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Designs\Эскиз.pot</Template>
  <TotalTime>318</TotalTime>
  <Words>439</Words>
  <Application>Microsoft PowerPoint</Application>
  <PresentationFormat>Экран (4:3)</PresentationFormat>
  <Paragraphs>131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Эскиз</vt:lpstr>
      <vt:lpstr>Тема урока</vt:lpstr>
      <vt:lpstr>Цели урока:</vt:lpstr>
      <vt:lpstr>План урока:</vt:lpstr>
      <vt:lpstr>   Заполнить таблицу, отметив «да» или «нет».</vt:lpstr>
      <vt:lpstr>Правильные ответы:</vt:lpstr>
      <vt:lpstr>Проверочный тест Вариант 1                  Вариант 2</vt:lpstr>
      <vt:lpstr>Проверочный тест Вариант 1                  Вариант 2</vt:lpstr>
      <vt:lpstr>Проверочный тест Вариант 1                  Вариант 2</vt:lpstr>
      <vt:lpstr>Ответы к тесту</vt:lpstr>
      <vt:lpstr>Классная работа</vt:lpstr>
      <vt:lpstr>Домашнее задание</vt:lpstr>
    </vt:vector>
  </TitlesOfParts>
  <Company>Aquarius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server</dc:creator>
  <cp:lastModifiedBy>6</cp:lastModifiedBy>
  <cp:revision>24</cp:revision>
  <dcterms:created xsi:type="dcterms:W3CDTF">2004-10-22T05:38:29Z</dcterms:created>
  <dcterms:modified xsi:type="dcterms:W3CDTF">2020-04-25T08:29:50Z</dcterms:modified>
</cp:coreProperties>
</file>