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4" r:id="rId3"/>
    <p:sldId id="282" r:id="rId4"/>
    <p:sldId id="269" r:id="rId5"/>
    <p:sldId id="281" r:id="rId6"/>
    <p:sldId id="283" r:id="rId7"/>
    <p:sldId id="277" r:id="rId8"/>
    <p:sldId id="26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 varScale="1">
        <p:scale>
          <a:sx n="109" d="100"/>
          <a:sy n="109" d="100"/>
        </p:scale>
        <p:origin x="1680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eU1LVUIYgWI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s04.infourok.ru/uploads/ex/0a00/00080cc7-2a9ec2ea/img1.jpg" TargetMode="External"/><Relationship Id="rId2" Type="http://schemas.openxmlformats.org/officeDocument/2006/relationships/hyperlink" Target="https://photoshop-master.ru/adds/scrapbooking/24042-skrap-nabor-vremya-vesnyi-3.html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28662" y="1285860"/>
            <a:ext cx="720080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8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Приёмы устных вычислений вида: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8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260 + 310, 670 - 140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3 класс </a:t>
            </a:r>
          </a:p>
        </p:txBody>
      </p:sp>
    </p:spTree>
    <p:extLst>
      <p:ext uri="{BB962C8B-B14F-4D97-AF65-F5344CB8AC3E}">
        <p14:creationId xmlns:p14="http://schemas.microsoft.com/office/powerpoint/2010/main" val="258798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720" y="642918"/>
            <a:ext cx="8572560" cy="5143536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Дорогой друг!</a:t>
            </a:r>
          </a:p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Предлагаю тебе данный ресурс, </a:t>
            </a:r>
          </a:p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который поможет тебе </a:t>
            </a:r>
          </a:p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самостоятельно освоить </a:t>
            </a:r>
          </a:p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данную тему.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Важно!</a:t>
            </a:r>
          </a:p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Нужно выполнять все задания </a:t>
            </a:r>
          </a:p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по порядку, не забегая вперёд.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Желаю удачи!</a:t>
            </a:r>
            <a:endParaRPr lang="ru-RU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1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0100" y="571480"/>
            <a:ext cx="7215238" cy="5214974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</a:rPr>
              <a:t>Проверим домашнее задание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</a:rPr>
              <a:t>Проверь, исправь ошибки (если есть) и оцени себя.</a:t>
            </a:r>
            <a:endParaRPr lang="ru-RU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№ 2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27 + 36 = </a:t>
            </a:r>
            <a:r>
              <a:rPr lang="ru-RU" sz="2000" dirty="0" smtClean="0">
                <a:solidFill>
                  <a:srgbClr val="C00000"/>
                </a:solidFill>
                <a:latin typeface="Comic Sans MS" pitchFamily="66" charset="0"/>
              </a:rPr>
              <a:t>63</a:t>
            </a: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           84 – 59 = </a:t>
            </a:r>
            <a:r>
              <a:rPr lang="ru-RU" sz="2000" dirty="0" smtClean="0">
                <a:solidFill>
                  <a:srgbClr val="C00000"/>
                </a:solidFill>
                <a:latin typeface="Comic Sans MS" pitchFamily="66" charset="0"/>
              </a:rPr>
              <a:t>25</a:t>
            </a: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Comic Sans MS" pitchFamily="66" charset="0"/>
              </a:rPr>
              <a:t>63 – 36 = 27</a:t>
            </a: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          </a:t>
            </a:r>
            <a:r>
              <a:rPr lang="ru-RU" sz="2000" dirty="0" smtClean="0">
                <a:solidFill>
                  <a:srgbClr val="C00000"/>
                </a:solidFill>
                <a:latin typeface="Comic Sans MS" pitchFamily="66" charset="0"/>
              </a:rPr>
              <a:t>  25 + 59 = 84</a:t>
            </a: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 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32 • 3 = </a:t>
            </a:r>
            <a:r>
              <a:rPr lang="ru-RU" sz="2000" dirty="0" smtClean="0">
                <a:solidFill>
                  <a:srgbClr val="C00000"/>
                </a:solidFill>
                <a:latin typeface="Comic Sans MS" pitchFamily="66" charset="0"/>
              </a:rPr>
              <a:t>96</a:t>
            </a: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            96 : 6 = </a:t>
            </a:r>
            <a:r>
              <a:rPr lang="ru-RU" sz="2000" dirty="0" smtClean="0">
                <a:solidFill>
                  <a:srgbClr val="C00000"/>
                </a:solidFill>
                <a:latin typeface="Comic Sans MS" pitchFamily="66" charset="0"/>
              </a:rPr>
              <a:t>16</a:t>
            </a: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Comic Sans MS" pitchFamily="66" charset="0"/>
              </a:rPr>
              <a:t>96 : 3 = 32</a:t>
            </a: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            </a:t>
            </a:r>
            <a:r>
              <a:rPr lang="ru-RU" sz="2000" dirty="0" smtClean="0">
                <a:solidFill>
                  <a:srgbClr val="C00000"/>
                </a:solidFill>
                <a:latin typeface="Comic Sans MS" pitchFamily="66" charset="0"/>
              </a:rPr>
              <a:t>16 • 6 = 96</a:t>
            </a: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</a:br>
            <a:endParaRPr lang="ru-RU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№ 3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000" dirty="0" smtClean="0">
                <a:solidFill>
                  <a:srgbClr val="C00000"/>
                </a:solidFill>
                <a:latin typeface="Comic Sans MS" pitchFamily="66" charset="0"/>
              </a:rPr>
              <a:t>15</a:t>
            </a: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 : 9 = 1 (ост. 6)    </a:t>
            </a:r>
            <a:r>
              <a:rPr lang="ru-RU" sz="2000" dirty="0" smtClean="0">
                <a:solidFill>
                  <a:srgbClr val="C00000"/>
                </a:solidFill>
                <a:latin typeface="Comic Sans MS" pitchFamily="66" charset="0"/>
              </a:rPr>
              <a:t> 8</a:t>
            </a: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 : 9 = 0 (ост. 8)</a:t>
            </a:r>
          </a:p>
          <a:p>
            <a:pPr marL="0" indent="0">
              <a:buNone/>
            </a:pPr>
            <a:endParaRPr lang="ru-RU" sz="24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0" indent="0">
              <a:buNone/>
            </a:pPr>
            <a:endParaRPr lang="ru-RU" sz="24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None/>
            </a:pPr>
            <a:endParaRPr lang="ru-RU" sz="24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buNone/>
            </a:pPr>
            <a:endParaRPr lang="ru-RU" sz="24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ctr">
              <a:buNone/>
            </a:pPr>
            <a:endParaRPr lang="ru-RU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ctr">
              <a:buNone/>
            </a:pPr>
            <a:endParaRPr lang="ru-RU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00100" y="142852"/>
            <a:ext cx="1928826" cy="428628"/>
          </a:xfrm>
        </p:spPr>
        <p:txBody>
          <a:bodyPr anchor="ctr"/>
          <a:lstStyle/>
          <a:p>
            <a:pPr algn="l"/>
            <a:r>
              <a:rPr lang="ru-RU" sz="2000" dirty="0" smtClean="0">
                <a:solidFill>
                  <a:srgbClr val="C00000"/>
                </a:solidFill>
                <a:latin typeface="Comic Sans MS" pitchFamily="66" charset="0"/>
              </a:rPr>
              <a:t>С. 68</a:t>
            </a:r>
            <a:endParaRPr lang="ru-RU" sz="2000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1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0100" y="571480"/>
            <a:ext cx="7215238" cy="5214974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Запиши число в тетради:</a:t>
            </a:r>
          </a:p>
          <a:p>
            <a:pPr algn="ctr">
              <a:buNone/>
            </a:pPr>
            <a:r>
              <a:rPr lang="ru-RU" b="1" smtClean="0">
                <a:solidFill>
                  <a:srgbClr val="002060"/>
                </a:solidFill>
                <a:latin typeface="Comic Sans MS" pitchFamily="66" charset="0"/>
              </a:rPr>
              <a:t>15 </a:t>
            </a:r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апреля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Классная работа</a:t>
            </a:r>
          </a:p>
          <a:p>
            <a:pPr algn="ctr">
              <a:buNone/>
            </a:pPr>
            <a:endParaRPr lang="ru-RU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Пропиши минуту чистописания:</a:t>
            </a:r>
          </a:p>
          <a:p>
            <a:pPr>
              <a:buNone/>
            </a:pPr>
            <a:endParaRPr lang="ru-RU" b="1" i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5" name="Рисунок 4" descr="img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3075" y="3571876"/>
            <a:ext cx="5357850" cy="252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1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8662" y="571480"/>
            <a:ext cx="7215238" cy="4643470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Смотрим видео урок</a:t>
            </a:r>
          </a:p>
          <a:p>
            <a:pPr algn="ctr">
              <a:buNone/>
            </a:pPr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  <a:hlinkClick r:id="rId2"/>
              </a:rPr>
              <a:t>https://www.youtube.com/watch?v=eU1LVUIYgWI</a:t>
            </a: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</a:p>
          <a:p>
            <a:pPr algn="ctr">
              <a:buNone/>
            </a:pP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(по ссылке или в папке)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</a:rPr>
              <a:t>Важно!</a:t>
            </a:r>
            <a:r>
              <a:rPr lang="ru-RU" sz="2000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C00000"/>
                </a:solidFill>
                <a:latin typeface="Comic Sans MS" pitchFamily="66" charset="0"/>
              </a:rPr>
              <a:t>При выполнении заданий</a:t>
            </a:r>
            <a:r>
              <a:rPr lang="ru-RU" sz="2000" smtClean="0">
                <a:solidFill>
                  <a:srgbClr val="C00000"/>
                </a:solidFill>
                <a:latin typeface="Comic Sans MS" pitchFamily="66" charset="0"/>
              </a:rPr>
              <a:t>, ставь </a:t>
            </a:r>
            <a:r>
              <a:rPr lang="ru-RU" sz="2000" dirty="0" smtClean="0">
                <a:solidFill>
                  <a:srgbClr val="C00000"/>
                </a:solidFill>
                <a:latin typeface="Comic Sans MS" pitchFamily="66" charset="0"/>
              </a:rPr>
              <a:t>видео на паузу.</a:t>
            </a:r>
            <a:endParaRPr lang="ru-RU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ctr">
              <a:buNone/>
            </a:pPr>
            <a:endParaRPr lang="ru-RU" sz="20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>
              <a:buNone/>
            </a:pPr>
            <a:endParaRPr lang="ru-RU" sz="24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buNone/>
            </a:pPr>
            <a:endParaRPr lang="ru-RU" sz="24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ctr">
              <a:buNone/>
            </a:pPr>
            <a:endParaRPr lang="ru-RU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ctr">
              <a:buNone/>
            </a:pPr>
            <a:endParaRPr lang="ru-RU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000100" y="3143248"/>
            <a:ext cx="7143800" cy="1714512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Закрепление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1.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Выполните № 1, </a:t>
            </a:r>
            <a:r>
              <a:rPr lang="ru-RU" sz="2400" smtClean="0">
                <a:solidFill>
                  <a:srgbClr val="002060"/>
                </a:solidFill>
                <a:latin typeface="Comic Sans MS" pitchFamily="66" charset="0"/>
              </a:rPr>
              <a:t>2,4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000100" y="2714620"/>
            <a:ext cx="2000264" cy="428628"/>
          </a:xfrm>
        </p:spPr>
        <p:txBody>
          <a:bodyPr anchor="ctr"/>
          <a:lstStyle/>
          <a:p>
            <a:pPr algn="l"/>
            <a:r>
              <a:rPr lang="ru-RU" sz="2000" dirty="0" smtClean="0">
                <a:solidFill>
                  <a:srgbClr val="C00000"/>
                </a:solidFill>
                <a:latin typeface="Comic Sans MS" pitchFamily="66" charset="0"/>
              </a:rPr>
              <a:t>С. 69</a:t>
            </a:r>
            <a:endParaRPr lang="ru-RU" sz="2000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1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0100" y="571480"/>
            <a:ext cx="7215238" cy="5214974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</a:rPr>
              <a:t>Проверь, исправь ошибки (если есть) и оцени себя.</a:t>
            </a:r>
            <a:endParaRPr lang="ru-RU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№ 1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570 + 240 = </a:t>
            </a:r>
            <a:r>
              <a:rPr lang="ru-RU" sz="2000" dirty="0" smtClean="0">
                <a:solidFill>
                  <a:srgbClr val="C00000"/>
                </a:solidFill>
                <a:latin typeface="Comic Sans MS" pitchFamily="66" charset="0"/>
              </a:rPr>
              <a:t>810 </a:t>
            </a: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    760 – 480 = </a:t>
            </a:r>
            <a:r>
              <a:rPr lang="ru-RU" sz="2000" dirty="0" smtClean="0">
                <a:solidFill>
                  <a:srgbClr val="C00000"/>
                </a:solidFill>
                <a:latin typeface="Comic Sans MS" pitchFamily="66" charset="0"/>
              </a:rPr>
              <a:t>280</a:t>
            </a: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     320 – 160 = </a:t>
            </a:r>
            <a:r>
              <a:rPr lang="ru-RU" sz="2000" dirty="0" smtClean="0">
                <a:solidFill>
                  <a:srgbClr val="C00000"/>
                </a:solidFill>
                <a:latin typeface="Comic Sans MS" pitchFamily="66" charset="0"/>
              </a:rPr>
              <a:t>160</a:t>
            </a: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360 + 170 = </a:t>
            </a:r>
            <a:r>
              <a:rPr lang="ru-RU" sz="2000" dirty="0" smtClean="0">
                <a:solidFill>
                  <a:srgbClr val="C00000"/>
                </a:solidFill>
                <a:latin typeface="Comic Sans MS" pitchFamily="66" charset="0"/>
              </a:rPr>
              <a:t>530</a:t>
            </a: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     540 + 290 = </a:t>
            </a:r>
            <a:r>
              <a:rPr lang="ru-RU" sz="2000" dirty="0" smtClean="0">
                <a:solidFill>
                  <a:srgbClr val="C00000"/>
                </a:solidFill>
                <a:latin typeface="Comic Sans MS" pitchFamily="66" charset="0"/>
              </a:rPr>
              <a:t>830</a:t>
            </a: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     430 + 180 =</a:t>
            </a:r>
            <a:r>
              <a:rPr lang="ru-RU" sz="2000" dirty="0" smtClean="0">
                <a:solidFill>
                  <a:srgbClr val="C00000"/>
                </a:solidFill>
                <a:latin typeface="Comic Sans MS" pitchFamily="66" charset="0"/>
              </a:rPr>
              <a:t> 610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№ 2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C00000"/>
                </a:solidFill>
                <a:latin typeface="Comic Sans MS" pitchFamily="66" charset="0"/>
              </a:rPr>
              <a:t>600 г + 400 г = 1000 г </a:t>
            </a: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= 1 кг</a:t>
            </a:r>
            <a:b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Comic Sans MS" pitchFamily="66" charset="0"/>
              </a:rPr>
              <a:t>420 г + 80 г </a:t>
            </a: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= 500 г</a:t>
            </a:r>
            <a:b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Comic Sans MS" pitchFamily="66" charset="0"/>
              </a:rPr>
              <a:t>280 г + 20 г </a:t>
            </a: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= 300 г</a:t>
            </a:r>
            <a:b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Comic Sans MS" pitchFamily="66" charset="0"/>
              </a:rPr>
              <a:t>540 г + 60 г </a:t>
            </a: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= 600 г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№ 4</a:t>
            </a:r>
          </a:p>
          <a:p>
            <a:pPr marL="0" indent="0">
              <a:buNone/>
            </a:pPr>
            <a:endParaRPr lang="ru-RU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0" indent="0">
              <a:buNone/>
            </a:pPr>
            <a:endParaRPr lang="ru-RU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0" indent="0">
              <a:buNone/>
            </a:pPr>
            <a:endParaRPr lang="ru-RU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0" indent="0">
              <a:buNone/>
            </a:pPr>
            <a:endParaRPr lang="ru-RU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0" indent="0">
              <a:buNone/>
            </a:pPr>
            <a:endParaRPr lang="ru-RU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rgbClr val="C00000"/>
                </a:solidFill>
                <a:latin typeface="Comic Sans MS" pitchFamily="66" charset="0"/>
              </a:rPr>
              <a:t>1) 700 – 400 = 300 (м.) – от магазина до аптеки</a:t>
            </a:r>
            <a:br>
              <a:rPr lang="ru-RU" sz="2000" dirty="0" smtClean="0">
                <a:solidFill>
                  <a:srgbClr val="C00000"/>
                </a:solidFill>
                <a:latin typeface="Comic Sans MS" pitchFamily="66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Comic Sans MS" pitchFamily="66" charset="0"/>
              </a:rPr>
              <a:t>2) 700 + 300 = 1000 (м)</a:t>
            </a:r>
            <a:br>
              <a:rPr lang="ru-RU" sz="2000" dirty="0" smtClean="0">
                <a:solidFill>
                  <a:srgbClr val="C00000"/>
                </a:solidFill>
                <a:latin typeface="Comic Sans MS" pitchFamily="66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Comic Sans MS" pitchFamily="66" charset="0"/>
              </a:rPr>
              <a:t>О т в е т: от школы до аптеки 1000 м или 1 км.</a:t>
            </a:r>
          </a:p>
          <a:p>
            <a:pPr marL="0" indent="0">
              <a:buNone/>
            </a:pPr>
            <a:endParaRPr lang="ru-RU" sz="2000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marL="0" indent="0">
              <a:buNone/>
            </a:pPr>
            <a:endParaRPr lang="ru-RU" sz="2000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marL="0" indent="0">
              <a:buNone/>
            </a:pPr>
            <a:endParaRPr lang="ru-RU" sz="2000" dirty="0" smtClean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00100" y="142852"/>
            <a:ext cx="1928826" cy="428628"/>
          </a:xfrm>
        </p:spPr>
        <p:txBody>
          <a:bodyPr anchor="ctr"/>
          <a:lstStyle/>
          <a:p>
            <a:pPr algn="l"/>
            <a:r>
              <a:rPr lang="ru-RU" sz="2000" dirty="0" smtClean="0">
                <a:solidFill>
                  <a:srgbClr val="C00000"/>
                </a:solidFill>
                <a:latin typeface="Comic Sans MS" pitchFamily="66" charset="0"/>
              </a:rPr>
              <a:t>С. 69</a:t>
            </a:r>
            <a:endParaRPr lang="ru-RU" sz="20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6" name="Рисунок 5" descr="Risunok k zadaniyu 4 str. 69 uchebnik chast 2 po matematike 3 klass Mor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670" y="3786190"/>
            <a:ext cx="3336616" cy="194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1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0100" y="571480"/>
            <a:ext cx="7143800" cy="5214974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Comic Sans MS" pitchFamily="66" charset="0"/>
              </a:rPr>
              <a:t>Домашнее задание</a:t>
            </a: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С. 69, </a:t>
            </a:r>
            <a:r>
              <a:rPr lang="ru-RU" sz="2400" smtClean="0">
                <a:solidFill>
                  <a:srgbClr val="002060"/>
                </a:solidFill>
                <a:latin typeface="Comic Sans MS" pitchFamily="66" charset="0"/>
              </a:rPr>
              <a:t>№ 5,6</a:t>
            </a:r>
            <a:endParaRPr lang="ru-RU" sz="24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</a:br>
            <a:endParaRPr lang="ru-RU" sz="24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None/>
            </a:pPr>
            <a:endParaRPr lang="ru-RU" sz="2400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marL="0" indent="0">
              <a:buNone/>
            </a:pPr>
            <a:endParaRPr lang="ru-RU" sz="24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None/>
            </a:pPr>
            <a:endParaRPr lang="ru-RU" sz="24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buNone/>
            </a:pPr>
            <a:endParaRPr lang="ru-RU" sz="24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ctr">
              <a:buNone/>
            </a:pPr>
            <a:endParaRPr lang="ru-RU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ctr">
              <a:buNone/>
            </a:pPr>
            <a:endParaRPr lang="ru-RU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1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00100" y="571480"/>
            <a:ext cx="71438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Информационные источники</a:t>
            </a:r>
          </a:p>
          <a:p>
            <a:pPr>
              <a:lnSpc>
                <a:spcPct val="150000"/>
              </a:lnSpc>
            </a:pPr>
            <a:r>
              <a:rPr lang="ru-RU" sz="2000" u="sng" dirty="0" err="1">
                <a:solidFill>
                  <a:srgbClr val="002060"/>
                </a:solidFill>
                <a:latin typeface="Comic Sans MS" pitchFamily="66" charset="0"/>
                <a:hlinkClick r:id="rId2"/>
              </a:rPr>
              <a:t>Скраб</a:t>
            </a:r>
            <a:r>
              <a:rPr lang="ru-RU" sz="2000" u="sng" dirty="0">
                <a:solidFill>
                  <a:srgbClr val="002060"/>
                </a:solidFill>
                <a:latin typeface="Comic Sans MS" pitchFamily="66" charset="0"/>
                <a:hlinkClick r:id="rId2"/>
              </a:rPr>
              <a:t> </a:t>
            </a:r>
            <a:r>
              <a:rPr lang="ru-RU" sz="2000" u="sng" dirty="0" smtClean="0">
                <a:solidFill>
                  <a:srgbClr val="002060"/>
                </a:solidFill>
                <a:latin typeface="Comic Sans MS" pitchFamily="66" charset="0"/>
                <a:hlinkClick r:id="rId2"/>
              </a:rPr>
              <a:t>набор</a:t>
            </a:r>
            <a:endParaRPr lang="ru-RU" sz="2000" u="sng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Чистописание </a:t>
            </a:r>
            <a:r>
              <a:rPr lang="en-US" sz="2000" dirty="0" smtClean="0">
                <a:latin typeface="Comic Sans MS" pitchFamily="66" charset="0"/>
                <a:hlinkClick r:id="rId3"/>
              </a:rPr>
              <a:t>https://ds04.infourok.ru/uploads/ex/0a00/00080cc7-2a9ec2ea/img1.jpg</a:t>
            </a:r>
            <a:r>
              <a:rPr lang="ru-RU" sz="2000" dirty="0" smtClean="0">
                <a:latin typeface="Comic Sans MS" pitchFamily="66" charset="0"/>
              </a:rPr>
              <a:t> </a:t>
            </a:r>
            <a:endParaRPr lang="ru-RU" sz="20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5720" y="5643578"/>
            <a:ext cx="8572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</a:rPr>
              <a:t>На момент создания ресурса ссылки являются активными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5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F497A"/>
      </a:hlink>
      <a:folHlink>
        <a:srgbClr val="5F497A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1482</TotalTime>
  <Words>164</Words>
  <Application>Microsoft Office PowerPoint</Application>
  <PresentationFormat>Экран (4:3)</PresentationFormat>
  <Paragraphs>67</Paragraphs>
  <Slides>8</Slides>
  <Notes>0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Comic Sans MS</vt:lpstr>
      <vt:lpstr>1_Тема Office</vt:lpstr>
      <vt:lpstr>Презентация PowerPoint</vt:lpstr>
      <vt:lpstr>Презентация PowerPoint</vt:lpstr>
      <vt:lpstr>С. 68</vt:lpstr>
      <vt:lpstr>Презентация PowerPoint</vt:lpstr>
      <vt:lpstr>С. 69</vt:lpstr>
      <vt:lpstr>С. 69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</dc:title>
  <dc:creator>Фокина Лидия Петровна</dc:creator>
  <cp:keywords>математика</cp:keywords>
  <cp:lastModifiedBy>Пользователь</cp:lastModifiedBy>
  <cp:revision>194</cp:revision>
  <dcterms:created xsi:type="dcterms:W3CDTF">2014-07-06T18:18:01Z</dcterms:created>
  <dcterms:modified xsi:type="dcterms:W3CDTF">2020-04-24T14:29:48Z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149541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