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3528" y="612845"/>
            <a:ext cx="8424936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0000"/>
                </a:solidFill>
                <a:latin typeface="Arial"/>
              </a:rPr>
              <a:t>№ 1</a:t>
            </a:r>
            <a:r>
              <a:rPr lang="ru-RU" sz="2000" dirty="0" smtClean="0">
                <a:solidFill>
                  <a:srgbClr val="000000"/>
                </a:solidFill>
                <a:latin typeface="Arial"/>
              </a:rPr>
              <a:t> : Найди значения  выражений</a:t>
            </a:r>
            <a:r>
              <a:rPr lang="ru-RU" sz="2000" dirty="0">
                <a:solidFill>
                  <a:srgbClr val="000000"/>
                </a:solidFill>
                <a:latin typeface="Arial"/>
              </a:rPr>
              <a:t>.</a:t>
            </a:r>
          </a:p>
          <a:p>
            <a:r>
              <a:rPr lang="ru-RU" sz="2000" b="1" i="1" dirty="0" smtClean="0">
                <a:solidFill>
                  <a:srgbClr val="000000"/>
                </a:solidFill>
                <a:latin typeface="Arial"/>
              </a:rPr>
              <a:t>                       </a:t>
            </a:r>
            <a:r>
              <a:rPr lang="ru-RU" sz="2000" b="1" i="1" dirty="0" smtClean="0">
                <a:solidFill>
                  <a:schemeClr val="bg2">
                    <a:lumMod val="50000"/>
                  </a:schemeClr>
                </a:solidFill>
                <a:latin typeface="Arial"/>
              </a:rPr>
              <a:t>7300 – 249 =                      22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  <a:latin typeface="Arial"/>
              </a:rPr>
              <a:t> 848 : </a:t>
            </a:r>
            <a:r>
              <a:rPr lang="ru-RU" sz="2000" b="1" i="1" dirty="0" smtClean="0">
                <a:solidFill>
                  <a:schemeClr val="bg2">
                    <a:lumMod val="50000"/>
                  </a:schemeClr>
                </a:solidFill>
                <a:latin typeface="Arial"/>
              </a:rPr>
              <a:t>4 =</a:t>
            </a:r>
            <a:endParaRPr lang="ru-RU" sz="2000" b="1" dirty="0">
              <a:solidFill>
                <a:schemeClr val="bg2">
                  <a:lumMod val="50000"/>
                </a:schemeClr>
              </a:solidFill>
              <a:latin typeface="Arial"/>
            </a:endParaRPr>
          </a:p>
          <a:p>
            <a:r>
              <a:rPr lang="ru-RU" sz="2000" b="1" i="1" dirty="0" smtClean="0">
                <a:solidFill>
                  <a:schemeClr val="bg2">
                    <a:lumMod val="50000"/>
                  </a:schemeClr>
                </a:solidFill>
                <a:latin typeface="Arial"/>
              </a:rPr>
              <a:t>                       40318 + 592 =                    18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  <a:latin typeface="Arial"/>
              </a:rPr>
              <a:t> </a:t>
            </a:r>
            <a:r>
              <a:rPr lang="ru-RU" sz="2000" b="1" i="1" dirty="0" smtClean="0">
                <a:solidFill>
                  <a:schemeClr val="bg2">
                    <a:lumMod val="50000"/>
                  </a:schemeClr>
                </a:solidFill>
                <a:latin typeface="Arial"/>
              </a:rPr>
              <a:t>445 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  <a:latin typeface="Arial"/>
              </a:rPr>
              <a:t>: </a:t>
            </a:r>
            <a:r>
              <a:rPr lang="ru-RU" sz="2000" b="1" i="1" dirty="0" smtClean="0">
                <a:solidFill>
                  <a:schemeClr val="bg2">
                    <a:lumMod val="50000"/>
                  </a:schemeClr>
                </a:solidFill>
                <a:latin typeface="Arial"/>
              </a:rPr>
              <a:t>5 =</a:t>
            </a:r>
            <a:endParaRPr lang="ru-RU" sz="2000" b="1" dirty="0">
              <a:solidFill>
                <a:schemeClr val="bg2">
                  <a:lumMod val="50000"/>
                </a:schemeClr>
              </a:solidFill>
              <a:latin typeface="Arial"/>
            </a:endParaRPr>
          </a:p>
          <a:p>
            <a:endParaRPr lang="ru-RU" sz="2000" dirty="0">
              <a:solidFill>
                <a:srgbClr val="000000"/>
              </a:solidFill>
              <a:latin typeface="Arial"/>
            </a:endParaRPr>
          </a:p>
          <a:p>
            <a:r>
              <a:rPr lang="ru-RU" sz="2000" b="1" dirty="0" smtClean="0">
                <a:solidFill>
                  <a:srgbClr val="000000"/>
                </a:solidFill>
                <a:latin typeface="Arial"/>
              </a:rPr>
              <a:t>№ 2</a:t>
            </a:r>
            <a:r>
              <a:rPr lang="ru-RU" sz="2000" dirty="0" smtClean="0">
                <a:solidFill>
                  <a:srgbClr val="000000"/>
                </a:solidFill>
                <a:latin typeface="Arial"/>
              </a:rPr>
              <a:t>: Вставьте </a:t>
            </a:r>
            <a:r>
              <a:rPr lang="ru-RU" sz="2000" dirty="0">
                <a:solidFill>
                  <a:srgbClr val="000000"/>
                </a:solidFill>
                <a:latin typeface="Arial"/>
              </a:rPr>
              <a:t>пропущенные числа.</a:t>
            </a:r>
          </a:p>
          <a:p>
            <a:r>
              <a:rPr lang="ru-RU" sz="2000" b="1" i="1" dirty="0" smtClean="0">
                <a:solidFill>
                  <a:schemeClr val="bg2">
                    <a:lumMod val="50000"/>
                  </a:schemeClr>
                </a:solidFill>
                <a:latin typeface="Arial"/>
              </a:rPr>
              <a:t>                      7 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  <a:latin typeface="Arial"/>
              </a:rPr>
              <a:t>км 5 </a:t>
            </a:r>
            <a:r>
              <a:rPr lang="ru-RU" sz="2000" b="1" i="1" dirty="0" smtClean="0">
                <a:solidFill>
                  <a:schemeClr val="bg2">
                    <a:lumMod val="50000"/>
                  </a:schemeClr>
                </a:solidFill>
                <a:latin typeface="Arial"/>
              </a:rPr>
              <a:t>м – 35 м 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  <a:latin typeface="Arial"/>
              </a:rPr>
              <a:t>=… км… м</a:t>
            </a:r>
            <a:endParaRPr lang="ru-RU" sz="2000" b="1" dirty="0">
              <a:solidFill>
                <a:schemeClr val="bg2">
                  <a:lumMod val="50000"/>
                </a:schemeClr>
              </a:solidFill>
              <a:latin typeface="Arial"/>
            </a:endParaRPr>
          </a:p>
          <a:p>
            <a:r>
              <a:rPr lang="ru-RU" sz="2000" b="1" i="1" dirty="0" smtClean="0">
                <a:solidFill>
                  <a:schemeClr val="bg2">
                    <a:lumMod val="50000"/>
                  </a:schemeClr>
                </a:solidFill>
                <a:latin typeface="Arial"/>
              </a:rPr>
              <a:t>                    48 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  <a:latin typeface="Arial"/>
              </a:rPr>
              <a:t>т 540 кг </a:t>
            </a:r>
            <a:r>
              <a:rPr lang="ru-RU" sz="2000" b="1" i="1" dirty="0" smtClean="0">
                <a:solidFill>
                  <a:schemeClr val="bg2">
                    <a:lumMod val="50000"/>
                  </a:schemeClr>
                </a:solidFill>
                <a:latin typeface="Arial"/>
              </a:rPr>
              <a:t>+ 662 кг = 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  <a:latin typeface="Arial"/>
              </a:rPr>
              <a:t>…т…кг</a:t>
            </a:r>
            <a:endParaRPr lang="ru-RU" sz="2000" b="1" dirty="0">
              <a:solidFill>
                <a:schemeClr val="bg2">
                  <a:lumMod val="50000"/>
                </a:schemeClr>
              </a:solidFill>
              <a:latin typeface="Arial"/>
            </a:endParaRPr>
          </a:p>
          <a:p>
            <a:r>
              <a:rPr lang="ru-RU" sz="2000" b="1" i="1" dirty="0" smtClean="0">
                <a:solidFill>
                  <a:schemeClr val="bg2">
                    <a:lumMod val="50000"/>
                  </a:schemeClr>
                </a:solidFill>
                <a:latin typeface="Arial"/>
              </a:rPr>
              <a:t>                      2 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  <a:latin typeface="Arial"/>
              </a:rPr>
              <a:t>ч – 36 мин = …ч …мин</a:t>
            </a:r>
            <a:endParaRPr lang="ru-RU" sz="2000" b="1" dirty="0">
              <a:solidFill>
                <a:schemeClr val="bg2">
                  <a:lumMod val="50000"/>
                </a:schemeClr>
              </a:solidFill>
              <a:latin typeface="Arial"/>
            </a:endParaRPr>
          </a:p>
          <a:p>
            <a:r>
              <a:rPr lang="ru-RU" sz="2000" b="1" dirty="0" smtClean="0">
                <a:solidFill>
                  <a:srgbClr val="000000"/>
                </a:solidFill>
                <a:latin typeface="Arial"/>
              </a:rPr>
              <a:t>№ 3.Задача</a:t>
            </a:r>
            <a:endParaRPr lang="ru-RU" sz="2000" dirty="0">
              <a:solidFill>
                <a:srgbClr val="000000"/>
              </a:solidFill>
              <a:latin typeface="Arial"/>
            </a:endParaRPr>
          </a:p>
          <a:p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  <a:latin typeface="Arial"/>
              </a:rPr>
              <a:t>Скорость велосипедиста 12 км/ч. Сколько километров проедет велосипедист за 3 ч?</a:t>
            </a:r>
          </a:p>
          <a:p>
            <a:r>
              <a:rPr lang="ru-RU" sz="2000" b="1" dirty="0" smtClean="0">
                <a:solidFill>
                  <a:srgbClr val="000000"/>
                </a:solidFill>
                <a:latin typeface="Arial"/>
              </a:rPr>
              <a:t>№ 4.Задача</a:t>
            </a:r>
            <a:endParaRPr lang="ru-RU" sz="2000" dirty="0">
              <a:solidFill>
                <a:srgbClr val="000000"/>
              </a:solidFill>
              <a:latin typeface="Arial"/>
            </a:endParaRPr>
          </a:p>
          <a:p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  <a:latin typeface="Arial"/>
              </a:rPr>
              <a:t>Пассажирский поезд за 8 часов прошел 480 км. За сколько часов он проедет 540 </a:t>
            </a:r>
            <a:r>
              <a:rPr lang="ru-RU" sz="2000" b="1" i="1" dirty="0" smtClean="0">
                <a:solidFill>
                  <a:schemeClr val="bg2">
                    <a:lumMod val="50000"/>
                  </a:schemeClr>
                </a:solidFill>
                <a:latin typeface="Arial"/>
              </a:rPr>
              <a:t>км , при 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  <a:latin typeface="Arial"/>
              </a:rPr>
              <a:t>такой же скорости</a:t>
            </a:r>
            <a:r>
              <a:rPr lang="ru-RU" sz="2000" b="1" i="1" dirty="0" smtClean="0">
                <a:solidFill>
                  <a:schemeClr val="bg2">
                    <a:lumMod val="50000"/>
                  </a:schemeClr>
                </a:solidFill>
                <a:latin typeface="Arial"/>
              </a:rPr>
              <a:t>?</a:t>
            </a:r>
          </a:p>
          <a:p>
            <a:r>
              <a:rPr lang="ru-RU" b="1" dirty="0" smtClean="0">
                <a:solidFill>
                  <a:srgbClr val="000000"/>
                </a:solidFill>
                <a:effectLst/>
                <a:latin typeface="Arial"/>
              </a:rPr>
              <a:t>№5* </a:t>
            </a:r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  <a:effectLst/>
                <a:latin typeface="Arial"/>
              </a:rPr>
              <a:t>На прямой отмечено 24 точки так, что расстояние между двумя</a:t>
            </a:r>
          </a:p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  <a:latin typeface="Arial"/>
              </a:rPr>
              <a:t>с</a:t>
            </a:r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  <a:latin typeface="Arial"/>
              </a:rPr>
              <a:t>оседними точками равно 6 см. Каково расстояние между крайними точками?</a:t>
            </a:r>
            <a:endParaRPr lang="ru-RU" b="1" dirty="0">
              <a:solidFill>
                <a:srgbClr val="000000"/>
              </a:solidFill>
              <a:effectLst/>
              <a:latin typeface="Arial"/>
            </a:endParaRPr>
          </a:p>
          <a:p>
            <a:endParaRPr lang="ru-RU" b="1" i="1" dirty="0" smtClean="0">
              <a:solidFill>
                <a:srgbClr val="000000"/>
              </a:solidFill>
              <a:latin typeface="Arial"/>
            </a:endParaRPr>
          </a:p>
          <a:p>
            <a:endParaRPr lang="ru-RU" b="1" i="1" dirty="0">
              <a:solidFill>
                <a:srgbClr val="000000"/>
              </a:solidFill>
              <a:effectLst/>
              <a:latin typeface="Arial"/>
            </a:endParaRPr>
          </a:p>
          <a:p>
            <a:endParaRPr lang="ru-RU" b="1" i="1" dirty="0">
              <a:solidFill>
                <a:srgbClr val="000000"/>
              </a:solidFill>
              <a:effectLst/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67744" y="0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/>
              <a:t>Контрольная </a:t>
            </a:r>
            <a:r>
              <a:rPr lang="ru-RU" b="1" i="1" dirty="0" smtClean="0"/>
              <a:t>работа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2495074017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24</TotalTime>
  <Words>15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Admin</cp:lastModifiedBy>
  <cp:revision>6</cp:revision>
  <dcterms:modified xsi:type="dcterms:W3CDTF">2020-05-16T13:27:19Z</dcterms:modified>
</cp:coreProperties>
</file>