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2" r:id="rId1"/>
  </p:sldMasterIdLst>
  <p:notesMasterIdLst>
    <p:notesMasterId r:id="rId14"/>
  </p:notesMasterIdLst>
  <p:sldIdLst>
    <p:sldId id="264" r:id="rId2"/>
    <p:sldId id="265" r:id="rId3"/>
    <p:sldId id="266" r:id="rId4"/>
    <p:sldId id="267" r:id="rId5"/>
    <p:sldId id="268" r:id="rId6"/>
    <p:sldId id="256" r:id="rId7"/>
    <p:sldId id="260" r:id="rId8"/>
    <p:sldId id="257" r:id="rId9"/>
    <p:sldId id="263" r:id="rId10"/>
    <p:sldId id="270" r:id="rId11"/>
    <p:sldId id="271" r:id="rId12"/>
    <p:sldId id="272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FC5AFE5-B196-442B-8E76-9F5D9304E66E}" type="datetimeFigureOut">
              <a:rPr lang="ru-RU"/>
              <a:pPr>
                <a:defRPr/>
              </a:pPr>
              <a:t>06.09.2013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EE1FF08-CBCC-4C11-B300-871439C11A3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51344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35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8C4D8B2-B8D9-490A-9017-9251EAA9295D}" type="slidenum">
              <a:rPr lang="ru-RU"/>
              <a:pPr eaLnBrk="1" hangingPunct="1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0484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13F8FFC5-E65F-48EA-9CDC-B43E21D3B3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223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1CECC782-E6C5-47A2-81F7-25B282A81B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0319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1CECC782-E6C5-47A2-81F7-25B282A81BD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30363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1CECC782-E6C5-47A2-81F7-25B282A81B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42240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1CECC782-E6C5-47A2-81F7-25B282A81BD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101783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1CECC782-E6C5-47A2-81F7-25B282A81B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04033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2E32C-6BC0-465B-A8F3-44AF6E035AF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05812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74C1D-07E4-447D-B660-768F3C937A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42452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C58907C-A473-4B32-AB2D-2012D36EA54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8118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626FD-FBD7-418C-9C18-B83412E5ED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7355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62C8998-F91A-466D-ADB4-8EA037322B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7625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3AFB586-ECFF-4412-9D3D-051271C740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6399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E8C05E00-9673-4F96-8C3C-C2EE05EF4F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9141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BDB43-043F-4624-9AE3-B72B14D0C0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683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918D-5E3D-4570-864F-7450371D562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7750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103CB-F535-4C13-A97D-0851795D5D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6888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68222F9-204C-4448-9723-9887BE9978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5543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CECC782-E6C5-47A2-81F7-25B282A81B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5694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  <p:sldLayoutId id="2147483784" r:id="rId12"/>
    <p:sldLayoutId id="2147483785" r:id="rId13"/>
    <p:sldLayoutId id="2147483786" r:id="rId14"/>
    <p:sldLayoutId id="2147483787" r:id="rId15"/>
    <p:sldLayoutId id="2147483788" r:id="rId16"/>
    <p:sldLayoutId id="21474837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3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12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9.wmf"/><Relationship Id="rId17" Type="http://schemas.openxmlformats.org/officeDocument/2006/relationships/oleObject" Target="../embeddings/oleObject9.bin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11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10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4"/>
          <p:cNvSpPr>
            <a:spLocks noChangeArrowheads="1" noChangeShapeType="1" noTextEdit="1"/>
          </p:cNvSpPr>
          <p:nvPr/>
        </p:nvSpPr>
        <p:spPr bwMode="auto">
          <a:xfrm>
            <a:off x="1476375" y="836613"/>
            <a:ext cx="6480175" cy="279876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Рациональные</a:t>
            </a:r>
          </a:p>
          <a:p>
            <a:pPr algn="ctr"/>
            <a:r>
              <a:rPr lang="ru-RU" sz="3600" kern="10"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выражения</a:t>
            </a:r>
          </a:p>
        </p:txBody>
      </p:sp>
      <p:pic>
        <p:nvPicPr>
          <p:cNvPr id="10243" name="Picture 5" descr="j020540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5373688"/>
            <a:ext cx="1409700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6" descr="AG00317_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333375"/>
            <a:ext cx="1038225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7" descr="AG00315_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088" y="5445125"/>
            <a:ext cx="1038225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47708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b="1" dirty="0" smtClean="0">
                <a:solidFill>
                  <a:schemeClr val="accent1"/>
                </a:solidFill>
              </a:rPr>
              <a:t>Решение упражнений</a:t>
            </a:r>
            <a:endParaRPr lang="ru-RU" b="1" dirty="0">
              <a:solidFill>
                <a:schemeClr val="accent1"/>
              </a:solidFill>
            </a:endParaRPr>
          </a:p>
        </p:txBody>
      </p:sp>
      <p:sp>
        <p:nvSpPr>
          <p:cNvPr id="4102" name="Содержимое 1"/>
          <p:cNvSpPr>
            <a:spLocks noGrp="1"/>
          </p:cNvSpPr>
          <p:nvPr>
            <p:ph idx="1"/>
          </p:nvPr>
        </p:nvSpPr>
        <p:spPr>
          <a:xfrm>
            <a:off x="1331640" y="922886"/>
            <a:ext cx="8229600" cy="5024437"/>
          </a:xfrm>
        </p:spPr>
        <p:txBody>
          <a:bodyPr/>
          <a:lstStyle/>
          <a:p>
            <a:pPr eaLnBrk="1" hangingPunct="1"/>
            <a:r>
              <a:rPr lang="ru-RU" sz="2000" b="1" dirty="0" smtClean="0"/>
              <a:t>При каких значениях переменной имеет смысл рациональное выражение</a:t>
            </a:r>
          </a:p>
          <a:p>
            <a:pPr eaLnBrk="1" hangingPunct="1"/>
            <a:endParaRPr lang="ru-RU" dirty="0" smtClean="0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928688" y="2000250"/>
          <a:ext cx="1463675" cy="162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Формула" r:id="rId3" imgW="355320" imgH="393480" progId="Equation.3">
                  <p:embed/>
                </p:oleObj>
              </mc:Choice>
              <mc:Fallback>
                <p:oleObj name="Формула" r:id="rId3" imgW="355320" imgH="3934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88" y="2000250"/>
                        <a:ext cx="1463675" cy="1620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1071563" y="4572000"/>
          <a:ext cx="1365250" cy="1404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Формула" r:id="rId5" imgW="444240" imgH="457200" progId="Equation.3">
                  <p:embed/>
                </p:oleObj>
              </mc:Choice>
              <mc:Fallback>
                <p:oleObj name="Формула" r:id="rId5" imgW="444240" imgH="457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1563" y="4572000"/>
                        <a:ext cx="1365250" cy="1404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5000625" y="2000250"/>
          <a:ext cx="3143250" cy="1868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Формула" r:id="rId7" imgW="876240" imgH="520560" progId="Equation.3">
                  <p:embed/>
                </p:oleObj>
              </mc:Choice>
              <mc:Fallback>
                <p:oleObj name="Формула" r:id="rId7" imgW="876240" imgH="5205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25" y="2000250"/>
                        <a:ext cx="3143250" cy="1868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5214938" y="4643438"/>
          <a:ext cx="2976562" cy="178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Формула" r:id="rId9" imgW="698400" imgH="419040" progId="Equation.3">
                  <p:embed/>
                </p:oleObj>
              </mc:Choice>
              <mc:Fallback>
                <p:oleObj name="Формула" r:id="rId9" imgW="698400" imgH="4190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4938" y="4643438"/>
                        <a:ext cx="2976562" cy="1785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04832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ru-RU" b="1" smtClean="0"/>
              <a:t>Повторение</a:t>
            </a:r>
            <a:endParaRPr lang="ru-RU" b="1"/>
          </a:p>
        </p:txBody>
      </p:sp>
      <p:sp>
        <p:nvSpPr>
          <p:cNvPr id="19458" name="Содержимое 1"/>
          <p:cNvSpPr>
            <a:spLocks noGrp="1"/>
          </p:cNvSpPr>
          <p:nvPr>
            <p:ph idx="1"/>
          </p:nvPr>
        </p:nvSpPr>
        <p:spPr>
          <a:xfrm>
            <a:off x="457200" y="857250"/>
            <a:ext cx="8229600" cy="600075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ru-RU" sz="3200" smtClean="0"/>
              <a:t>Преобразуйте в многочлен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sz="3200" smtClean="0"/>
              <a:t>(х-10)(х+10)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sz="3200" smtClean="0"/>
              <a:t>(2а+3)(2а-3)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sz="3200" smtClean="0"/>
              <a:t>(</a:t>
            </a:r>
            <a:r>
              <a:rPr lang="en-US" sz="3200" smtClean="0"/>
              <a:t>b</a:t>
            </a:r>
            <a:r>
              <a:rPr lang="ru-RU" sz="3200" smtClean="0"/>
              <a:t>+5)²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sz="3200" smtClean="0"/>
              <a:t>(а</a:t>
            </a:r>
            <a:r>
              <a:rPr lang="en-US" sz="3200" smtClean="0"/>
              <a:t>b</a:t>
            </a:r>
            <a:r>
              <a:rPr lang="ru-RU" sz="3200" smtClean="0"/>
              <a:t>-1)²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ru-RU" sz="3200" smtClean="0"/>
              <a:t>Разложите многочлен на множители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sz="3200" smtClean="0"/>
              <a:t>15ах+20ау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sz="3200" smtClean="0"/>
              <a:t>х²-ху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sz="3200" smtClean="0"/>
              <a:t>а²+5а</a:t>
            </a:r>
            <a:r>
              <a:rPr lang="en-US" sz="3200" smtClean="0"/>
              <a:t>b</a:t>
            </a:r>
            <a:endParaRPr lang="ru-RU" sz="3200" smtClean="0"/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sz="3200" smtClean="0"/>
              <a:t>х²-25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7627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b="1" smtClean="0"/>
              <a:t>Домашнее задание</a:t>
            </a:r>
            <a:endParaRPr lang="ru-RU" b="1"/>
          </a:p>
        </p:txBody>
      </p:sp>
      <p:sp>
        <p:nvSpPr>
          <p:cNvPr id="2048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z="4400" b="1" smtClean="0"/>
              <a:t>П. 1</a:t>
            </a:r>
          </a:p>
          <a:p>
            <a:pPr eaLnBrk="1" hangingPunct="1"/>
            <a:r>
              <a:rPr lang="ru-RU" sz="4400" b="1" smtClean="0"/>
              <a:t>№ 2, 4(а), 13,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sz="4400" b="1" smtClean="0"/>
              <a:t>    20(в,г,д), 22(б,в,г)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/>
              <a:t>Повторение</a:t>
            </a:r>
          </a:p>
        </p:txBody>
      </p:sp>
      <p:sp>
        <p:nvSpPr>
          <p:cNvPr id="1126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33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b="1" smtClean="0"/>
              <a:t>Формулы сокращенного умножения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447675" y="2217738"/>
            <a:ext cx="22288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sz="3600"/>
              <a:t>(а+</a:t>
            </a:r>
            <a:r>
              <a:rPr lang="en-US" sz="3600">
                <a:cs typeface="Arial" panose="020B0604020202020204" pitchFamily="34" charset="0"/>
              </a:rPr>
              <a:t>b</a:t>
            </a:r>
            <a:r>
              <a:rPr lang="ru-RU" sz="3600">
                <a:cs typeface="Arial" panose="020B0604020202020204" pitchFamily="34" charset="0"/>
              </a:rPr>
              <a:t>)(а-</a:t>
            </a:r>
            <a:r>
              <a:rPr lang="en-US" sz="3600">
                <a:cs typeface="Arial" panose="020B0604020202020204" pitchFamily="34" charset="0"/>
              </a:rPr>
              <a:t>b</a:t>
            </a:r>
            <a:r>
              <a:rPr lang="ru-RU" sz="3600">
                <a:cs typeface="Arial" panose="020B0604020202020204" pitchFamily="34" charset="0"/>
              </a:rPr>
              <a:t>)</a:t>
            </a:r>
            <a:endParaRPr lang="en-US" sz="3600">
              <a:cs typeface="Arial" panose="020B0604020202020204" pitchFamily="34" charset="0"/>
            </a:endParaRP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519113" y="2867025"/>
            <a:ext cx="14160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sz="3600"/>
              <a:t>(а+</a:t>
            </a:r>
            <a:r>
              <a:rPr lang="en-US" sz="3600">
                <a:cs typeface="Arial" panose="020B0604020202020204" pitchFamily="34" charset="0"/>
              </a:rPr>
              <a:t>b</a:t>
            </a:r>
            <a:r>
              <a:rPr lang="ru-RU" sz="3600">
                <a:cs typeface="Arial" panose="020B0604020202020204" pitchFamily="34" charset="0"/>
              </a:rPr>
              <a:t>)</a:t>
            </a:r>
            <a:r>
              <a:rPr lang="en-US" sz="3600">
                <a:cs typeface="Arial" panose="020B0604020202020204" pitchFamily="34" charset="0"/>
              </a:rPr>
              <a:t>²</a:t>
            </a: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539750" y="3573463"/>
            <a:ext cx="1301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sz="3600"/>
              <a:t>(а-</a:t>
            </a:r>
            <a:r>
              <a:rPr lang="en-US" sz="3600"/>
              <a:t>b</a:t>
            </a:r>
            <a:r>
              <a:rPr lang="ru-RU" sz="3600"/>
              <a:t>)</a:t>
            </a:r>
            <a:r>
              <a:rPr lang="en-US" sz="3600"/>
              <a:t>²</a:t>
            </a:r>
            <a:endParaRPr lang="ru-RU" sz="3600"/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2771775" y="2205038"/>
            <a:ext cx="16700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sz="3600"/>
              <a:t>=  а</a:t>
            </a:r>
            <a:r>
              <a:rPr lang="en-US" sz="3600">
                <a:cs typeface="Arial" panose="020B0604020202020204" pitchFamily="34" charset="0"/>
              </a:rPr>
              <a:t>²</a:t>
            </a:r>
            <a:r>
              <a:rPr lang="ru-RU" sz="3600">
                <a:cs typeface="Arial" panose="020B0604020202020204" pitchFamily="34" charset="0"/>
              </a:rPr>
              <a:t>-</a:t>
            </a:r>
            <a:r>
              <a:rPr lang="en-US" sz="3600">
                <a:cs typeface="Arial" panose="020B0604020202020204" pitchFamily="34" charset="0"/>
              </a:rPr>
              <a:t>b²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2627313" y="2349500"/>
            <a:ext cx="9366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/>
          </a:p>
        </p:txBody>
      </p:sp>
      <p:sp>
        <p:nvSpPr>
          <p:cNvPr id="11273" name="Rectangle 10"/>
          <p:cNvSpPr>
            <a:spLocks noChangeArrowheads="1"/>
          </p:cNvSpPr>
          <p:nvPr/>
        </p:nvSpPr>
        <p:spPr bwMode="auto">
          <a:xfrm>
            <a:off x="2339975" y="3573463"/>
            <a:ext cx="3079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sz="3600"/>
              <a:t>=  а</a:t>
            </a:r>
            <a:r>
              <a:rPr lang="en-US" sz="3600"/>
              <a:t>²</a:t>
            </a:r>
            <a:r>
              <a:rPr lang="ru-RU" sz="3600"/>
              <a:t>- 2а</a:t>
            </a:r>
            <a:r>
              <a:rPr lang="en-US" sz="3600"/>
              <a:t>b</a:t>
            </a:r>
            <a:r>
              <a:rPr lang="ru-RU" sz="3600"/>
              <a:t> + </a:t>
            </a:r>
            <a:r>
              <a:rPr lang="en-US" sz="3600"/>
              <a:t>b²</a:t>
            </a:r>
            <a:endParaRPr lang="ru-RU" sz="3600"/>
          </a:p>
        </p:txBody>
      </p:sp>
      <p:sp>
        <p:nvSpPr>
          <p:cNvPr id="11274" name="Rectangle 11"/>
          <p:cNvSpPr>
            <a:spLocks noChangeArrowheads="1"/>
          </p:cNvSpPr>
          <p:nvPr/>
        </p:nvSpPr>
        <p:spPr bwMode="auto">
          <a:xfrm>
            <a:off x="2339975" y="2924175"/>
            <a:ext cx="30670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sz="3600"/>
              <a:t>=  а</a:t>
            </a:r>
            <a:r>
              <a:rPr lang="en-US" sz="3600"/>
              <a:t>²</a:t>
            </a:r>
            <a:r>
              <a:rPr lang="ru-RU" sz="3600"/>
              <a:t>+2а</a:t>
            </a:r>
            <a:r>
              <a:rPr lang="en-US" sz="3600">
                <a:cs typeface="Arial" panose="020B0604020202020204" pitchFamily="34" charset="0"/>
              </a:rPr>
              <a:t>b</a:t>
            </a:r>
            <a:r>
              <a:rPr lang="ru-RU" sz="3600">
                <a:cs typeface="Arial" panose="020B0604020202020204" pitchFamily="34" charset="0"/>
              </a:rPr>
              <a:t> + </a:t>
            </a:r>
            <a:r>
              <a:rPr lang="en-US" sz="3600"/>
              <a:t>b²</a:t>
            </a:r>
            <a:endParaRPr lang="ru-RU" sz="3600"/>
          </a:p>
        </p:txBody>
      </p:sp>
      <p:sp>
        <p:nvSpPr>
          <p:cNvPr id="11275" name="Text Box 12"/>
          <p:cNvSpPr txBox="1">
            <a:spLocks noChangeArrowheads="1"/>
          </p:cNvSpPr>
          <p:nvPr/>
        </p:nvSpPr>
        <p:spPr bwMode="auto">
          <a:xfrm>
            <a:off x="900113" y="4356100"/>
            <a:ext cx="824388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sz="3200" b="1"/>
              <a:t>Способы разложения на множители</a:t>
            </a:r>
          </a:p>
        </p:txBody>
      </p:sp>
      <p:sp>
        <p:nvSpPr>
          <p:cNvPr id="11276" name="Text Box 13"/>
          <p:cNvSpPr txBox="1">
            <a:spLocks noChangeArrowheads="1"/>
          </p:cNvSpPr>
          <p:nvPr/>
        </p:nvSpPr>
        <p:spPr bwMode="auto">
          <a:xfrm>
            <a:off x="611188" y="5229225"/>
            <a:ext cx="8037512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ru-RU" sz="2800"/>
              <a:t>Вынесение общего множителя за скобки</a:t>
            </a:r>
          </a:p>
          <a:p>
            <a:pPr eaLnBrk="1" hangingPunct="1">
              <a:buFontTx/>
              <a:buChar char="•"/>
            </a:pPr>
            <a:r>
              <a:rPr lang="ru-RU" sz="2800"/>
              <a:t>Способ группировки</a:t>
            </a:r>
          </a:p>
          <a:p>
            <a:pPr eaLnBrk="1" hangingPunct="1">
              <a:buFontTx/>
              <a:buChar char="•"/>
            </a:pPr>
            <a:r>
              <a:rPr lang="ru-RU" sz="2800"/>
              <a:t>С помощью формул сокращенного умножения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  <p:bldP spid="11269" grpId="0"/>
      <p:bldP spid="11270" grpId="0"/>
      <p:bldP spid="11271" grpId="0"/>
      <p:bldP spid="11273" grpId="0"/>
      <p:bldP spid="11274" grpId="0"/>
      <p:bldP spid="11275" grpId="0"/>
      <p:bldP spid="1127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/>
              <a:t>Разложите </a:t>
            </a:r>
            <a:r>
              <a:rPr lang="ru-RU" smtClean="0"/>
              <a:t>  на  множители</a:t>
            </a:r>
            <a:endParaRPr lang="ru-RU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18708" y="1196752"/>
            <a:ext cx="5517588" cy="4525963"/>
          </a:xfrm>
        </p:spPr>
        <p:txBody>
          <a:bodyPr>
            <a:normAutofit/>
          </a:bodyPr>
          <a:lstStyle/>
          <a:p>
            <a:pPr eaLnBrk="1" hangingPunct="1"/>
            <a:r>
              <a:rPr lang="ru-RU" sz="4800" b="1" dirty="0" smtClean="0">
                <a:cs typeface="Aharoni" panose="02010803020104030203" pitchFamily="2" charset="-79"/>
              </a:rPr>
              <a:t>х</a:t>
            </a:r>
            <a:r>
              <a:rPr lang="en-US" sz="48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²</a:t>
            </a:r>
            <a:r>
              <a:rPr lang="ru-RU" sz="4800" b="1" dirty="0" smtClean="0">
                <a:cs typeface="Aharoni" panose="02010803020104030203" pitchFamily="2" charset="-79"/>
              </a:rPr>
              <a:t> - 3х</a:t>
            </a:r>
          </a:p>
          <a:p>
            <a:pPr eaLnBrk="1" hangingPunct="1"/>
            <a:r>
              <a:rPr lang="ru-RU" sz="4800" b="1" dirty="0" smtClean="0">
                <a:cs typeface="Aharoni" panose="02010803020104030203" pitchFamily="2" charset="-79"/>
              </a:rPr>
              <a:t>х</a:t>
            </a:r>
            <a:r>
              <a:rPr lang="en-US" sz="48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²</a:t>
            </a:r>
            <a:r>
              <a:rPr lang="ru-RU" sz="4800" b="1" dirty="0" smtClean="0">
                <a:cs typeface="Aharoni" panose="02010803020104030203" pitchFamily="2" charset="-79"/>
              </a:rPr>
              <a:t>у - </a:t>
            </a:r>
            <a:r>
              <a:rPr lang="ru-RU" sz="4800" b="1" dirty="0" err="1" smtClean="0">
                <a:cs typeface="Aharoni" panose="02010803020104030203" pitchFamily="2" charset="-79"/>
              </a:rPr>
              <a:t>ху</a:t>
            </a:r>
            <a:r>
              <a:rPr lang="en-US" sz="48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²</a:t>
            </a:r>
            <a:endParaRPr lang="ru-RU" sz="4800" b="1" dirty="0" smtClean="0">
              <a:cs typeface="Aharoni" panose="02010803020104030203" pitchFamily="2" charset="-79"/>
            </a:endParaRPr>
          </a:p>
          <a:p>
            <a:pPr eaLnBrk="1" hangingPunct="1"/>
            <a:r>
              <a:rPr lang="ru-RU" sz="4800" b="1" dirty="0" smtClean="0">
                <a:cs typeface="Aharoni" panose="02010803020104030203" pitchFamily="2" charset="-79"/>
              </a:rPr>
              <a:t>а</a:t>
            </a:r>
            <a:r>
              <a:rPr lang="en-US" sz="48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²</a:t>
            </a:r>
            <a:r>
              <a:rPr lang="ru-RU" sz="4800" b="1" dirty="0" smtClean="0">
                <a:cs typeface="Aharoni" panose="02010803020104030203" pitchFamily="2" charset="-79"/>
              </a:rPr>
              <a:t> - а</a:t>
            </a:r>
          </a:p>
          <a:p>
            <a:pPr eaLnBrk="1" hangingPunct="1"/>
            <a:r>
              <a:rPr lang="ru-RU" sz="4800" b="1" dirty="0" smtClean="0">
                <a:cs typeface="Aharoni" panose="02010803020104030203" pitchFamily="2" charset="-79"/>
              </a:rPr>
              <a:t>25 - 10</a:t>
            </a:r>
            <a:r>
              <a:rPr lang="en-US" sz="48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m</a:t>
            </a:r>
            <a:r>
              <a:rPr lang="ru-RU" sz="4800" b="1" dirty="0" smtClean="0">
                <a:cs typeface="Aharoni" panose="02010803020104030203" pitchFamily="2" charset="-79"/>
              </a:rPr>
              <a:t> </a:t>
            </a:r>
            <a:r>
              <a:rPr lang="en-US" sz="48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+</a:t>
            </a:r>
            <a:r>
              <a:rPr lang="ru-RU" sz="4800" b="1" dirty="0" smtClean="0">
                <a:cs typeface="Aharoni" panose="02010803020104030203" pitchFamily="2" charset="-79"/>
              </a:rPr>
              <a:t> </a:t>
            </a:r>
            <a:r>
              <a:rPr lang="en-US" sz="48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m²</a:t>
            </a:r>
            <a:endParaRPr lang="ru-RU" sz="4800" b="1" dirty="0" smtClean="0">
              <a:cs typeface="Aharoni" panose="02010803020104030203" pitchFamily="2" charset="-79"/>
            </a:endParaRPr>
          </a:p>
          <a:p>
            <a:pPr eaLnBrk="1" hangingPunct="1"/>
            <a:r>
              <a:rPr lang="ru-RU" sz="4800" b="1" dirty="0" smtClean="0">
                <a:cs typeface="Aharoni" panose="02010803020104030203" pitchFamily="2" charset="-79"/>
              </a:rPr>
              <a:t>а</a:t>
            </a:r>
            <a:r>
              <a:rPr lang="en-US" sz="48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²</a:t>
            </a:r>
            <a:r>
              <a:rPr lang="ru-RU" sz="4800" b="1" dirty="0" smtClean="0">
                <a:cs typeface="Aharoni" panose="02010803020104030203" pitchFamily="2" charset="-79"/>
              </a:rPr>
              <a:t> - 9</a:t>
            </a:r>
          </a:p>
          <a:p>
            <a:pPr eaLnBrk="1" hangingPunct="1"/>
            <a:endParaRPr lang="en-US" sz="2800" dirty="0" smtClean="0">
              <a:cs typeface="Arial" panose="020B0604020202020204" pitchFamily="34" charset="0"/>
            </a:endParaRPr>
          </a:p>
        </p:txBody>
      </p:sp>
      <p:graphicFrame>
        <p:nvGraphicFramePr>
          <p:cNvPr id="1026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900113" y="4149725"/>
          <a:ext cx="1670050" cy="147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Формула" r:id="rId3" imgW="444240" imgH="393480" progId="Equation.3">
                  <p:embed/>
                </p:oleObj>
              </mc:Choice>
              <mc:Fallback>
                <p:oleObj name="Формула" r:id="rId3" imgW="44424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100000" contrast="-70000"/>
                        <a:grayscl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4149725"/>
                        <a:ext cx="1670050" cy="1479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9" name="Oval 6"/>
          <p:cNvSpPr>
            <a:spLocks noChangeArrowheads="1"/>
          </p:cNvSpPr>
          <p:nvPr/>
        </p:nvSpPr>
        <p:spPr bwMode="auto">
          <a:xfrm>
            <a:off x="611188" y="4868863"/>
            <a:ext cx="71437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5731494" y="1539566"/>
            <a:ext cx="1648817" cy="599281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051050" y="1638206"/>
            <a:ext cx="1440830" cy="599281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790163" y="225459"/>
            <a:ext cx="6589200" cy="128089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b="1" dirty="0">
                <a:solidFill>
                  <a:schemeClr val="accent1"/>
                </a:solidFill>
              </a:rPr>
              <a:t>Разделите выражения на две группы</a:t>
            </a:r>
          </a:p>
        </p:txBody>
      </p:sp>
      <p:sp>
        <p:nvSpPr>
          <p:cNvPr id="2059" name="Rectangle 4"/>
          <p:cNvSpPr>
            <a:spLocks noGrp="1" noChangeArrowheads="1"/>
          </p:cNvSpPr>
          <p:nvPr>
            <p:ph sz="half" idx="1"/>
          </p:nvPr>
        </p:nvSpPr>
        <p:spPr>
          <a:xfrm>
            <a:off x="684212" y="1638206"/>
            <a:ext cx="4059238" cy="857250"/>
          </a:xfrm>
        </p:spPr>
        <p:txBody>
          <a:bodyPr>
            <a:normAutofit/>
          </a:bodyPr>
          <a:lstStyle/>
          <a:p>
            <a:pPr algn="ctr" eaLnBrk="1" hangingPunct="1">
              <a:buFontTx/>
              <a:buNone/>
            </a:pP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Целые</a:t>
            </a:r>
          </a:p>
        </p:txBody>
      </p:sp>
      <p:sp>
        <p:nvSpPr>
          <p:cNvPr id="2060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4479925" y="1624894"/>
            <a:ext cx="4059237" cy="714375"/>
          </a:xfrm>
        </p:spPr>
        <p:txBody>
          <a:bodyPr>
            <a:normAutofit/>
          </a:bodyPr>
          <a:lstStyle/>
          <a:p>
            <a:pPr algn="ctr" eaLnBrk="1" hangingPunct="1">
              <a:buFontTx/>
              <a:buNone/>
            </a:pP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Дробные</a:t>
            </a:r>
          </a:p>
        </p:txBody>
      </p:sp>
      <p:graphicFrame>
        <p:nvGraphicFramePr>
          <p:cNvPr id="2050" name="Object 6"/>
          <p:cNvGraphicFramePr>
            <a:graphicFrameLocks noChangeAspect="1"/>
          </p:cNvGraphicFramePr>
          <p:nvPr/>
        </p:nvGraphicFramePr>
        <p:xfrm>
          <a:off x="0" y="4000500"/>
          <a:ext cx="1368425" cy="81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Формула" r:id="rId3" imgW="342720" imgH="203040" progId="Equation.3">
                  <p:embed/>
                </p:oleObj>
              </mc:Choice>
              <mc:Fallback>
                <p:oleObj name="Формула" r:id="rId3" imgW="342720" imgH="2030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000500"/>
                        <a:ext cx="1368425" cy="811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7"/>
          <p:cNvGraphicFramePr>
            <a:graphicFrameLocks noChangeAspect="1"/>
          </p:cNvGraphicFramePr>
          <p:nvPr/>
        </p:nvGraphicFramePr>
        <p:xfrm>
          <a:off x="468313" y="5229225"/>
          <a:ext cx="1223962" cy="1116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Формула" r:id="rId5" imgW="431640" imgH="393480" progId="Equation.3">
                  <p:embed/>
                </p:oleObj>
              </mc:Choice>
              <mc:Fallback>
                <p:oleObj name="Формула" r:id="rId5" imgW="431640" imgH="3934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5229225"/>
                        <a:ext cx="1223962" cy="1116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8"/>
          <p:cNvGraphicFramePr>
            <a:graphicFrameLocks noChangeAspect="1"/>
          </p:cNvGraphicFramePr>
          <p:nvPr/>
        </p:nvGraphicFramePr>
        <p:xfrm>
          <a:off x="6659563" y="4076700"/>
          <a:ext cx="1754187" cy="738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Формула" r:id="rId7" imgW="482400" imgH="203040" progId="Equation.3">
                  <p:embed/>
                </p:oleObj>
              </mc:Choice>
              <mc:Fallback>
                <p:oleObj name="Формула" r:id="rId7" imgW="482400" imgH="20304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9563" y="4076700"/>
                        <a:ext cx="1754187" cy="738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9"/>
          <p:cNvGraphicFramePr>
            <a:graphicFrameLocks noChangeAspect="1"/>
          </p:cNvGraphicFramePr>
          <p:nvPr/>
        </p:nvGraphicFramePr>
        <p:xfrm>
          <a:off x="2843213" y="5373688"/>
          <a:ext cx="1435100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Формула" r:id="rId9" imgW="355320" imgH="177480" progId="Equation.3">
                  <p:embed/>
                </p:oleObj>
              </mc:Choice>
              <mc:Fallback>
                <p:oleObj name="Формула" r:id="rId9" imgW="355320" imgH="1774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5373688"/>
                        <a:ext cx="1435100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10"/>
          <p:cNvGraphicFramePr>
            <a:graphicFrameLocks noChangeAspect="1"/>
          </p:cNvGraphicFramePr>
          <p:nvPr/>
        </p:nvGraphicFramePr>
        <p:xfrm>
          <a:off x="2051050" y="3213100"/>
          <a:ext cx="1023938" cy="113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Формула" r:id="rId11" imgW="355320" imgH="393480" progId="Equation.3">
                  <p:embed/>
                </p:oleObj>
              </mc:Choice>
              <mc:Fallback>
                <p:oleObj name="Формула" r:id="rId11" imgW="355320" imgH="39348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3213100"/>
                        <a:ext cx="1023938" cy="1133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11"/>
          <p:cNvGraphicFramePr>
            <a:graphicFrameLocks noChangeAspect="1"/>
          </p:cNvGraphicFramePr>
          <p:nvPr/>
        </p:nvGraphicFramePr>
        <p:xfrm>
          <a:off x="3851275" y="4005263"/>
          <a:ext cx="1257300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Формула" r:id="rId13" imgW="355320" imgH="177480" progId="Equation.3">
                  <p:embed/>
                </p:oleObj>
              </mc:Choice>
              <mc:Fallback>
                <p:oleObj name="Формула" r:id="rId13" imgW="355320" imgH="17748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275" y="4005263"/>
                        <a:ext cx="1257300" cy="628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12"/>
          <p:cNvGraphicFramePr>
            <a:graphicFrameLocks noChangeAspect="1"/>
          </p:cNvGraphicFramePr>
          <p:nvPr/>
        </p:nvGraphicFramePr>
        <p:xfrm>
          <a:off x="7019925" y="5013325"/>
          <a:ext cx="1293813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Формула" r:id="rId15" imgW="571320" imgH="419040" progId="Equation.3">
                  <p:embed/>
                </p:oleObj>
              </mc:Choice>
              <mc:Fallback>
                <p:oleObj name="Формула" r:id="rId15" imgW="571320" imgH="41904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9925" y="5013325"/>
                        <a:ext cx="1293813" cy="949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13"/>
          <p:cNvGraphicFramePr>
            <a:graphicFrameLocks noChangeAspect="1"/>
          </p:cNvGraphicFramePr>
          <p:nvPr/>
        </p:nvGraphicFramePr>
        <p:xfrm>
          <a:off x="4716463" y="5903913"/>
          <a:ext cx="1724025" cy="954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Формула" r:id="rId17" imgW="711000" imgH="393480" progId="Equation.3">
                  <p:embed/>
                </p:oleObj>
              </mc:Choice>
              <mc:Fallback>
                <p:oleObj name="Формула" r:id="rId17" imgW="711000" imgH="39348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5903913"/>
                        <a:ext cx="1724025" cy="954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50289E-6 L 0.11024 -0.2890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03" y="-144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31214E-7 L -0.22118 -0.0825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059" y="-4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2.94798E-6 L -0.21823 -0.1821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920" y="-91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1.15607E-6 L -0.61545 -0.022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781" y="-11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4.56647E-6 L 0.75208 -0.32231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604" y="-16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3.2948E-6 L 0.37049 -0.49271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24" y="-246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1.44509E-6 L 0.06319 -0.23052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0" y="-115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3.64162E-6 L 0.06319 -0.06914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0" y="-34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idx="1"/>
          </p:nvPr>
        </p:nvSpPr>
        <p:spPr>
          <a:xfrm>
            <a:off x="0" y="188913"/>
            <a:ext cx="9144000" cy="6669087"/>
          </a:xfrm>
        </p:spPr>
        <p:txBody>
          <a:bodyPr/>
          <a:lstStyle/>
          <a:p>
            <a:pPr eaLnBrk="1" hangingPunct="1"/>
            <a:r>
              <a:rPr lang="ru-RU" sz="2800" b="1" u="sng" dirty="0" smtClean="0">
                <a:solidFill>
                  <a:srgbClr val="7030A0"/>
                </a:solidFill>
              </a:rPr>
              <a:t>Целыми </a:t>
            </a:r>
            <a:r>
              <a:rPr lang="ru-RU" sz="2800" b="1" dirty="0" smtClean="0"/>
              <a:t>называются выражения, составленные из чисел и переменных, которые связаны между собой с помощью действий сложения, вычитания и умножения, а также деления на число, отличное от нуля.</a:t>
            </a:r>
          </a:p>
          <a:p>
            <a:pPr eaLnBrk="1" hangingPunct="1"/>
            <a:r>
              <a:rPr lang="ru-RU" sz="2800" b="1" u="sng" dirty="0" smtClean="0">
                <a:solidFill>
                  <a:srgbClr val="7030A0"/>
                </a:solidFill>
              </a:rPr>
              <a:t>Дробными </a:t>
            </a:r>
            <a:r>
              <a:rPr lang="ru-RU" sz="2800" b="1" dirty="0" smtClean="0"/>
              <a:t>называются выражения, которые содержат деление на выражение, содержащее переменные величины.</a:t>
            </a:r>
          </a:p>
          <a:p>
            <a:pPr eaLnBrk="1" hangingPunct="1"/>
            <a:r>
              <a:rPr lang="ru-RU" sz="2800" b="1" u="sng" dirty="0" smtClean="0">
                <a:solidFill>
                  <a:srgbClr val="7030A0"/>
                </a:solidFill>
              </a:rPr>
              <a:t>Рациональной (алгебраической) дробью </a:t>
            </a:r>
            <a:r>
              <a:rPr lang="ru-RU" sz="2800" b="1" dirty="0" smtClean="0"/>
              <a:t>называется дробь, числитель и знаменатель которой составлены из многочленов.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/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27" r="21013" b="14366"/>
          <a:stretch>
            <a:fillRect/>
          </a:stretch>
        </p:blipFill>
        <p:spPr bwMode="auto">
          <a:xfrm>
            <a:off x="0" y="-71437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Овал 4"/>
          <p:cNvSpPr/>
          <p:nvPr/>
        </p:nvSpPr>
        <p:spPr>
          <a:xfrm>
            <a:off x="4067175" y="2420938"/>
            <a:ext cx="360363" cy="3603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4067175" y="3357563"/>
            <a:ext cx="360363" cy="358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4067175" y="5084763"/>
            <a:ext cx="360363" cy="3603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1" r="2759" b="15047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994" b="2931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Овал 2"/>
          <p:cNvSpPr/>
          <p:nvPr/>
        </p:nvSpPr>
        <p:spPr>
          <a:xfrm>
            <a:off x="4143375" y="4714875"/>
            <a:ext cx="285750" cy="28575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703" b="6055"/>
          <a:stretch>
            <a:fillRect/>
          </a:stretch>
        </p:blipFill>
        <p:spPr bwMode="auto">
          <a:xfrm>
            <a:off x="1115616" y="1268760"/>
            <a:ext cx="7754082" cy="4725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TextBox 4"/>
          <p:cNvSpPr txBox="1">
            <a:spLocks noChangeArrowheads="1"/>
          </p:cNvSpPr>
          <p:nvPr/>
        </p:nvSpPr>
        <p:spPr bwMode="auto">
          <a:xfrm>
            <a:off x="714375" y="285750"/>
            <a:ext cx="8051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sz="2800" b="1"/>
              <a:t>Область допустимых значений переменной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275</TotalTime>
  <Words>218</Words>
  <Application>Microsoft Office PowerPoint</Application>
  <PresentationFormat>Экран (4:3)</PresentationFormat>
  <Paragraphs>45</Paragraphs>
  <Slides>12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Verdana</vt:lpstr>
      <vt:lpstr>Wingdings 2</vt:lpstr>
      <vt:lpstr>Calibri</vt:lpstr>
      <vt:lpstr>Times New Roman</vt:lpstr>
      <vt:lpstr>Wingdings</vt:lpstr>
      <vt:lpstr>Легкий дым</vt:lpstr>
      <vt:lpstr>Microsoft Equation 3.0</vt:lpstr>
      <vt:lpstr>Презентация PowerPoint</vt:lpstr>
      <vt:lpstr>Повторение</vt:lpstr>
      <vt:lpstr>Разложите   на  множители</vt:lpstr>
      <vt:lpstr>Разделите выражения на две группы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Решение упражнений</vt:lpstr>
      <vt:lpstr>Повторение</vt:lpstr>
      <vt:lpstr>Домашнее задание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Пользователь Windows</cp:lastModifiedBy>
  <cp:revision>20</cp:revision>
  <dcterms:created xsi:type="dcterms:W3CDTF">2009-08-05T11:16:58Z</dcterms:created>
  <dcterms:modified xsi:type="dcterms:W3CDTF">2013-09-06T16:10:13Z</dcterms:modified>
</cp:coreProperties>
</file>