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1" r:id="rId2"/>
    <p:sldMasterId id="2147483685" r:id="rId3"/>
  </p:sldMasterIdLst>
  <p:notesMasterIdLst>
    <p:notesMasterId r:id="rId19"/>
  </p:notesMasterIdLst>
  <p:sldIdLst>
    <p:sldId id="264" r:id="rId4"/>
    <p:sldId id="257" r:id="rId5"/>
    <p:sldId id="263" r:id="rId6"/>
    <p:sldId id="267" r:id="rId7"/>
    <p:sldId id="262" r:id="rId8"/>
    <p:sldId id="265" r:id="rId9"/>
    <p:sldId id="266" r:id="rId10"/>
    <p:sldId id="270" r:id="rId11"/>
    <p:sldId id="258" r:id="rId12"/>
    <p:sldId id="259" r:id="rId13"/>
    <p:sldId id="268" r:id="rId14"/>
    <p:sldId id="261" r:id="rId15"/>
    <p:sldId id="260" r:id="rId16"/>
    <p:sldId id="271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E2"/>
    <a:srgbClr val="1919C9"/>
    <a:srgbClr val="A0C1E8"/>
    <a:srgbClr val="FFFFFF"/>
    <a:srgbClr val="E5E5FF"/>
    <a:srgbClr val="D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27" autoAdjust="0"/>
    <p:restoredTop sz="82702" autoAdjust="0"/>
  </p:normalViewPr>
  <p:slideViewPr>
    <p:cSldViewPr snapToGrid="0">
      <p:cViewPr varScale="1">
        <p:scale>
          <a:sx n="95" d="100"/>
          <a:sy n="95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64F8C-9995-4EE0-A5F1-8F7444419B8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58FD7-29B9-41AB-A430-AE9D8BD53F4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8FD7-29B9-41AB-A430-AE9D8BD53F45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Задания к слайду:</a:t>
            </a:r>
            <a:r>
              <a:rPr lang="ru-RU" b="1" baseline="0" dirty="0" smtClean="0"/>
              <a:t> Игра «</a:t>
            </a:r>
            <a:r>
              <a:rPr lang="ru-RU" b="1" baseline="0" dirty="0" err="1" smtClean="0"/>
              <a:t>Да-нет</a:t>
            </a:r>
            <a:r>
              <a:rPr lang="ru-RU" b="1" baseline="0" dirty="0" smtClean="0"/>
              <a:t>»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В этом стихотворении семь глаголов.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Два глагола в прошедшем времени.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Три глагола с частицей НЕ.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Нет </a:t>
            </a:r>
            <a:r>
              <a:rPr lang="ru-RU" baseline="0" smtClean="0"/>
              <a:t>глаголов-исключения</a:t>
            </a:r>
            <a:r>
              <a:rPr lang="ru-RU" baseline="0" dirty="0" smtClean="0"/>
              <a:t>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8FD7-29B9-41AB-A430-AE9D8BD53F45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/>
          <a:p>
            <a:fld id="{0155180D-DB73-4E0F-AE8C-55C547EC06FB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29E5926E-90AD-4BF0-82FA-28D062BCC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13987-8754-4421-A470-D181D560CC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/>
          <a:p>
            <a:fld id="{F9A85C92-D348-4E4F-A185-2876B02B60B1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0953AA81-3123-48F9-8717-BEE2EEC64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14282" y="285728"/>
            <a:ext cx="8572560" cy="6286544"/>
          </a:xfrm>
          <a:prstGeom prst="roundRect">
            <a:avLst>
              <a:gd name="adj" fmla="val 9810"/>
            </a:avLst>
          </a:prstGeom>
          <a:gradFill>
            <a:gsLst>
              <a:gs pos="0">
                <a:schemeClr val="accent1">
                  <a:lumMod val="60000"/>
                  <a:lumOff val="40000"/>
                  <a:alpha val="56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5122" name="Picture 2" descr="Подснежники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72264" y="5175570"/>
            <a:ext cx="2357422" cy="1382039"/>
          </a:xfrm>
          <a:prstGeom prst="rect">
            <a:avLst/>
          </a:prstGeom>
          <a:noFill/>
        </p:spPr>
      </p:pic>
      <p:pic>
        <p:nvPicPr>
          <p:cNvPr id="5124" name="Picture 4" descr="Звёздный * Просмотр темы - МЫ ЖЕЛАЕМ СЧАСТЬЯ ВАМ!"/>
          <p:cNvPicPr>
            <a:picLocks noChangeAspect="1" noChangeArrowheads="1"/>
          </p:cNvPicPr>
          <p:nvPr/>
        </p:nvPicPr>
        <p:blipFill>
          <a:blip r:embed="rId10"/>
          <a:srcRect r="1352"/>
          <a:stretch>
            <a:fillRect/>
          </a:stretch>
        </p:blipFill>
        <p:spPr bwMode="auto">
          <a:xfrm>
            <a:off x="0" y="0"/>
            <a:ext cx="2071670" cy="214311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transition>
    <p:randomBa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14282" y="285728"/>
            <a:ext cx="8572560" cy="6286544"/>
          </a:xfrm>
          <a:prstGeom prst="roundRect">
            <a:avLst>
              <a:gd name="adj" fmla="val 9810"/>
            </a:avLst>
          </a:prstGeom>
          <a:gradFill>
            <a:gsLst>
              <a:gs pos="0">
                <a:schemeClr val="accent1">
                  <a:lumMod val="60000"/>
                  <a:lumOff val="40000"/>
                  <a:alpha val="56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5122" name="Picture 2" descr="Подснежники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4714884"/>
            <a:ext cx="3143240" cy="1842725"/>
          </a:xfrm>
          <a:prstGeom prst="rect">
            <a:avLst/>
          </a:prstGeom>
          <a:noFill/>
        </p:spPr>
      </p:pic>
      <p:pic>
        <p:nvPicPr>
          <p:cNvPr id="5124" name="Picture 4" descr="Звёздный * Просмотр темы - МЫ ЖЕЛАЕМ СЧАСТЬЯ ВАМ!"/>
          <p:cNvPicPr>
            <a:picLocks noChangeAspect="1" noChangeArrowheads="1"/>
          </p:cNvPicPr>
          <p:nvPr/>
        </p:nvPicPr>
        <p:blipFill>
          <a:blip r:embed="rId7"/>
          <a:srcRect l="5504" t="11031" b="7345"/>
          <a:stretch>
            <a:fillRect/>
          </a:stretch>
        </p:blipFill>
        <p:spPr bwMode="auto">
          <a:xfrm>
            <a:off x="0" y="0"/>
            <a:ext cx="3000364" cy="264318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p:transition>
    <p:randomBa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14282" y="285728"/>
            <a:ext cx="8572560" cy="6286544"/>
          </a:xfrm>
          <a:prstGeom prst="roundRect">
            <a:avLst>
              <a:gd name="adj" fmla="val 9810"/>
            </a:avLst>
          </a:prstGeom>
          <a:gradFill>
            <a:gsLst>
              <a:gs pos="0">
                <a:schemeClr val="accent1">
                  <a:lumMod val="60000"/>
                  <a:lumOff val="40000"/>
                  <a:alpha val="56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5124" name="Picture 4" descr="Звёздный * Просмотр темы - МЫ ЖЕЛАЕМ СЧАСТЬЯ ВАМ!"/>
          <p:cNvPicPr>
            <a:picLocks noChangeAspect="1" noChangeArrowheads="1"/>
          </p:cNvPicPr>
          <p:nvPr/>
        </p:nvPicPr>
        <p:blipFill>
          <a:blip r:embed="rId6"/>
          <a:srcRect l="5504" t="11031" b="7345"/>
          <a:stretch>
            <a:fillRect/>
          </a:stretch>
        </p:blipFill>
        <p:spPr bwMode="auto">
          <a:xfrm>
            <a:off x="0" y="0"/>
            <a:ext cx="2027264" cy="1785926"/>
          </a:xfrm>
          <a:prstGeom prst="rect">
            <a:avLst/>
          </a:prstGeom>
          <a:noFill/>
        </p:spPr>
      </p:pic>
      <p:pic>
        <p:nvPicPr>
          <p:cNvPr id="9220" name="Picture 4" descr="1218 x 745 , 893 кб - Фиалки - Растения PNG - Фотоальбомы - семена в Украине, саженцы, луковичные, садоводств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5143512"/>
            <a:ext cx="3143240" cy="1665759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p:transition>
    <p:randomBa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PowerPoint.ppt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gif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bookvoed.ru/files/1836/18/65/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135" y="3955915"/>
            <a:ext cx="1616616" cy="233823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059787" y="3241183"/>
            <a:ext cx="592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Урок русского языка в 3 классе.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43066" y="1154919"/>
            <a:ext cx="6591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1C1CE2"/>
                </a:solidFill>
                <a:latin typeface="Arial Black" pitchFamily="34" charset="0"/>
              </a:rPr>
              <a:t>«Употребление частицы </a:t>
            </a:r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</a:rPr>
              <a:t>НЕ</a:t>
            </a:r>
            <a:r>
              <a:rPr lang="ru-RU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Black" pitchFamily="34" charset="0"/>
              </a:rPr>
              <a:t> </a:t>
            </a:r>
            <a:r>
              <a:rPr lang="ru-RU" sz="3600" b="1" dirty="0" smtClean="0">
                <a:solidFill>
                  <a:srgbClr val="1C1CE2"/>
                </a:solidFill>
                <a:latin typeface="Arial Black" pitchFamily="34" charset="0"/>
              </a:rPr>
              <a:t>с глаголами»</a:t>
            </a:r>
            <a:endParaRPr lang="ru-RU" sz="3600" b="1" dirty="0">
              <a:solidFill>
                <a:srgbClr val="1C1CE2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4524" y="2499367"/>
            <a:ext cx="6399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 Narrow" pitchFamily="34" charset="0"/>
              </a:rPr>
              <a:t>Урок открытия новых знаний. </a:t>
            </a:r>
            <a:endParaRPr lang="ru-RU" sz="24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7409" y="1639502"/>
            <a:ext cx="676275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Не выучил, не делай,</a:t>
            </a:r>
            <a:br>
              <a:rPr lang="ru-RU" sz="3200" b="1" dirty="0"/>
            </a:br>
            <a:r>
              <a:rPr lang="ru-RU" sz="3200" b="1" dirty="0"/>
              <a:t>Не знаешь, не спеши. </a:t>
            </a:r>
            <a:br>
              <a:rPr lang="ru-RU" sz="3200" b="1" dirty="0"/>
            </a:br>
            <a:r>
              <a:rPr lang="ru-RU" sz="3200" b="1" dirty="0"/>
              <a:t>С глаголами отдельно</a:t>
            </a:r>
            <a:br>
              <a:rPr lang="ru-RU" sz="3200" b="1" dirty="0"/>
            </a:br>
            <a:r>
              <a:rPr lang="ru-RU" sz="3200" b="1" dirty="0"/>
              <a:t>Частицу НЕ пиши.</a:t>
            </a:r>
          </a:p>
          <a:p>
            <a:r>
              <a:rPr lang="ru-RU" sz="3200" b="1" dirty="0"/>
              <a:t>НЕ с глаголом пиши </a:t>
            </a:r>
            <a:r>
              <a:rPr lang="ru-RU" sz="3200" b="1" dirty="0" smtClean="0"/>
              <a:t>раздельно.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>Например: не ходил, не знал.</a:t>
            </a:r>
            <a:br>
              <a:rPr lang="ru-RU" sz="3200" b="1" dirty="0"/>
            </a:br>
            <a:r>
              <a:rPr lang="ru-RU" sz="3200" b="1" dirty="0"/>
              <a:t>Только помни об исключениях:</a:t>
            </a:r>
            <a:br>
              <a:rPr lang="ru-RU" sz="3200" b="1" dirty="0"/>
            </a:br>
            <a:r>
              <a:rPr lang="ru-RU" sz="3200" b="1" dirty="0"/>
              <a:t>Ненавидел, негодовал.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24629" y="422622"/>
            <a:ext cx="2387192" cy="769441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>
                    <a:lumMod val="25000"/>
                  </a:schemeClr>
                </a:solidFill>
              </a:rPr>
              <a:t>Выучить </a:t>
            </a:r>
            <a:endParaRPr lang="ru-RU" sz="4400" b="1" dirty="0">
              <a:solidFill>
                <a:schemeClr val="bg1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24742" y="1698171"/>
            <a:ext cx="481692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ненавидеть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негодовать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неволить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недоумевать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943100" y="685800"/>
            <a:ext cx="533944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1C1CE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AC0000"/>
                </a:solidFill>
                <a:effectLst/>
                <a:latin typeface="Arial" pitchFamily="34" charset="0"/>
                <a:ea typeface="Times New Roman" pitchFamily="18" charset="0"/>
              </a:rPr>
              <a:t>Глаголы исключения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AC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1191986" y="1807779"/>
            <a:ext cx="4064508" cy="31425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Bookman Old Style" pitchFamily="18" charset="0"/>
              </a:rPr>
              <a:t>(НЕ) БЫВАТЬ</a:t>
            </a:r>
          </a:p>
          <a:p>
            <a:pPr>
              <a:buNone/>
            </a:pPr>
            <a:r>
              <a:rPr lang="ru-RU" sz="3200" b="1" dirty="0" smtClean="0">
                <a:latin typeface="Bookman Old Style" pitchFamily="18" charset="0"/>
              </a:rPr>
              <a:t>(НЕ) НАВИДЕТЬ</a:t>
            </a:r>
          </a:p>
          <a:p>
            <a:pPr>
              <a:buNone/>
            </a:pPr>
            <a:r>
              <a:rPr lang="ru-RU" sz="3200" b="1" dirty="0" smtClean="0">
                <a:latin typeface="Bookman Old Style" pitchFamily="18" charset="0"/>
              </a:rPr>
              <a:t>(НЕ) СПАТЬ</a:t>
            </a:r>
          </a:p>
          <a:p>
            <a:pPr>
              <a:buNone/>
            </a:pPr>
            <a:r>
              <a:rPr lang="ru-RU" sz="3200" b="1" dirty="0" smtClean="0">
                <a:latin typeface="Bookman Old Style" pitchFamily="18" charset="0"/>
              </a:rPr>
              <a:t>(НЕ) ПИСАТЬ</a:t>
            </a:r>
          </a:p>
          <a:p>
            <a:pPr>
              <a:buNone/>
            </a:pPr>
            <a:r>
              <a:rPr lang="ru-RU" sz="3200" b="1" dirty="0" smtClean="0">
                <a:latin typeface="Bookman Old Style" pitchFamily="18" charset="0"/>
              </a:rPr>
              <a:t>(НЕ) ДОУМЕВАТЬ</a:t>
            </a:r>
          </a:p>
          <a:p>
            <a:pPr>
              <a:buNone/>
            </a:pPr>
            <a:endParaRPr lang="ru-RU" sz="3200" b="1" dirty="0">
              <a:latin typeface="Bookman Old Style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5265683" y="1824108"/>
            <a:ext cx="3878317" cy="309473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>
                <a:latin typeface="Bookman Old Style" pitchFamily="18" charset="0"/>
              </a:rPr>
              <a:t>(НЕ) ДОМОГАТЬ</a:t>
            </a:r>
          </a:p>
          <a:p>
            <a:pPr>
              <a:buNone/>
            </a:pPr>
            <a:r>
              <a:rPr lang="ru-RU" sz="3200" b="1" dirty="0" smtClean="0">
                <a:latin typeface="Bookman Old Style" pitchFamily="18" charset="0"/>
              </a:rPr>
              <a:t>(НЕ) ХОДИТЬ</a:t>
            </a:r>
          </a:p>
          <a:p>
            <a:pPr>
              <a:buNone/>
            </a:pPr>
            <a:r>
              <a:rPr lang="ru-RU" sz="3200" b="1" dirty="0" smtClean="0">
                <a:latin typeface="Bookman Old Style" pitchFamily="18" charset="0"/>
              </a:rPr>
              <a:t>(НЕ) ГОДОВАТЬ</a:t>
            </a:r>
          </a:p>
          <a:p>
            <a:pPr>
              <a:buNone/>
            </a:pPr>
            <a:r>
              <a:rPr lang="ru-RU" sz="3200" b="1" dirty="0" smtClean="0">
                <a:latin typeface="Bookman Old Style" pitchFamily="18" charset="0"/>
              </a:rPr>
              <a:t>(НЕ) ГОВОРИТЬ</a:t>
            </a:r>
          </a:p>
          <a:p>
            <a:pPr>
              <a:buNone/>
            </a:pPr>
            <a:r>
              <a:rPr lang="ru-RU" sz="3200" b="1" dirty="0" smtClean="0">
                <a:latin typeface="Bookman Old Style" pitchFamily="18" charset="0"/>
              </a:rPr>
              <a:t>(НЕ) ЖИТЬСЯ</a:t>
            </a:r>
            <a:endParaRPr lang="ru-RU" sz="3200" b="1" dirty="0"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81150" y="285750"/>
            <a:ext cx="7048500" cy="1066800"/>
          </a:xfrm>
          <a:prstGeom prst="roundRect">
            <a:avLst/>
          </a:prstGeom>
          <a:solidFill>
            <a:srgbClr val="FFFFFF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chemeClr val="bg1">
                    <a:lumMod val="25000"/>
                  </a:schemeClr>
                </a:solidFill>
                <a:latin typeface="Calibri" pitchFamily="34" charset="0"/>
              </a:rPr>
              <a:t>Как написать частицу </a:t>
            </a:r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</a:rPr>
              <a:t>НЕ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smtClean="0">
                <a:solidFill>
                  <a:schemeClr val="bg1">
                    <a:lumMod val="25000"/>
                  </a:schemeClr>
                </a:solidFill>
                <a:latin typeface="Calibri" pitchFamily="34" charset="0"/>
              </a:rPr>
              <a:t>с этими глаголами?</a:t>
            </a:r>
            <a:endParaRPr lang="ru-RU" sz="3200" b="1" dirty="0">
              <a:solidFill>
                <a:schemeClr val="bg1">
                  <a:lumMod val="2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4113" y="1677965"/>
            <a:ext cx="65314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н</a:t>
            </a:r>
            <a:r>
              <a:rPr lang="ru-RU" sz="3600" b="1" dirty="0" smtClean="0"/>
              <a:t>е </a:t>
            </a:r>
            <a:r>
              <a:rPr lang="ru-RU" sz="3600" b="1" dirty="0"/>
              <a:t>бывать </a:t>
            </a:r>
            <a:r>
              <a:rPr lang="ru-RU" sz="3600" b="1" dirty="0" smtClean="0"/>
              <a:t>             недомогать</a:t>
            </a:r>
            <a:br>
              <a:rPr lang="ru-RU" sz="3600" b="1" dirty="0" smtClean="0"/>
            </a:br>
            <a:r>
              <a:rPr lang="ru-RU" sz="3600" b="1" dirty="0" smtClean="0"/>
              <a:t>не </a:t>
            </a:r>
            <a:r>
              <a:rPr lang="ru-RU" sz="3600" b="1" dirty="0"/>
              <a:t>ходить </a:t>
            </a:r>
            <a:r>
              <a:rPr lang="ru-RU" sz="3600" b="1" dirty="0" smtClean="0"/>
              <a:t>              ненавидеть</a:t>
            </a:r>
            <a:br>
              <a:rPr lang="ru-RU" sz="3600" b="1" dirty="0" smtClean="0"/>
            </a:br>
            <a:r>
              <a:rPr lang="ru-RU" sz="3600" b="1" dirty="0" smtClean="0"/>
              <a:t>не </a:t>
            </a:r>
            <a:r>
              <a:rPr lang="ru-RU" sz="3600" b="1" dirty="0"/>
              <a:t>спать </a:t>
            </a:r>
            <a:r>
              <a:rPr lang="ru-RU" sz="3600" b="1" dirty="0" smtClean="0"/>
              <a:t>                 негодовать</a:t>
            </a:r>
            <a:br>
              <a:rPr lang="ru-RU" sz="3600" b="1" dirty="0" smtClean="0"/>
            </a:br>
            <a:r>
              <a:rPr lang="ru-RU" sz="3600" b="1" dirty="0"/>
              <a:t>н</a:t>
            </a:r>
            <a:r>
              <a:rPr lang="ru-RU" sz="3600" b="1" dirty="0" smtClean="0"/>
              <a:t>е </a:t>
            </a:r>
            <a:r>
              <a:rPr lang="ru-RU" sz="3600" b="1" dirty="0"/>
              <a:t>писать </a:t>
            </a:r>
            <a:r>
              <a:rPr lang="ru-RU" sz="3600" b="1" dirty="0" smtClean="0"/>
              <a:t>              недоумевать</a:t>
            </a:r>
            <a:br>
              <a:rPr lang="ru-RU" sz="3600" b="1" dirty="0" smtClean="0"/>
            </a:br>
            <a:r>
              <a:rPr lang="ru-RU" sz="3600" b="1" dirty="0" smtClean="0"/>
              <a:t>не говорить          нежиться</a:t>
            </a:r>
            <a:endParaRPr lang="ru-RU" sz="36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62452" y="585295"/>
            <a:ext cx="3619500" cy="876300"/>
          </a:xfrm>
          <a:prstGeom prst="roundRect">
            <a:avLst/>
          </a:prstGeom>
          <a:solidFill>
            <a:srgbClr val="FFFFFF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4000" b="1" dirty="0" smtClean="0">
                <a:solidFill>
                  <a:schemeClr val="bg1">
                    <a:lumMod val="25000"/>
                  </a:schemeClr>
                </a:solidFill>
                <a:latin typeface="Calibri" pitchFamily="34" charset="0"/>
              </a:rPr>
              <a:t>ПРОВЕРКА</a:t>
            </a:r>
            <a:endParaRPr lang="ru-RU" sz="4000" b="1" dirty="0">
              <a:solidFill>
                <a:schemeClr val="bg1">
                  <a:lumMod val="2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6910" y="1738811"/>
            <a:ext cx="58805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Посмотри, какая благодать... </a:t>
            </a:r>
            <a:br>
              <a:rPr lang="ru-RU" sz="2800" b="1" dirty="0" smtClean="0"/>
            </a:br>
            <a:r>
              <a:rPr lang="ru-RU" sz="2800" b="1" dirty="0" smtClean="0"/>
              <a:t>Этот мир не скоро нам наскучит.</a:t>
            </a:r>
            <a:br>
              <a:rPr lang="ru-RU" sz="2800" b="1" dirty="0" smtClean="0"/>
            </a:br>
            <a:r>
              <a:rPr lang="ru-RU" sz="2800" b="1" dirty="0" smtClean="0"/>
              <a:t>Да и он покуда не устал </a:t>
            </a:r>
            <a:br>
              <a:rPr lang="ru-RU" sz="2800" b="1" dirty="0" smtClean="0"/>
            </a:br>
            <a:r>
              <a:rPr lang="ru-RU" sz="2800" b="1" dirty="0" smtClean="0"/>
              <a:t>отражаться в наших зеркалах.</a:t>
            </a:r>
            <a:br>
              <a:rPr lang="ru-RU" sz="2800" b="1" dirty="0" smtClean="0"/>
            </a:br>
            <a:r>
              <a:rPr lang="ru-RU" sz="2800" b="1" dirty="0" smtClean="0"/>
              <a:t>Мы - его беспомощная часть: </a:t>
            </a:r>
            <a:br>
              <a:rPr lang="ru-RU" sz="2800" b="1" dirty="0" smtClean="0"/>
            </a:br>
            <a:r>
              <a:rPr lang="ru-RU" sz="2800" b="1" dirty="0" smtClean="0"/>
              <a:t>ничему-то годы нас не учат -</a:t>
            </a:r>
            <a:br>
              <a:rPr lang="ru-RU" sz="2800" b="1" dirty="0" smtClean="0"/>
            </a:br>
            <a:r>
              <a:rPr lang="ru-RU" sz="2800" b="1" dirty="0" smtClean="0"/>
              <a:t>Разве что счастливо воспарить </a:t>
            </a:r>
            <a:br>
              <a:rPr lang="ru-RU" sz="2800" b="1" dirty="0" smtClean="0"/>
            </a:br>
            <a:r>
              <a:rPr lang="ru-RU" sz="2800" b="1" dirty="0" smtClean="0"/>
              <a:t>по весне на выживших крылах.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77787" y="580278"/>
            <a:ext cx="2997808" cy="769441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>
                    <a:lumMod val="25000"/>
                  </a:schemeClr>
                </a:solidFill>
              </a:rPr>
              <a:t>Рефлексия </a:t>
            </a:r>
            <a:endParaRPr lang="ru-RU" sz="4400" b="1" dirty="0">
              <a:solidFill>
                <a:schemeClr val="bg1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352550" y="1600200"/>
            <a:ext cx="65151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Не хвали себя сам, пусть люди похвалят.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2982" y="3377684"/>
            <a:ext cx="754565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i="1" dirty="0">
                <a:solidFill>
                  <a:srgbClr val="D218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работу!</a:t>
            </a:r>
            <a:endParaRPr lang="ru-RU" sz="6600" dirty="0">
              <a:solidFill>
                <a:srgbClr val="D218C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8350" y="274320"/>
            <a:ext cx="54864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Book Antiqua" pitchFamily="18" charset="0"/>
              </a:rPr>
              <a:t>ГЛАГОЛ</a:t>
            </a:r>
            <a:endParaRPr lang="ru-RU" sz="6000" b="1" dirty="0">
              <a:latin typeface="Book Antiqu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13975" y="1316308"/>
            <a:ext cx="6174442" cy="526297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Он всегда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в работе,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>В напряженье и заботе.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>Пишет, моет, убирает,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>Шьёт, рисует и читает.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>Варит, жарит, мастерит,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>Режет, пилит, говорит.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>Так его легко узнать –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>Стоит лишь вопрос задать.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>На вопрос: «Что делать?» – есть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>У него в ответе весть.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>Даже если отдыхает,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>Тоже дело выполняет.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103" y="227343"/>
            <a:ext cx="7245927" cy="765886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 мы знаем о глаголе?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4855" y="1193642"/>
            <a:ext cx="8071945" cy="5270222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rgbClr val="1C1CE2"/>
            </a:solidFill>
          </a:ln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b="1" u="sng" dirty="0" smtClean="0">
                <a:solidFill>
                  <a:srgbClr val="000099"/>
                </a:solidFill>
              </a:rPr>
              <a:t>Продолжить фразы:</a:t>
            </a:r>
          </a:p>
          <a:p>
            <a:pPr>
              <a:spcBef>
                <a:spcPts val="0"/>
              </a:spcBef>
            </a:pPr>
            <a:r>
              <a:rPr lang="ru-RU" sz="2400" b="1" dirty="0" smtClean="0"/>
              <a:t>Глагол – это ______________</a:t>
            </a:r>
          </a:p>
          <a:p>
            <a:pPr>
              <a:spcBef>
                <a:spcPts val="0"/>
              </a:spcBef>
            </a:pPr>
            <a:r>
              <a:rPr lang="ru-RU" sz="2400" b="1" dirty="0" smtClean="0"/>
              <a:t>Обозначает  _____________________</a:t>
            </a:r>
          </a:p>
          <a:p>
            <a:pPr>
              <a:spcBef>
                <a:spcPts val="0"/>
              </a:spcBef>
            </a:pPr>
            <a:r>
              <a:rPr lang="ru-RU" sz="2400" b="1" dirty="0" smtClean="0"/>
              <a:t>Отвечает на вопросы _____________________</a:t>
            </a:r>
          </a:p>
          <a:p>
            <a:pPr>
              <a:spcBef>
                <a:spcPts val="0"/>
              </a:spcBef>
            </a:pPr>
            <a:r>
              <a:rPr lang="ru-RU" sz="2400" b="1" dirty="0" smtClean="0"/>
              <a:t>Глаголы изменяются по ___________________</a:t>
            </a:r>
          </a:p>
          <a:p>
            <a:pPr>
              <a:spcBef>
                <a:spcPts val="0"/>
              </a:spcBef>
            </a:pPr>
            <a:r>
              <a:rPr lang="ru-RU" sz="2400" b="1" dirty="0" smtClean="0"/>
              <a:t>В настоящем времени обозначают действие, которое происходит ____________ и отвечают на вопросы ______________________</a:t>
            </a:r>
          </a:p>
          <a:p>
            <a:pPr>
              <a:spcBef>
                <a:spcPts val="0"/>
              </a:spcBef>
            </a:pPr>
            <a:r>
              <a:rPr lang="ru-RU" sz="2400" b="1" dirty="0" smtClean="0"/>
              <a:t>В будущем времени обозначают действие, которое __________ ____________ и отвечают на вопросы _______________________________</a:t>
            </a:r>
          </a:p>
          <a:p>
            <a:pPr>
              <a:spcBef>
                <a:spcPts val="0"/>
              </a:spcBef>
            </a:pPr>
            <a:r>
              <a:rPr lang="ru-RU" sz="2400" b="1" dirty="0" smtClean="0"/>
              <a:t>В прошедшем времени обозначают действие, которое ___________ ____________ и отвечают на вопросы _______________________________</a:t>
            </a:r>
            <a:endParaRPr lang="ru-RU" sz="2400" b="1" dirty="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2000" b="1" dirty="0" smtClean="0">
              <a:solidFill>
                <a:srgbClr val="00009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50461" y="1620486"/>
            <a:ext cx="2052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часть речи 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39799" y="1962073"/>
            <a:ext cx="34810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действие  предмета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9152" y="2324680"/>
            <a:ext cx="4885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что  делать? что  сделать?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69054" y="2687286"/>
            <a:ext cx="3284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временам  и числам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50158" y="3396735"/>
            <a:ext cx="1237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сейчас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89826" y="3806638"/>
            <a:ext cx="2268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что делает?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63702" y="4484554"/>
            <a:ext cx="3256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происходило  вчера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84571" y="4857671"/>
            <a:ext cx="4276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что делал?  что сделал?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21508" y="5630183"/>
            <a:ext cx="3413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произойдет  завтра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00336" y="5992790"/>
            <a:ext cx="5780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что будет делать?  что сделает?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3842" y="2714135"/>
            <a:ext cx="7693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5A2781"/>
                </a:solidFill>
                <a:latin typeface="Comic Sans MS" pitchFamily="66" charset="0"/>
              </a:rPr>
              <a:t>Март зиму кончает, весну начинает.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48645" y="3816794"/>
            <a:ext cx="58817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5A2781"/>
                </a:solidFill>
                <a:latin typeface="Comic Sans MS" pitchFamily="66" charset="0"/>
              </a:rPr>
              <a:t>Без мороза вода </a:t>
            </a:r>
            <a:r>
              <a:rPr lang="ru-RU" sz="3200" b="1" dirty="0" smtClean="0">
                <a:solidFill>
                  <a:srgbClr val="5A2781"/>
                </a:solidFill>
                <a:latin typeface="Comic Sans MS" pitchFamily="66" charset="0"/>
              </a:rPr>
              <a:t>замёрзнет</a:t>
            </a:r>
            <a:r>
              <a:rPr lang="ru-RU" sz="3200" b="1" dirty="0">
                <a:solidFill>
                  <a:srgbClr val="5A2781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34345" y="3816794"/>
            <a:ext cx="65181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5A2781"/>
                </a:solidFill>
                <a:latin typeface="Comic Sans MS" pitchFamily="66" charset="0"/>
              </a:rPr>
              <a:t>Без мороза вода не замёрзнет.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23558" y="523865"/>
            <a:ext cx="64366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Тема:</a:t>
            </a:r>
          </a:p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Употребление частицы не с глаголами.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758" y="5015984"/>
            <a:ext cx="58183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/>
              <a:t>Кто знает, что такое </a:t>
            </a:r>
            <a:r>
              <a:rPr lang="ru-RU" sz="3600" b="1" i="1" u="sng" dirty="0">
                <a:solidFill>
                  <a:srgbClr val="C00000"/>
                </a:solidFill>
              </a:rPr>
              <a:t>не</a:t>
            </a:r>
            <a:r>
              <a:rPr lang="ru-RU" sz="3600" b="1" i="1" dirty="0"/>
              <a:t>? 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08673" y="664420"/>
            <a:ext cx="40636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2CB8"/>
                </a:solidFill>
              </a:rPr>
              <a:t>Чистописание </a:t>
            </a:r>
            <a:endParaRPr lang="ru-RU" sz="4800" b="1" dirty="0">
              <a:solidFill>
                <a:srgbClr val="002CB8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0447" y="1709448"/>
            <a:ext cx="51331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 smtClean="0">
                <a:latin typeface="Book Antiqua" pitchFamily="18" charset="0"/>
              </a:rPr>
              <a:t>не   </a:t>
            </a:r>
            <a:r>
              <a:rPr lang="ru-RU" sz="3600" b="1" i="1" dirty="0" smtClean="0">
                <a:latin typeface="Book Antiqua" pitchFamily="18" charset="0"/>
              </a:rPr>
              <a:t>//  </a:t>
            </a:r>
            <a:r>
              <a:rPr lang="ru-RU" sz="5400" b="1" i="1" dirty="0" smtClean="0">
                <a:latin typeface="Book Antiqua" pitchFamily="18" charset="0"/>
              </a:rPr>
              <a:t> </a:t>
            </a:r>
            <a:r>
              <a:rPr lang="ru-RU" sz="5400" b="1" i="1" dirty="0" err="1" smtClean="0">
                <a:latin typeface="Book Antiqua" pitchFamily="18" charset="0"/>
              </a:rPr>
              <a:t>не</a:t>
            </a:r>
            <a:r>
              <a:rPr lang="ru-RU" sz="5400" b="1" i="1" dirty="0" smtClean="0">
                <a:latin typeface="Book Antiqua" pitchFamily="18" charset="0"/>
              </a:rPr>
              <a:t>  </a:t>
            </a:r>
            <a:r>
              <a:rPr lang="ru-RU" sz="3600" b="1" i="1" dirty="0" smtClean="0">
                <a:latin typeface="Book Antiqua" pitchFamily="18" charset="0"/>
              </a:rPr>
              <a:t>//</a:t>
            </a:r>
            <a:r>
              <a:rPr lang="ru-RU" sz="5400" b="1" i="1" dirty="0" smtClean="0">
                <a:latin typeface="Book Antiqua" pitchFamily="18" charset="0"/>
              </a:rPr>
              <a:t>  </a:t>
            </a:r>
            <a:r>
              <a:rPr lang="ru-RU" sz="5400" b="1" i="1" dirty="0" err="1" smtClean="0">
                <a:latin typeface="Book Antiqua" pitchFamily="18" charset="0"/>
              </a:rPr>
              <a:t>не</a:t>
            </a:r>
            <a:r>
              <a:rPr lang="ru-RU" sz="5400" b="1" i="1" dirty="0" smtClean="0">
                <a:latin typeface="Book Antiqua" pitchFamily="18" charset="0"/>
              </a:rPr>
              <a:t>  </a:t>
            </a:r>
            <a:r>
              <a:rPr lang="ru-RU" sz="3600" b="1" i="1" dirty="0" smtClean="0">
                <a:latin typeface="Book Antiqua" pitchFamily="18" charset="0"/>
              </a:rPr>
              <a:t>//</a:t>
            </a:r>
            <a:endParaRPr lang="ru-RU" sz="5400" b="1" i="1" dirty="0"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2481" y="2580868"/>
            <a:ext cx="7976864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600" b="1" i="1" dirty="0" smtClean="0">
                <a:latin typeface="Book Antiqua" pitchFamily="18" charset="0"/>
              </a:rPr>
              <a:t>небеса   нечего   не растут </a:t>
            </a:r>
            <a:endParaRPr lang="ru-RU" sz="4600" b="1" i="1" dirty="0"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1189" y="3637057"/>
            <a:ext cx="8245927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800" b="1" i="1" dirty="0" smtClean="0">
                <a:latin typeface="Cambria" pitchFamily="18" charset="0"/>
              </a:rPr>
              <a:t>1. Обозначить орфограммы. </a:t>
            </a:r>
          </a:p>
          <a:p>
            <a:pPr>
              <a:spcBef>
                <a:spcPts val="600"/>
              </a:spcBef>
            </a:pPr>
            <a:r>
              <a:rPr lang="ru-RU" sz="2800" b="1" i="1" dirty="0" smtClean="0">
                <a:latin typeface="Cambria" pitchFamily="18" charset="0"/>
              </a:rPr>
              <a:t>2. Выделить корень.</a:t>
            </a:r>
          </a:p>
          <a:p>
            <a:pPr>
              <a:spcBef>
                <a:spcPts val="600"/>
              </a:spcBef>
            </a:pPr>
            <a:r>
              <a:rPr lang="ru-RU" sz="2800" b="1" i="1" dirty="0">
                <a:latin typeface="Cambria" pitchFamily="18" charset="0"/>
              </a:rPr>
              <a:t>3</a:t>
            </a:r>
            <a:r>
              <a:rPr lang="ru-RU" sz="2800" b="1" i="1" dirty="0" smtClean="0">
                <a:latin typeface="Cambria" pitchFamily="18" charset="0"/>
              </a:rPr>
              <a:t>. Как написано </a:t>
            </a:r>
            <a:r>
              <a:rPr lang="ru-RU" sz="3600" b="1" i="1" u="sng" dirty="0" smtClean="0">
                <a:solidFill>
                  <a:srgbClr val="C00000"/>
                </a:solidFill>
                <a:latin typeface="Cambria" pitchFamily="18" charset="0"/>
              </a:rPr>
              <a:t>не</a:t>
            </a:r>
            <a:r>
              <a:rPr lang="ru-RU" sz="2800" b="1" i="1" dirty="0" smtClean="0">
                <a:latin typeface="Cambria" pitchFamily="18" charset="0"/>
              </a:rPr>
              <a:t> с этими словами?  Почему? </a:t>
            </a:r>
          </a:p>
          <a:p>
            <a:pPr>
              <a:spcBef>
                <a:spcPts val="600"/>
              </a:spcBef>
            </a:pPr>
            <a:r>
              <a:rPr lang="ru-RU" sz="2800" b="1" i="1" dirty="0">
                <a:latin typeface="Cambria" pitchFamily="18" charset="0"/>
              </a:rPr>
              <a:t>4</a:t>
            </a:r>
            <a:r>
              <a:rPr lang="ru-RU" sz="2800" b="1" i="1" dirty="0" smtClean="0">
                <a:latin typeface="Cambria" pitchFamily="18" charset="0"/>
              </a:rPr>
              <a:t>. В слове </a:t>
            </a:r>
            <a:r>
              <a:rPr lang="ru-RU" sz="2800" b="1" i="1" u="sng" dirty="0" smtClean="0">
                <a:solidFill>
                  <a:srgbClr val="002CB8"/>
                </a:solidFill>
                <a:latin typeface="Cambria" pitchFamily="18" charset="0"/>
              </a:rPr>
              <a:t>не растут</a:t>
            </a:r>
            <a:r>
              <a:rPr lang="ru-RU" sz="2800" b="1" i="1" dirty="0" smtClean="0">
                <a:solidFill>
                  <a:srgbClr val="002CB8"/>
                </a:solidFill>
                <a:latin typeface="Cambria" pitchFamily="18" charset="0"/>
              </a:rPr>
              <a:t> </a:t>
            </a:r>
            <a:r>
              <a:rPr lang="ru-RU" sz="2800" b="1" i="1" dirty="0" smtClean="0">
                <a:latin typeface="Cambria" pitchFamily="18" charset="0"/>
              </a:rPr>
              <a:t>– </a:t>
            </a:r>
            <a:r>
              <a:rPr lang="ru-RU" sz="3200" b="1" i="1" u="sng" dirty="0" smtClean="0">
                <a:solidFill>
                  <a:srgbClr val="C00000"/>
                </a:solidFill>
                <a:latin typeface="Cambria" pitchFamily="18" charset="0"/>
              </a:rPr>
              <a:t>не</a:t>
            </a:r>
            <a:r>
              <a:rPr lang="ru-RU" sz="2800" b="1" i="1" dirty="0" smtClean="0">
                <a:latin typeface="Cambria" pitchFamily="18" charset="0"/>
              </a:rPr>
              <a:t> это предлог?</a:t>
            </a:r>
            <a:endParaRPr lang="ru-RU" sz="2800" b="1" i="1" dirty="0">
              <a:latin typeface="Cambria" pitchFamily="18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0843" y="762392"/>
            <a:ext cx="55726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CB8"/>
                </a:solidFill>
                <a:latin typeface="Arial" pitchFamily="34" charset="0"/>
                <a:cs typeface="Arial" pitchFamily="34" charset="0"/>
              </a:rPr>
              <a:t>Сравните словосочетания</a:t>
            </a:r>
            <a:endParaRPr lang="ru-RU" sz="3200" b="1" dirty="0">
              <a:solidFill>
                <a:srgbClr val="002CB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88928" y="3549136"/>
            <a:ext cx="3990195" cy="1277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3600" b="1" i="1" dirty="0" smtClean="0">
                <a:latin typeface="Cambria" pitchFamily="18" charset="0"/>
              </a:rPr>
              <a:t> купили цветы</a:t>
            </a:r>
          </a:p>
          <a:p>
            <a:pPr algn="ctr">
              <a:spcBef>
                <a:spcPts val="600"/>
              </a:spcBef>
            </a:pPr>
            <a:r>
              <a:rPr lang="ru-RU" sz="3600" b="1" i="1" dirty="0">
                <a:latin typeface="Cambria" pitchFamily="18" charset="0"/>
              </a:rPr>
              <a:t>н</a:t>
            </a:r>
            <a:r>
              <a:rPr lang="ru-RU" sz="3600" b="1" i="1" dirty="0" smtClean="0">
                <a:latin typeface="Cambria" pitchFamily="18" charset="0"/>
              </a:rPr>
              <a:t>е купили цветы</a:t>
            </a:r>
            <a:endParaRPr lang="ru-RU" sz="3600" b="1" i="1" dirty="0"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4758" y="2036021"/>
            <a:ext cx="4448654" cy="1277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3600" b="1" i="1" dirty="0" smtClean="0">
                <a:latin typeface="Cambria" pitchFamily="18" charset="0"/>
              </a:rPr>
              <a:t> купили в магазине</a:t>
            </a:r>
          </a:p>
          <a:p>
            <a:pPr algn="ctr">
              <a:spcBef>
                <a:spcPts val="600"/>
              </a:spcBef>
            </a:pPr>
            <a:r>
              <a:rPr lang="ru-RU" sz="3600" b="1" i="1" dirty="0" smtClean="0">
                <a:latin typeface="Cambria" pitchFamily="18" charset="0"/>
              </a:rPr>
              <a:t>купили магазине</a:t>
            </a:r>
            <a:endParaRPr lang="ru-RU" sz="3600" b="1" i="1" dirty="0"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61241" y="5088902"/>
            <a:ext cx="60539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32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это предлог?</a:t>
            </a: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 Почему?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19150" y="1466850"/>
            <a:ext cx="795201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Здоровье за деньги купишь.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Кашу маслом испортишь.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Ложь человека красит.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latin typeface="Book Antiqua" pitchFamily="18" charset="0"/>
              </a:rPr>
              <a:t>Стыдно знать, стыдно учиться</a:t>
            </a:r>
            <a:r>
              <a:rPr lang="ru-RU" sz="3600" b="1" dirty="0" smtClean="0">
                <a:latin typeface="Book Antiqua" pitchFamily="18" charset="0"/>
              </a:rPr>
              <a:t>.</a:t>
            </a:r>
            <a:endParaRPr lang="ru-RU" sz="3600" b="1" dirty="0">
              <a:latin typeface="Book Antiqua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24593" y="1472293"/>
            <a:ext cx="795201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Здоровье за деньги не купишь.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Кашу маслом не испортишь.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Ложь человека не красит.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Book Antiqua" pitchFamily="18" charset="0"/>
              </a:rPr>
              <a:t>Не стыдно не знать</a:t>
            </a:r>
            <a:r>
              <a:rPr lang="ru-RU" sz="3600" b="1" dirty="0">
                <a:latin typeface="Book Antiqua" pitchFamily="18" charset="0"/>
              </a:rPr>
              <a:t>, стыдно </a:t>
            </a:r>
            <a:r>
              <a:rPr lang="ru-RU" sz="3600" b="1" dirty="0" smtClean="0">
                <a:latin typeface="Book Antiqua" pitchFamily="18" charset="0"/>
              </a:rPr>
              <a:t>не учиться.</a:t>
            </a:r>
            <a:endParaRPr lang="ru-RU" sz="3600" b="1" dirty="0"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9960" y="443985"/>
            <a:ext cx="56997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2CB8"/>
                </a:solidFill>
              </a:rPr>
              <a:t>Работа с пословицами</a:t>
            </a:r>
            <a:endParaRPr lang="ru-RU" sz="4400" b="1" dirty="0">
              <a:solidFill>
                <a:srgbClr val="002CB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9757" y="4365564"/>
            <a:ext cx="817704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002CB8"/>
                </a:solidFill>
                <a:latin typeface="Arial" pitchFamily="34" charset="0"/>
                <a:cs typeface="Arial" pitchFamily="34" charset="0"/>
              </a:rPr>
              <a:t>Для чего нужна частица </a:t>
            </a:r>
            <a:r>
              <a:rPr lang="ru-RU" sz="32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</a:t>
            </a:r>
            <a:r>
              <a:rPr lang="ru-RU" sz="3200" b="1" dirty="0" smtClean="0">
                <a:solidFill>
                  <a:srgbClr val="002CB8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002CB8"/>
                </a:solidFill>
                <a:latin typeface="Arial" pitchFamily="34" charset="0"/>
                <a:cs typeface="Arial" pitchFamily="34" charset="0"/>
              </a:rPr>
              <a:t>Какой вывод можно сделать?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002CB8"/>
                </a:solidFill>
                <a:latin typeface="Arial" pitchFamily="34" charset="0"/>
                <a:cs typeface="Arial" pitchFamily="34" charset="0"/>
              </a:rPr>
              <a:t>Сравните свой вывод с правилом в учебнике – с. 100.</a:t>
            </a:r>
            <a:endParaRPr lang="ru-RU" sz="3200" b="1" dirty="0">
              <a:solidFill>
                <a:srgbClr val="002CB8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28" y="500042"/>
            <a:ext cx="65694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8E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ФИЗМИНУТКА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8E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6" name="Объект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859133" y="5738648"/>
          <a:ext cx="914400" cy="772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Презентация" showAsIcon="1" r:id="rId3" imgW="914400" imgH="714240" progId="PowerPoint.Show.12">
                  <p:embed/>
                </p:oleObj>
              </mc:Choice>
              <mc:Fallback>
                <p:oleObj name="Презентация" showAsIcon="1" r:id="rId3" imgW="914400" imgH="714240" progId="PowerPoint.Show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9133" y="5738648"/>
                        <a:ext cx="914400" cy="7725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5" name="Picture 5" descr="http://www.disneypicture.net/data/media/37/DarkwingDuck3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2143116"/>
            <a:ext cx="2500330" cy="390592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799490" y="3668943"/>
            <a:ext cx="28535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замок</a:t>
            </a:r>
            <a:endParaRPr lang="ru-RU" sz="4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45089" y="3689965"/>
            <a:ext cx="25485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замок       </a:t>
            </a:r>
            <a:endParaRPr lang="ru-RU" sz="48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2875651" y="3789090"/>
            <a:ext cx="188259" cy="94128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4768185" y="3732833"/>
            <a:ext cx="188259" cy="94128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1997498" y="4412059"/>
            <a:ext cx="345138" cy="448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 flipV="1">
            <a:off x="5452209" y="4402531"/>
            <a:ext cx="345138" cy="448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Глагол+существительное существительное+ глагол - Социальная сеть для инвалидов СоСеДИ - Страница 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1645" y="3433598"/>
            <a:ext cx="2534341" cy="319399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709366" y="1744699"/>
            <a:ext cx="54210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latin typeface="Cambria" pitchFamily="18" charset="0"/>
              </a:rPr>
              <a:t>Не лает, не кусает, а в дом не пускает.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982514" y="738352"/>
            <a:ext cx="5829300" cy="633248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1C1C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>
                    <a:lumMod val="25000"/>
                  </a:schemeClr>
                </a:solidFill>
              </a:rPr>
              <a:t>Письмо по памяти</a:t>
            </a:r>
            <a:endParaRPr lang="ru-RU" sz="4400" b="1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008789" y="748862"/>
            <a:ext cx="5829300" cy="633248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1C1C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>
                    <a:lumMod val="25000"/>
                  </a:schemeClr>
                </a:solidFill>
              </a:rPr>
              <a:t>Проверим.</a:t>
            </a:r>
            <a:endParaRPr lang="ru-RU" sz="4400" b="1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19352" y="1770976"/>
            <a:ext cx="62896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latin typeface="Cambria" pitchFamily="18" charset="0"/>
              </a:rPr>
              <a:t>(Не)лает</a:t>
            </a:r>
            <a:r>
              <a:rPr lang="ru-RU" sz="4400" b="1" i="1" dirty="0">
                <a:latin typeface="Cambria" pitchFamily="18" charset="0"/>
              </a:rPr>
              <a:t>, </a:t>
            </a:r>
            <a:r>
              <a:rPr lang="ru-RU" sz="4400" b="1" i="1" dirty="0" smtClean="0">
                <a:latin typeface="Cambria" pitchFamily="18" charset="0"/>
              </a:rPr>
              <a:t>(не)кусает</a:t>
            </a:r>
            <a:r>
              <a:rPr lang="ru-RU" sz="4400" b="1" i="1" dirty="0">
                <a:latin typeface="Cambria" pitchFamily="18" charset="0"/>
              </a:rPr>
              <a:t>, а в дом </a:t>
            </a:r>
            <a:r>
              <a:rPr lang="ru-RU" sz="4400" b="1" i="1" dirty="0" smtClean="0">
                <a:latin typeface="Cambria" pitchFamily="18" charset="0"/>
              </a:rPr>
              <a:t>(не)пускает</a:t>
            </a:r>
            <a:r>
              <a:rPr lang="ru-RU" sz="4400" b="1" i="1" dirty="0">
                <a:latin typeface="Cambria" pitchFamily="18" charset="0"/>
              </a:rPr>
              <a:t>. 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17" grpId="3"/>
      <p:bldP spid="19" grpId="0" animBg="1"/>
      <p:bldP spid="14" grpId="0" animBg="1"/>
      <p:bldP spid="18" grpId="0"/>
    </p:bldLst>
  </p:timing>
</p:sld>
</file>

<file path=ppt/theme/theme1.xml><?xml version="1.0" encoding="utf-8"?>
<a:theme xmlns:a="http://schemas.openxmlformats.org/drawingml/2006/main" name="1_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 с глаголами</Template>
  <TotalTime>145</TotalTime>
  <Words>437</Words>
  <Application>Microsoft Office PowerPoint</Application>
  <PresentationFormat>Экран (4:3)</PresentationFormat>
  <Paragraphs>96</Paragraphs>
  <Slides>15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8" baseType="lpstr">
      <vt:lpstr>Arial</vt:lpstr>
      <vt:lpstr>Arial Black</vt:lpstr>
      <vt:lpstr>Arial Narrow</vt:lpstr>
      <vt:lpstr>Book Antiqua</vt:lpstr>
      <vt:lpstr>Bookman Old Style</vt:lpstr>
      <vt:lpstr>Calibri</vt:lpstr>
      <vt:lpstr>Cambria</vt:lpstr>
      <vt:lpstr>Comic Sans MS</vt:lpstr>
      <vt:lpstr>Times New Roman</vt:lpstr>
      <vt:lpstr>1_Презентация1</vt:lpstr>
      <vt:lpstr>Презентация1</vt:lpstr>
      <vt:lpstr>2_Презентация1</vt:lpstr>
      <vt:lpstr>Презентация</vt:lpstr>
      <vt:lpstr>Презентация PowerPoint</vt:lpstr>
      <vt:lpstr>ГЛАГОЛ</vt:lpstr>
      <vt:lpstr>Что мы знаем о глаголе?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16</cp:revision>
  <dcterms:created xsi:type="dcterms:W3CDTF">2015-03-09T14:41:25Z</dcterms:created>
  <dcterms:modified xsi:type="dcterms:W3CDTF">2020-05-06T08:05:03Z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1267307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