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7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36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825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49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724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395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822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10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342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63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05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685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7DFC0-BEC2-421C-AFF2-813BF03C8158}" type="datetimeFigureOut">
              <a:rPr lang="ru-RU" smtClean="0"/>
              <a:t>20.12.2015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EC43A-6651-4526-B3B5-2550A892480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541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3600399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/>
              <a:t/>
            </a:r>
            <a:br>
              <a:rPr lang="ru-RU" b="1" dirty="0"/>
            </a:br>
            <a:r>
              <a:rPr lang="ru-RU" sz="5300" b="1" dirty="0">
                <a:solidFill>
                  <a:schemeClr val="tx2">
                    <a:lumMod val="75000"/>
                  </a:schemeClr>
                </a:solidFill>
              </a:rPr>
              <a:t>Подготовка к </a:t>
            </a:r>
            <a:r>
              <a:rPr lang="ru-RU" sz="5300" b="1" dirty="0" smtClean="0">
                <a:solidFill>
                  <a:schemeClr val="tx2">
                    <a:lumMod val="75000"/>
                  </a:schemeClr>
                </a:solidFill>
              </a:rPr>
              <a:t>сочинению на тему:</a:t>
            </a:r>
            <a:r>
              <a:rPr lang="ru-RU" sz="53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53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5300" dirty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sz="5300" dirty="0" smtClean="0">
                <a:solidFill>
                  <a:schemeClr val="tx2">
                    <a:lumMod val="75000"/>
                  </a:schemeClr>
                </a:solidFill>
              </a:rPr>
              <a:t> «</a:t>
            </a:r>
            <a:r>
              <a:rPr lang="ru-RU" sz="5300" dirty="0">
                <a:solidFill>
                  <a:schemeClr val="tx2">
                    <a:lumMod val="75000"/>
                  </a:schemeClr>
                </a:solidFill>
              </a:rPr>
              <a:t>Герасим — главный герой рассказа И. С. Тургенева „Муму</a:t>
            </a:r>
            <a:r>
              <a:rPr lang="ru-RU" sz="5300" dirty="0" smtClean="0">
                <a:solidFill>
                  <a:schemeClr val="tx2">
                    <a:lumMod val="75000"/>
                  </a:schemeClr>
                </a:solidFill>
              </a:rPr>
              <a:t>“»</a:t>
            </a:r>
            <a:r>
              <a:rPr lang="ru-RU" sz="5300" dirty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sz="5300" b="1" i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5300" b="1" i="1" dirty="0">
                <a:solidFill>
                  <a:schemeClr val="tx2">
                    <a:lumMod val="75000"/>
                  </a:schemeClr>
                </a:solidFill>
              </a:rPr>
            </a:br>
            <a:endParaRPr lang="ru-RU" sz="53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b="1" i="1" dirty="0" smtClean="0">
              <a:solidFill>
                <a:schemeClr val="tx1"/>
              </a:solidFill>
            </a:endParaRPr>
          </a:p>
          <a:p>
            <a:endParaRPr lang="ru-RU" b="1" i="1" dirty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Урок развития речи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1625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Вывод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Тургенев хотел показать нам, что крепостное право порождает тип человека-лакея, прихвостня, прихлебателя, у которого отсутствует чувство собственного достоинства. Герасим протестует не просто против приказа барыни утопить Муму, но против таких отношений, при которых люди теряют свои лучшие качества, против отношений барства и рабства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5865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/>
              <a:t>ПЛАН: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1. Кто такой Герасим?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2. Как он выглядит?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3. Какие поступки совершает?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4. Какие качества характера Герасима проявляются в этих поступках?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5. Чем Герасим отличается от остальных дворовых?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6.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впечатление на меня произвел Герасим — главный герой рассказа «Муму».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4560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endParaRPr lang="ru-RU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smtClean="0"/>
              <a:t>Написать сочинение по плану на тему: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«Герасим — главный герой рассказа И. С. Тургенева „Муму“» </a:t>
            </a:r>
            <a:r>
              <a:rPr lang="ru-RU" sz="4400" b="1" i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4400" b="1" i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21805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Цели урока: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>
                <a:latin typeface="Palatino Linotype" panose="02040502050505030304" pitchFamily="18" charset="0"/>
              </a:rPr>
              <a:t>дать полную характеристику образу главного героя рассказа – </a:t>
            </a:r>
            <a:r>
              <a:rPr lang="ru-RU" dirty="0" smtClean="0">
                <a:latin typeface="Palatino Linotype" panose="02040502050505030304" pitchFamily="18" charset="0"/>
              </a:rPr>
              <a:t>Герасиму;</a:t>
            </a:r>
          </a:p>
          <a:p>
            <a:r>
              <a:rPr lang="ru-RU" dirty="0">
                <a:latin typeface="Palatino Linotype" panose="02040502050505030304" pitchFamily="18" charset="0"/>
              </a:rPr>
              <a:t>показать нравственную силу Герасима, его превосходство над другими героями </a:t>
            </a:r>
            <a:r>
              <a:rPr lang="ru-RU" dirty="0" smtClean="0">
                <a:latin typeface="Palatino Linotype" panose="02040502050505030304" pitchFamily="18" charset="0"/>
              </a:rPr>
              <a:t>рассказа;</a:t>
            </a:r>
          </a:p>
          <a:p>
            <a:r>
              <a:rPr lang="ru-RU" dirty="0">
                <a:latin typeface="Palatino Linotype" panose="02040502050505030304" pitchFamily="18" charset="0"/>
              </a:rPr>
              <a:t>п</a:t>
            </a:r>
            <a:r>
              <a:rPr lang="ru-RU" dirty="0" smtClean="0">
                <a:latin typeface="Palatino Linotype" panose="02040502050505030304" pitchFamily="18" charset="0"/>
              </a:rPr>
              <a:t>ознакомить с планом, по которому строится работа над сочинением.</a:t>
            </a:r>
            <a:endParaRPr lang="ru-RU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549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ГЕРАСИМ</a:t>
            </a:r>
            <a:endParaRPr lang="ru-RU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8800"/>
            <a:ext cx="346672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67944" y="1600200"/>
            <a:ext cx="4618856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 «Одаренный необычайной силой, он работал за четверых — дело спорилось в его руках, и весело было смотреть на него, когда он либо пахал и, налегая огромными ладонями на соху, казалось, один, без помощи лошаденки, взрезывал упругую грудь земли, либо о Петров день так сокрушительно действовал косой, что хоть бы молодой березовый лесок смахивать с корней долой, либо проворно и безостановочно молотил трехаршинным цепом, и как рычаг опускались и поднимались продолговатые и твердые мышцы его </a:t>
            </a:r>
            <a:r>
              <a:rPr lang="ru-RU" dirty="0" err="1"/>
              <a:t>плечей</a:t>
            </a:r>
            <a:r>
              <a:rPr lang="ru-RU" dirty="0"/>
              <a:t>. Постоянное безмолвие придавало торжественную важность его </a:t>
            </a:r>
            <a:r>
              <a:rPr lang="ru-RU" dirty="0" err="1"/>
              <a:t>неистомной</a:t>
            </a:r>
            <a:r>
              <a:rPr lang="ru-RU" dirty="0"/>
              <a:t> </a:t>
            </a:r>
            <a:r>
              <a:rPr lang="ru-RU" dirty="0" smtClean="0"/>
              <a:t>работе…»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0409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2060"/>
                </a:solidFill>
              </a:rPr>
              <a:t>При описании Герасима </a:t>
            </a:r>
            <a:r>
              <a:rPr lang="ru-RU" sz="3600" b="1" i="1" dirty="0" err="1" smtClean="0">
                <a:solidFill>
                  <a:srgbClr val="002060"/>
                </a:solidFill>
              </a:rPr>
              <a:t>И.С.Тургенев</a:t>
            </a:r>
            <a:r>
              <a:rPr lang="ru-RU" sz="3600" b="1" i="1" dirty="0" smtClean="0">
                <a:solidFill>
                  <a:srgbClr val="002060"/>
                </a:solidFill>
              </a:rPr>
              <a:t> </a:t>
            </a:r>
            <a:r>
              <a:rPr lang="ru-RU" sz="3600" b="1" i="1" dirty="0">
                <a:solidFill>
                  <a:srgbClr val="002060"/>
                </a:solidFill>
              </a:rPr>
              <a:t>использует много </a:t>
            </a:r>
            <a:r>
              <a:rPr lang="ru-RU" sz="3600" b="1" i="1" dirty="0" smtClean="0">
                <a:solidFill>
                  <a:srgbClr val="002060"/>
                </a:solidFill>
              </a:rPr>
              <a:t>сравнений:</a:t>
            </a:r>
            <a:endParaRPr lang="ru-RU" sz="3600" b="1" i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«Он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вырос, как дерево растет на плодородной почве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«Скучал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недоумевал, как молодой здоровый бык, которого только что взяли с нивы, поставили на вагон железной дороги и мчат, а куда – Бог весть».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«Пойманный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зверь».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296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i="1" u="sng" dirty="0" smtClean="0">
                <a:solidFill>
                  <a:schemeClr val="accent5">
                    <a:lumMod val="50000"/>
                  </a:schemeClr>
                </a:solidFill>
              </a:rPr>
              <a:t>Сравнение</a:t>
            </a:r>
            <a:endParaRPr lang="ru-RU" sz="8000" i="1" u="sng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зображение одного явления с помощью сопоставления с другим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0489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i="1" dirty="0" smtClean="0"/>
              <a:t>Как выглядит Герасим?</a:t>
            </a:r>
            <a:endParaRPr lang="ru-RU" b="1" i="1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3312368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56792"/>
            <a:ext cx="3797262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43721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Качества </a:t>
            </a:r>
            <a:r>
              <a:rPr lang="ru-RU" b="1" i="1" dirty="0"/>
              <a:t>характера, которые проявляет </a:t>
            </a:r>
            <a:r>
              <a:rPr lang="ru-RU" b="1" i="1" dirty="0" smtClean="0"/>
              <a:t>Герасим: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 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ТРУДОЛЮБИЕ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АККУРАТНОСТЬ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НАДЕЖНОСТЬ 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ДЕРЖАТЬ СЛОВО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ЧЕСТНОСТЬ В ПОСТУПКАХ 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СОБСТВЕННОГО ДОСТОИНСТВА 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ЛЮБИТЬ 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СОСТРАДАНИЕ 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ВЕЛИКОДУШИЕ 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ЧУТКОСТЬ</a:t>
            </a:r>
            <a:endParaRPr lang="ru-RU" sz="4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729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sz="4000" b="1" i="1" dirty="0" smtClean="0"/>
              <a:t>Описывая </a:t>
            </a:r>
            <a:r>
              <a:rPr lang="ru-RU" sz="4000" b="1" i="1" dirty="0"/>
              <a:t>силу Герасима, Тургенев употребляет </a:t>
            </a:r>
            <a:r>
              <a:rPr lang="ru-RU" sz="4000" b="1" i="1" dirty="0" smtClean="0"/>
              <a:t>гиперболы (сильное преувеличение)</a:t>
            </a:r>
            <a:endParaRPr lang="ru-RU" sz="4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Про кровать писатель говорит: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«Сто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пудов можно было положить на нее — не погнулась бы»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Когда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Герасим косил, то мог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«молодой березовый лесок смахивать с корней долой». </a:t>
            </a:r>
            <a:endParaRPr lang="ru-RU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Двух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воров он стукнул друг об дружку лбами так, 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«что хоть в полицию их потом не води».</a:t>
            </a:r>
          </a:p>
        </p:txBody>
      </p:sp>
    </p:spTree>
    <p:extLst>
      <p:ext uri="{BB962C8B-B14F-4D97-AF65-F5344CB8AC3E}">
        <p14:creationId xmlns:p14="http://schemas.microsoft.com/office/powerpoint/2010/main" val="2379076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Какое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занимал Герасим среди челяди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Как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относился он к дворне?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 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 всей остальной челядью Герасим находился в отношениях не то чтобы приятельских, — они его побаивались, — а коротких: он считал их за своих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(стр. 191)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7891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157</Words>
  <Application>Microsoft Office PowerPoint</Application>
  <PresentationFormat>Экран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Подготовка к сочинению на тему:   «Герасим — главный герой рассказа И. С. Тургенева „Муму“»  </vt:lpstr>
      <vt:lpstr>Цели урока:</vt:lpstr>
      <vt:lpstr>ГЕРАСИМ</vt:lpstr>
      <vt:lpstr>При описании Герасима И.С.Тургенев использует много сравнений:</vt:lpstr>
      <vt:lpstr>Сравнение</vt:lpstr>
      <vt:lpstr>Как выглядит Герасим?</vt:lpstr>
      <vt:lpstr>Качества характера, которые проявляет Герасим:</vt:lpstr>
      <vt:lpstr>  Описывая силу Герасима, Тургенев употребляет гиперболы (сильное преувеличение)</vt:lpstr>
      <vt:lpstr>- Какое положение занимал Герасим среди челяди?  - Как относился он к дворне?</vt:lpstr>
      <vt:lpstr>Вывод</vt:lpstr>
      <vt:lpstr>ПЛАН: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сочинению на тему:   «Герасим — главный герой рассказа И. С. Тургенева „Муму“»</dc:title>
  <dc:creator>ВИКА</dc:creator>
  <cp:lastModifiedBy>ВИКА</cp:lastModifiedBy>
  <cp:revision>8</cp:revision>
  <dcterms:created xsi:type="dcterms:W3CDTF">2015-12-20T12:09:53Z</dcterms:created>
  <dcterms:modified xsi:type="dcterms:W3CDTF">2015-12-20T13:36:35Z</dcterms:modified>
</cp:coreProperties>
</file>