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4" r:id="rId11"/>
    <p:sldId id="26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157D"/>
    <a:srgbClr val="CC0000"/>
    <a:srgbClr val="008000"/>
    <a:srgbClr val="85DFFF"/>
    <a:srgbClr val="FFFF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68BE4229-4115-4482-866C-67149AB4D32E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A5B4ED4B-AD0C-4E64-99CF-C0E88F135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E14C49FD-78FC-4D34-94B0-F6D5B358C267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6337D17-524D-4EA7-80C8-7CBFD6E2A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57CC91FF-BF85-4A6B-A17C-3F10731CC61A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7112B90A-5B50-4093-84CA-B35E753BC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9E64085B-C097-411A-A62E-EC38F415C327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735DCB85-8462-46C2-BEA6-7D5E6C7DA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1A15DE0-7767-4311-97C6-D5460F200B54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D623A241-EAD9-40D9-9D60-2947200311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B028799-E688-4529-B80F-9B69DCE12C20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7E1ECFED-4544-49B3-A1A9-7390A3066B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0429C24B-945E-408B-820A-C59F9C55EE0C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29FD6B43-847B-4665-B7E9-8286E074D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2B088D29-E9BA-4629-9F1B-203C3126B96E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350EDCF-38B1-43FD-B1A4-2D669F94E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81EC7E86-625E-49C6-85E0-C1E1E5168E0B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A82786E-D729-4C0E-8E14-2515DC0D8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CB215DFF-0290-41ED-B88A-825713ECC580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4644357-580A-4B36-9281-282EDC17F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C507090A-7200-449B-BC0F-8B157CD3D872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5571FE08-170F-49AB-B412-CCA6591E10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linda6035.ucoz.ru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03575" y="1628775"/>
            <a:ext cx="5483225" cy="2305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Контрольное списывание </a:t>
            </a:r>
            <a:br>
              <a:rPr lang="ru-RU" sz="3200" i="1" smtClean="0">
                <a:latin typeface="Times New Roman" pitchFamily="18" charset="0"/>
              </a:rPr>
            </a:br>
            <a:r>
              <a:rPr lang="ru-RU" sz="3200" i="1" smtClean="0">
                <a:latin typeface="Times New Roman" pitchFamily="18" charset="0"/>
              </a:rPr>
              <a:t>«Утром» </a:t>
            </a:r>
            <a:br>
              <a:rPr lang="ru-RU" sz="3200" i="1" smtClean="0">
                <a:latin typeface="Times New Roman" pitchFamily="18" charset="0"/>
              </a:rPr>
            </a:br>
            <a:r>
              <a:rPr lang="ru-RU" sz="3200" i="1" smtClean="0">
                <a:latin typeface="Times New Roman" pitchFamily="18" charset="0"/>
              </a:rPr>
              <a:t>русский язык</a:t>
            </a:r>
            <a:br>
              <a:rPr lang="ru-RU" sz="3200" i="1" smtClean="0">
                <a:latin typeface="Times New Roman" pitchFamily="18" charset="0"/>
              </a:rPr>
            </a:br>
            <a:r>
              <a:rPr lang="ru-RU" sz="3200" i="1" smtClean="0">
                <a:latin typeface="Times New Roman" pitchFamily="18" charset="0"/>
              </a:rPr>
              <a:t>2 класс</a:t>
            </a:r>
            <a:br>
              <a:rPr lang="ru-RU" sz="3200" i="1" smtClean="0">
                <a:latin typeface="Times New Roman" pitchFamily="18" charset="0"/>
              </a:rPr>
            </a:br>
            <a:endParaRPr lang="ru-RU" sz="3200" i="1" smtClean="0">
              <a:latin typeface="Times New Roman" pitchFamily="18" charset="0"/>
            </a:endParaRPr>
          </a:p>
        </p:txBody>
      </p:sp>
      <p:pic>
        <p:nvPicPr>
          <p:cNvPr id="27652" name="Picture 4" descr="29950_html_44888d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476250"/>
            <a:ext cx="2447925" cy="2808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i="1" smtClean="0">
                <a:latin typeface="Times New Roman" pitchFamily="18" charset="0"/>
              </a:rPr>
              <a:t>Рефлексия</a:t>
            </a:r>
            <a:br>
              <a:rPr lang="ru-RU" sz="3200" i="1" smtClean="0">
                <a:latin typeface="Times New Roman" pitchFamily="18" charset="0"/>
              </a:rPr>
            </a:br>
            <a:endParaRPr lang="ru-RU" sz="3200" i="1" smtClean="0">
              <a:latin typeface="Times New Roman" pitchFamily="18" charset="0"/>
            </a:endParaRP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 bwMode="auto">
          <a:xfrm>
            <a:off x="468313" y="1628775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ru-RU" sz="3600" i="1" smtClean="0">
                <a:latin typeface="Times New Roman" pitchFamily="18" charset="0"/>
              </a:rPr>
              <a:t>Оцените свою работу?	</a:t>
            </a:r>
          </a:p>
          <a:p>
            <a:pPr>
              <a:buFont typeface="Arial" charset="0"/>
              <a:buNone/>
            </a:pPr>
            <a:r>
              <a:rPr lang="ru-RU" sz="3600" i="1" smtClean="0">
                <a:latin typeface="Times New Roman" pitchFamily="18" charset="0"/>
              </a:rPr>
              <a:t> Какие затруднения у вас возникли?</a:t>
            </a:r>
          </a:p>
          <a:p>
            <a:endParaRPr lang="ru-RU" sz="3600" i="1" smtClean="0">
              <a:latin typeface="Times New Roman" pitchFamily="18" charset="0"/>
            </a:endParaRPr>
          </a:p>
        </p:txBody>
      </p:sp>
      <p:pic>
        <p:nvPicPr>
          <p:cNvPr id="14340" name="Picture 4" descr="go-back-gt-gallery-for-students-thinking-clipart-3227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3429000"/>
            <a:ext cx="3810000" cy="2808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Группа 1"/>
          <p:cNvGrpSpPr>
            <a:grpSpLocks/>
          </p:cNvGrpSpPr>
          <p:nvPr/>
        </p:nvGrpSpPr>
        <p:grpSpPr bwMode="auto">
          <a:xfrm>
            <a:off x="1087438" y="1973263"/>
            <a:ext cx="6953250" cy="4071937"/>
            <a:chOff x="607288" y="-815361"/>
            <a:chExt cx="7925152" cy="371638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07288" y="-815361"/>
              <a:ext cx="7925152" cy="36222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endParaRPr lang="ru-RU" sz="2000">
                <a:solidFill>
                  <a:schemeClr val="accent1"/>
                </a:solidFill>
              </a:endParaRPr>
            </a:p>
          </p:txBody>
        </p:sp>
        <p:sp>
          <p:nvSpPr>
            <p:cNvPr id="15364" name="Прямоугольник 3"/>
            <p:cNvSpPr>
              <a:spLocks noChangeArrowheads="1"/>
            </p:cNvSpPr>
            <p:nvPr/>
          </p:nvSpPr>
          <p:spPr bwMode="auto">
            <a:xfrm>
              <a:off x="1484185" y="2535827"/>
              <a:ext cx="6491880" cy="365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chemeClr val="accent1"/>
                  </a:solidFill>
                  <a:latin typeface="Monotype Corsiva" pitchFamily="66" charset="0"/>
                </a:rPr>
                <a:t>Сайт</a:t>
              </a:r>
              <a:r>
                <a:rPr lang="en-US" sz="2000" b="1">
                  <a:solidFill>
                    <a:schemeClr val="accent1"/>
                  </a:solidFill>
                  <a:latin typeface="Monotype Corsiva" pitchFamily="66" charset="0"/>
                  <a:hlinkClick r:id="rId2"/>
                </a:rPr>
                <a:t> http://linda6035.ucoz.ru/</a:t>
              </a:r>
              <a:r>
                <a:rPr lang="ru-RU" sz="2000">
                  <a:solidFill>
                    <a:schemeClr val="accent1"/>
                  </a:solidFill>
                  <a:latin typeface="Monotype Corsiva" pitchFamily="66" charset="0"/>
                </a:rPr>
                <a:t> </a:t>
              </a:r>
              <a:r>
                <a:rPr lang="en-US" sz="2000">
                  <a:solidFill>
                    <a:schemeClr val="accent1"/>
                  </a:solidFill>
                  <a:latin typeface="Monotype Corsiva" pitchFamily="66" charset="0"/>
                </a:rPr>
                <a:t> </a:t>
              </a:r>
              <a:r>
                <a:rPr lang="ru-RU" sz="2000">
                  <a:solidFill>
                    <a:schemeClr val="accent1"/>
                  </a:solidFill>
                  <a:latin typeface="Monotype Corsiva" pitchFamily="66" charset="0"/>
                </a:rPr>
                <a:t> </a:t>
              </a:r>
            </a:p>
          </p:txBody>
        </p:sp>
      </p:grpSp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1323975" y="981075"/>
            <a:ext cx="6480175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solidFill>
                <a:schemeClr val="accent1"/>
              </a:solidFill>
              <a:latin typeface="Monotype Corsiva" pitchFamily="66" charset="0"/>
            </a:endParaRPr>
          </a:p>
          <a:p>
            <a:r>
              <a:rPr lang="ru-RU">
                <a:solidFill>
                  <a:schemeClr val="accent1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200">
                <a:solidFill>
                  <a:schemeClr val="accent1"/>
                </a:solidFill>
              </a:rPr>
              <a:t>автор  шаблона: </a:t>
            </a:r>
            <a:r>
              <a:rPr lang="ru-RU" sz="12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Фокина Лидия Петровна учитель начальных классов МКОУ «СОШ ст. Евсино» Искитимского района Новосибирской области</a:t>
            </a:r>
            <a:endParaRPr lang="ru-RU" sz="1200">
              <a:solidFill>
                <a:schemeClr val="accent1"/>
              </a:solidFill>
            </a:endParaRPr>
          </a:p>
          <a:p>
            <a:pPr algn="ctr"/>
            <a:endParaRPr lang="ru-RU" sz="1200">
              <a:solidFill>
                <a:schemeClr val="accent1"/>
              </a:solidFill>
              <a:latin typeface="Monotype Corsiva" pitchFamily="66" charset="0"/>
              <a:cs typeface="Calibri" pitchFamily="34" charset="0"/>
            </a:endParaRPr>
          </a:p>
          <a:p>
            <a:pPr algn="ctr"/>
            <a:r>
              <a:rPr lang="ru-RU" sz="2400">
                <a:solidFill>
                  <a:schemeClr val="accent1"/>
                </a:solidFill>
                <a:latin typeface="Monotype Corsiva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памятка  « Как списывать?»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600" i="1" smtClean="0">
                <a:latin typeface="Times New Roman" pitchFamily="18" charset="0"/>
              </a:rPr>
              <a:t>Прочитай и повтори, чтобы понять и запомнить.</a:t>
            </a:r>
          </a:p>
          <a:p>
            <a:r>
              <a:rPr lang="ru-RU" sz="3600" i="1" smtClean="0">
                <a:latin typeface="Times New Roman" pitchFamily="18" charset="0"/>
              </a:rPr>
              <a:t>Отметь опасные места.</a:t>
            </a:r>
          </a:p>
          <a:p>
            <a:r>
              <a:rPr lang="ru-RU" sz="3600" i="1" smtClean="0">
                <a:latin typeface="Times New Roman" pitchFamily="18" charset="0"/>
              </a:rPr>
              <a:t>Прочитай вслух так, как написано.</a:t>
            </a:r>
          </a:p>
          <a:p>
            <a:r>
              <a:rPr lang="ru-RU" sz="3600" i="1" smtClean="0">
                <a:latin typeface="Times New Roman" pitchFamily="18" charset="0"/>
              </a:rPr>
              <a:t>Пиши проговаривая.</a:t>
            </a:r>
          </a:p>
          <a:p>
            <a:r>
              <a:rPr lang="ru-RU" sz="3600" i="1" smtClean="0">
                <a:latin typeface="Times New Roman" pitchFamily="18" charset="0"/>
              </a:rPr>
              <a:t>Проверь. </a:t>
            </a:r>
          </a:p>
          <a:p>
            <a:endParaRPr lang="ru-RU" i="1" smtClean="0">
              <a:latin typeface="Times New Roman" pitchFamily="18" charset="0"/>
            </a:endParaRPr>
          </a:p>
        </p:txBody>
      </p:sp>
      <p:pic>
        <p:nvPicPr>
          <p:cNvPr id="28676" name="Picture 4" descr="0010-010-stanovitsja-esche-starshe-i-idet-v-shkol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4149725"/>
            <a:ext cx="3017837" cy="2374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Догадайтесь о ком и чём будет текст</a:t>
            </a:r>
          </a:p>
        </p:txBody>
      </p:sp>
      <p:pic>
        <p:nvPicPr>
          <p:cNvPr id="29700" name="Picture 4" descr="29950_html_44888d31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188" y="1412875"/>
            <a:ext cx="7921625" cy="4824413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778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Контрольное списывание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ru-RU" i="1" smtClean="0">
                <a:latin typeface="Times New Roman" pitchFamily="18" charset="0"/>
              </a:rPr>
              <a:t>Утром.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i="1" smtClean="0">
                <a:latin typeface="Times New Roman" pitchFamily="18" charset="0"/>
              </a:rPr>
              <a:t>      З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мля п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крылась белым сне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ж</a:t>
            </a:r>
            <a:r>
              <a:rPr lang="ru-RU" i="1" smtClean="0">
                <a:latin typeface="Times New Roman" pitchFamily="18" charset="0"/>
              </a:rPr>
              <a:t>ным к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вром. Ра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нн</a:t>
            </a:r>
            <a:r>
              <a:rPr lang="ru-RU" i="1" smtClean="0">
                <a:latin typeface="Times New Roman" pitchFamily="18" charset="0"/>
              </a:rPr>
              <a:t>им утром я и мой т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вари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щ</a:t>
            </a:r>
            <a:r>
              <a:rPr lang="ru-RU" i="1" smtClean="0">
                <a:latin typeface="Times New Roman" pitchFamily="18" charset="0"/>
              </a:rPr>
              <a:t> </a:t>
            </a:r>
            <a:r>
              <a:rPr lang="ru-RU" i="1" smtClean="0">
                <a:solidFill>
                  <a:srgbClr val="CC0000"/>
                </a:solidFill>
                <a:latin typeface="Times New Roman" pitchFamily="18" charset="0"/>
              </a:rPr>
              <a:t>А</a:t>
            </a:r>
            <a:r>
              <a:rPr lang="ru-RU" i="1" smtClean="0">
                <a:latin typeface="Times New Roman" pitchFamily="18" charset="0"/>
              </a:rPr>
              <a:t>ндрей 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тправилис</a:t>
            </a:r>
            <a:r>
              <a:rPr lang="ru-RU" i="1" smtClean="0">
                <a:solidFill>
                  <a:srgbClr val="660033"/>
                </a:solidFill>
                <a:latin typeface="Times New Roman" pitchFamily="18" charset="0"/>
              </a:rPr>
              <a:t>ь</a:t>
            </a:r>
            <a:r>
              <a:rPr lang="ru-RU" i="1" smtClean="0">
                <a:latin typeface="Times New Roman" pitchFamily="18" charset="0"/>
              </a:rPr>
              <a:t> в зимний лес. Мы ск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л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ь</a:t>
            </a:r>
            <a:r>
              <a:rPr lang="ru-RU" i="1" smtClean="0">
                <a:latin typeface="Times New Roman" pitchFamily="18" charset="0"/>
              </a:rPr>
              <a:t>зили на лыжах по л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сным п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лянам. В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кру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г </a:t>
            </a:r>
            <a:r>
              <a:rPr lang="ru-RU" i="1" smtClean="0">
                <a:latin typeface="Times New Roman" pitchFamily="18" charset="0"/>
              </a:rPr>
              <a:t>ст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яли кр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а</a:t>
            </a:r>
            <a:r>
              <a:rPr lang="ru-RU" i="1" smtClean="0">
                <a:latin typeface="Times New Roman" pitchFamily="18" charset="0"/>
              </a:rPr>
              <a:t>сивые д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рев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ь</a:t>
            </a:r>
            <a:r>
              <a:rPr lang="ru-RU" i="1" smtClean="0">
                <a:latin typeface="Times New Roman" pitchFamily="18" charset="0"/>
              </a:rPr>
              <a:t>я в зимнем убранстве. Стройные б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рёзы и 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сины п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крыты пуш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и</a:t>
            </a:r>
            <a:r>
              <a:rPr lang="ru-RU" i="1" smtClean="0">
                <a:latin typeface="Times New Roman" pitchFamily="18" charset="0"/>
              </a:rPr>
              <a:t>стым снегом.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i="1" smtClean="0">
                <a:latin typeface="Times New Roman" pitchFamily="18" charset="0"/>
              </a:rPr>
              <a:t> 	 Вдру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г</a:t>
            </a:r>
            <a:r>
              <a:rPr lang="ru-RU" i="1" smtClean="0">
                <a:latin typeface="Times New Roman" pitchFamily="18" charset="0"/>
              </a:rPr>
              <a:t> выглянуло зимнее со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л</a:t>
            </a:r>
            <a:r>
              <a:rPr lang="ru-RU" i="1" smtClean="0">
                <a:latin typeface="Times New Roman" pitchFamily="18" charset="0"/>
              </a:rPr>
              <a:t>нце. Яркий лу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ч</a:t>
            </a:r>
            <a:r>
              <a:rPr lang="ru-RU" i="1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i="1" smtClean="0">
                <a:latin typeface="Times New Roman" pitchFamily="18" charset="0"/>
              </a:rPr>
              <a:t>е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г</a:t>
            </a:r>
            <a:r>
              <a:rPr lang="ru-RU" i="1" smtClean="0">
                <a:latin typeface="Times New Roman" pitchFamily="18" charset="0"/>
              </a:rPr>
              <a:t>о 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св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тил стройные д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рев</a:t>
            </a:r>
            <a:r>
              <a:rPr lang="ru-RU" i="1" smtClean="0">
                <a:solidFill>
                  <a:srgbClr val="000066"/>
                </a:solidFill>
                <a:latin typeface="Times New Roman" pitchFamily="18" charset="0"/>
              </a:rPr>
              <a:t>ь</a:t>
            </a:r>
            <a:r>
              <a:rPr lang="ru-RU" i="1" smtClean="0">
                <a:latin typeface="Times New Roman" pitchFamily="18" charset="0"/>
              </a:rPr>
              <a:t>я.</a:t>
            </a:r>
          </a:p>
          <a:p>
            <a:pPr>
              <a:lnSpc>
                <a:spcPct val="90000"/>
              </a:lnSpc>
            </a:pPr>
            <a:endParaRPr lang="ru-RU" sz="280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Вопросы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600" i="1" smtClean="0">
                <a:latin typeface="Times New Roman" pitchFamily="18" charset="0"/>
              </a:rPr>
              <a:t>Куда отправились друзья?</a:t>
            </a:r>
          </a:p>
          <a:p>
            <a:r>
              <a:rPr lang="ru-RU" sz="3600" i="1" smtClean="0">
                <a:latin typeface="Times New Roman" pitchFamily="18" charset="0"/>
              </a:rPr>
              <a:t>Когда они совершили прогулку?</a:t>
            </a:r>
          </a:p>
          <a:p>
            <a:r>
              <a:rPr lang="ru-RU" sz="3600" i="1" smtClean="0">
                <a:latin typeface="Times New Roman" pitchFamily="18" charset="0"/>
              </a:rPr>
              <a:t>Каким перед ними предстал лес ранним утром?</a:t>
            </a:r>
          </a:p>
          <a:p>
            <a:endParaRPr lang="ru-RU" sz="3600" i="1" smtClean="0">
              <a:latin typeface="Times New Roman" pitchFamily="18" charset="0"/>
            </a:endParaRPr>
          </a:p>
        </p:txBody>
      </p:sp>
      <p:pic>
        <p:nvPicPr>
          <p:cNvPr id="31748" name="Picture 4" descr="wallpapers_415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3644900"/>
            <a:ext cx="4460875" cy="295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smtClean="0">
                <a:latin typeface="Times New Roman" pitchFamily="18" charset="0"/>
              </a:rPr>
              <a:t>Орфографическая подготовка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11188" y="1196975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ru-RU" i="1" smtClean="0">
              <a:latin typeface="Times New Roman" pitchFamily="18" charset="0"/>
            </a:endParaRPr>
          </a:p>
          <a:p>
            <a:r>
              <a:rPr lang="ru-RU" i="1" smtClean="0">
                <a:latin typeface="Times New Roman" pitchFamily="18" charset="0"/>
              </a:rPr>
              <a:t>З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мля – з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мли          к</a:t>
            </a:r>
            <a:r>
              <a:rPr lang="ru-RU" i="1" smtClean="0">
                <a:solidFill>
                  <a:srgbClr val="CC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вром – к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врик</a:t>
            </a:r>
          </a:p>
          <a:p>
            <a:r>
              <a:rPr lang="ru-RU" i="1" smtClean="0">
                <a:latin typeface="Times New Roman" pitchFamily="18" charset="0"/>
              </a:rPr>
              <a:t>Ск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льзили- ск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льзский</a:t>
            </a:r>
          </a:p>
          <a:p>
            <a:r>
              <a:rPr lang="ru-RU" i="1" smtClean="0">
                <a:latin typeface="Times New Roman" pitchFamily="18" charset="0"/>
              </a:rPr>
              <a:t>Л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сным- лес                п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лянам- п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ле</a:t>
            </a:r>
          </a:p>
          <a:p>
            <a:r>
              <a:rPr lang="ru-RU" i="1" smtClean="0">
                <a:latin typeface="Times New Roman" pitchFamily="18" charset="0"/>
              </a:rPr>
              <a:t>Ст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яли- ст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й               кр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а</a:t>
            </a:r>
            <a:r>
              <a:rPr lang="ru-RU" i="1" smtClean="0">
                <a:latin typeface="Times New Roman" pitchFamily="18" charset="0"/>
              </a:rPr>
              <a:t>сивые - кр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а</a:t>
            </a:r>
            <a:r>
              <a:rPr lang="ru-RU" i="1" smtClean="0">
                <a:latin typeface="Times New Roman" pitchFamily="18" charset="0"/>
              </a:rPr>
              <a:t>ше</a:t>
            </a:r>
          </a:p>
          <a:p>
            <a:r>
              <a:rPr lang="ru-RU" i="1" smtClean="0">
                <a:latin typeface="Times New Roman" pitchFamily="18" charset="0"/>
              </a:rPr>
              <a:t> д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ревья – д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рево       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i="1" smtClean="0">
                <a:latin typeface="Times New Roman" pitchFamily="18" charset="0"/>
              </a:rPr>
              <a:t>св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тил - св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ru-RU" i="1" smtClean="0">
                <a:latin typeface="Times New Roman" pitchFamily="18" charset="0"/>
              </a:rPr>
              <a:t>т</a:t>
            </a:r>
          </a:p>
          <a:p>
            <a:endParaRPr lang="ru-RU" smtClean="0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H="1">
            <a:off x="1979613" y="1700213"/>
            <a:ext cx="714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H="1">
            <a:off x="2771775" y="1773238"/>
            <a:ext cx="714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 flipH="1">
            <a:off x="5435600" y="1773238"/>
            <a:ext cx="730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flipH="1">
            <a:off x="6443663" y="1773238"/>
            <a:ext cx="71437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2339975" y="2349500"/>
            <a:ext cx="714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3563938" y="2420938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2051050" y="2924175"/>
            <a:ext cx="7143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5508625" y="2924175"/>
            <a:ext cx="1444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6804025" y="2997200"/>
            <a:ext cx="7143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1908175" y="3573463"/>
            <a:ext cx="7143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5940425" y="3573463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1835150" y="4149725"/>
            <a:ext cx="7143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1908175" y="3933825"/>
            <a:ext cx="714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3276600" y="42211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7524750" y="3500438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4643438" y="422116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5435600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4932363" y="42211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H="1">
            <a:off x="5867400" y="4149725"/>
            <a:ext cx="730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 flipH="1">
            <a:off x="3276600" y="4076700"/>
            <a:ext cx="714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Орфографическая подготовка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4800" i="1" smtClean="0">
                <a:latin typeface="Times New Roman" pitchFamily="18" charset="0"/>
              </a:rPr>
              <a:t>Т</a:t>
            </a:r>
            <a:r>
              <a:rPr lang="ru-RU" sz="4800" i="1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sz="4800" i="1" smtClean="0">
                <a:latin typeface="Times New Roman" pitchFamily="18" charset="0"/>
              </a:rPr>
              <a:t>вари</a:t>
            </a:r>
            <a:r>
              <a:rPr lang="ru-RU" sz="4800" i="1" smtClean="0">
                <a:solidFill>
                  <a:srgbClr val="000066"/>
                </a:solidFill>
                <a:latin typeface="Times New Roman" pitchFamily="18" charset="0"/>
              </a:rPr>
              <a:t>щ</a:t>
            </a:r>
            <a:r>
              <a:rPr lang="ru-RU" sz="4800" i="1" smtClean="0">
                <a:latin typeface="Times New Roman" pitchFamily="18" charset="0"/>
              </a:rPr>
              <a:t>, вокру</a:t>
            </a:r>
            <a:r>
              <a:rPr lang="ru-RU" sz="4800" i="1" smtClean="0">
                <a:solidFill>
                  <a:srgbClr val="000066"/>
                </a:solidFill>
                <a:latin typeface="Times New Roman" pitchFamily="18" charset="0"/>
              </a:rPr>
              <a:t>г</a:t>
            </a:r>
            <a:r>
              <a:rPr lang="ru-RU" sz="4800" i="1" smtClean="0">
                <a:latin typeface="Times New Roman" pitchFamily="18" charset="0"/>
              </a:rPr>
              <a:t>, б</a:t>
            </a:r>
            <a:r>
              <a:rPr lang="ru-RU" sz="4800" i="1" smtClean="0">
                <a:solidFill>
                  <a:srgbClr val="CC0000"/>
                </a:solidFill>
                <a:latin typeface="Times New Roman" pitchFamily="18" charset="0"/>
              </a:rPr>
              <a:t>е</a:t>
            </a:r>
            <a:r>
              <a:rPr lang="ru-RU" sz="4800" i="1" smtClean="0">
                <a:latin typeface="Times New Roman" pitchFamily="18" charset="0"/>
              </a:rPr>
              <a:t>рёзы, </a:t>
            </a:r>
            <a:r>
              <a:rPr lang="ru-RU" sz="4800" i="1" smtClean="0">
                <a:solidFill>
                  <a:srgbClr val="CC0000"/>
                </a:solidFill>
                <a:latin typeface="Times New Roman" pitchFamily="18" charset="0"/>
              </a:rPr>
              <a:t>о</a:t>
            </a:r>
            <a:r>
              <a:rPr lang="ru-RU" sz="4800" i="1" smtClean="0">
                <a:latin typeface="Times New Roman" pitchFamily="18" charset="0"/>
              </a:rPr>
              <a:t>сины, вдру</a:t>
            </a:r>
            <a:r>
              <a:rPr lang="ru-RU" sz="4800" i="1" smtClean="0">
                <a:solidFill>
                  <a:srgbClr val="CC0000"/>
                </a:solidFill>
                <a:latin typeface="Times New Roman" pitchFamily="18" charset="0"/>
              </a:rPr>
              <a:t>г</a:t>
            </a:r>
            <a:r>
              <a:rPr lang="ru-RU" i="1" smtClean="0">
                <a:latin typeface="Times New Roman" pitchFamily="18" charset="0"/>
              </a:rPr>
              <a:t>.</a:t>
            </a:r>
          </a:p>
          <a:p>
            <a:r>
              <a:rPr lang="ru-RU" sz="4800" i="1" smtClean="0">
                <a:latin typeface="Times New Roman" pitchFamily="18" charset="0"/>
              </a:rPr>
              <a:t>Ра</a:t>
            </a:r>
            <a:r>
              <a:rPr lang="ru-RU" sz="4800" i="1" smtClean="0">
                <a:solidFill>
                  <a:srgbClr val="CC0000"/>
                </a:solidFill>
                <a:latin typeface="Times New Roman" pitchFamily="18" charset="0"/>
              </a:rPr>
              <a:t>нн</a:t>
            </a:r>
            <a:r>
              <a:rPr lang="ru-RU" sz="4800" i="1" smtClean="0">
                <a:latin typeface="Times New Roman" pitchFamily="18" charset="0"/>
              </a:rPr>
              <a:t>им, сне</a:t>
            </a:r>
            <a:r>
              <a:rPr lang="ru-RU" sz="4800" i="1" smtClean="0">
                <a:solidFill>
                  <a:srgbClr val="000066"/>
                </a:solidFill>
                <a:latin typeface="Times New Roman" pitchFamily="18" charset="0"/>
              </a:rPr>
              <a:t>ж</a:t>
            </a:r>
            <a:r>
              <a:rPr lang="ru-RU" sz="4800" i="1" smtClean="0">
                <a:latin typeface="Times New Roman" pitchFamily="18" charset="0"/>
              </a:rPr>
              <a:t>ным –сне</a:t>
            </a:r>
            <a:r>
              <a:rPr lang="ru-RU" sz="4800" i="1" smtClean="0">
                <a:solidFill>
                  <a:srgbClr val="000066"/>
                </a:solidFill>
                <a:latin typeface="Times New Roman" pitchFamily="18" charset="0"/>
              </a:rPr>
              <a:t>ж</a:t>
            </a:r>
            <a:r>
              <a:rPr lang="ru-RU" sz="4800" i="1" smtClean="0">
                <a:latin typeface="Times New Roman" pitchFamily="18" charset="0"/>
              </a:rPr>
              <a:t>ок</a:t>
            </a:r>
          </a:p>
          <a:p>
            <a:r>
              <a:rPr lang="ru-RU" sz="4800" i="1" smtClean="0">
                <a:latin typeface="Times New Roman" pitchFamily="18" charset="0"/>
              </a:rPr>
              <a:t>лу</a:t>
            </a:r>
            <a:r>
              <a:rPr lang="ru-RU" sz="4800" i="1" smtClean="0">
                <a:solidFill>
                  <a:srgbClr val="000066"/>
                </a:solidFill>
                <a:latin typeface="Times New Roman" pitchFamily="18" charset="0"/>
              </a:rPr>
              <a:t>ч</a:t>
            </a:r>
            <a:r>
              <a:rPr lang="ru-RU" sz="4800" i="1" smtClean="0">
                <a:latin typeface="Times New Roman" pitchFamily="18" charset="0"/>
              </a:rPr>
              <a:t>, пу</a:t>
            </a:r>
            <a:r>
              <a:rPr lang="ru-RU" sz="4800" i="1" smtClean="0">
                <a:solidFill>
                  <a:srgbClr val="000066"/>
                </a:solidFill>
                <a:latin typeface="Times New Roman" pitchFamily="18" charset="0"/>
              </a:rPr>
              <a:t>ш</a:t>
            </a:r>
            <a:r>
              <a:rPr lang="ru-RU" sz="4800" i="1" smtClean="0">
                <a:solidFill>
                  <a:srgbClr val="CC0000"/>
                </a:solidFill>
                <a:latin typeface="Times New Roman" pitchFamily="18" charset="0"/>
              </a:rPr>
              <a:t>и</a:t>
            </a:r>
            <a:r>
              <a:rPr lang="ru-RU" sz="4800" i="1" smtClean="0">
                <a:latin typeface="Times New Roman" pitchFamily="18" charset="0"/>
              </a:rPr>
              <a:t>стым</a:t>
            </a:r>
          </a:p>
          <a:p>
            <a:endParaRPr lang="ru-RU" i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260350"/>
            <a:ext cx="8229600" cy="7207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Грамматическое задание.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981075"/>
            <a:ext cx="8229600" cy="547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 smtClean="0">
                <a:solidFill>
                  <a:srgbClr val="000066"/>
                </a:solidFill>
                <a:latin typeface="Times New Roman" pitchFamily="18" charset="0"/>
              </a:rPr>
              <a:t>1 вариант</a:t>
            </a:r>
          </a:p>
          <a:p>
            <a:pPr>
              <a:lnSpc>
                <a:spcPct val="90000"/>
              </a:lnSpc>
            </a:pPr>
            <a:r>
              <a:rPr lang="ru-RU" sz="2800" i="1" smtClean="0">
                <a:latin typeface="Times New Roman" pitchFamily="18" charset="0"/>
              </a:rPr>
              <a:t>Найди и выпиши из текста 3 слова с безударным гласным звуком в корне. Подбери  и запиши к ним проверочные слова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i="1" smtClean="0">
                <a:latin typeface="Times New Roman" pitchFamily="18" charset="0"/>
              </a:rPr>
              <a:t>Определи  число и род у слов предметов</a:t>
            </a:r>
          </a:p>
          <a:p>
            <a:pPr>
              <a:lnSpc>
                <a:spcPct val="90000"/>
              </a:lnSpc>
            </a:pPr>
            <a:r>
              <a:rPr lang="ru-RU" sz="2800" i="1" smtClean="0">
                <a:solidFill>
                  <a:srgbClr val="CC0000"/>
                </a:solidFill>
                <a:latin typeface="Times New Roman" pitchFamily="18" charset="0"/>
              </a:rPr>
              <a:t>Зима, снега, дерево.</a:t>
            </a:r>
          </a:p>
          <a:p>
            <a:pPr>
              <a:lnSpc>
                <a:spcPct val="90000"/>
              </a:lnSpc>
            </a:pPr>
            <a:r>
              <a:rPr lang="ru-RU" sz="2800" i="1" smtClean="0">
                <a:solidFill>
                  <a:srgbClr val="000066"/>
                </a:solidFill>
                <a:latin typeface="Times New Roman" pitchFamily="18" charset="0"/>
              </a:rPr>
              <a:t>2 вариант</a:t>
            </a:r>
          </a:p>
          <a:p>
            <a:pPr>
              <a:lnSpc>
                <a:spcPct val="90000"/>
              </a:lnSpc>
            </a:pPr>
            <a:r>
              <a:rPr lang="ru-RU" sz="2800" i="1" smtClean="0">
                <a:latin typeface="Times New Roman" pitchFamily="18" charset="0"/>
              </a:rPr>
              <a:t>Найди и выпиши из текста 3 слова с безударным гласным звуком в корне. Подбери  и запиши к ним проверочные слова</a:t>
            </a:r>
          </a:p>
          <a:p>
            <a:pPr>
              <a:lnSpc>
                <a:spcPct val="90000"/>
              </a:lnSpc>
            </a:pPr>
            <a:r>
              <a:rPr lang="ru-RU" sz="2800" i="1" smtClean="0">
                <a:latin typeface="Times New Roman" pitchFamily="18" charset="0"/>
              </a:rPr>
              <a:t>Определи число и род у слов предметов</a:t>
            </a:r>
          </a:p>
          <a:p>
            <a:pPr>
              <a:lnSpc>
                <a:spcPct val="90000"/>
              </a:lnSpc>
            </a:pPr>
            <a:r>
              <a:rPr lang="ru-RU" sz="2800" i="1" smtClean="0">
                <a:solidFill>
                  <a:srgbClr val="CC0000"/>
                </a:solidFill>
                <a:latin typeface="Times New Roman" pitchFamily="18" charset="0"/>
              </a:rPr>
              <a:t>Вьюга, леса, гнездо.</a:t>
            </a:r>
          </a:p>
          <a:p>
            <a:pPr>
              <a:lnSpc>
                <a:spcPct val="90000"/>
              </a:lnSpc>
            </a:pPr>
            <a:endParaRPr lang="ru-RU" sz="2800" i="1" smtClean="0">
              <a:solidFill>
                <a:srgbClr val="CC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3200" i="1" smtClean="0">
                <a:latin typeface="Times New Roman" pitchFamily="18" charset="0"/>
              </a:rPr>
              <a:t>Самостоятельная работа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600" i="1" smtClean="0">
                <a:latin typeface="Times New Roman" pitchFamily="18" charset="0"/>
              </a:rPr>
              <a:t>Запиши текст.</a:t>
            </a:r>
          </a:p>
          <a:p>
            <a:pPr>
              <a:buFont typeface="Arial" charset="0"/>
              <a:buNone/>
            </a:pPr>
            <a:r>
              <a:rPr lang="ru-RU" sz="3600" i="1" smtClean="0">
                <a:latin typeface="Times New Roman" pitchFamily="18" charset="0"/>
              </a:rPr>
              <a:t>Проверь свою работу.</a:t>
            </a:r>
          </a:p>
        </p:txBody>
      </p:sp>
      <p:pic>
        <p:nvPicPr>
          <p:cNvPr id="35847" name="Picture 7" descr="500_F_79211398_fsBUZ0SqghNuenUwmnDsaka3fzxgkBr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3284538"/>
            <a:ext cx="3298825" cy="31067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2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81BD"/>
      </a:hlink>
      <a:folHlink>
        <a:srgbClr val="4F81B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267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Monotype Corsiva</vt:lpstr>
      <vt:lpstr>Times New Roman</vt:lpstr>
      <vt:lpstr>1_Тема Office</vt:lpstr>
      <vt:lpstr>Контрольное списывание  «Утром»  русский язык 2 класс </vt:lpstr>
      <vt:lpstr>памятка  « Как списывать?»</vt:lpstr>
      <vt:lpstr>Догадайтесь о ком и чём будет текст</vt:lpstr>
      <vt:lpstr>Контрольное списывание</vt:lpstr>
      <vt:lpstr>Вопросы</vt:lpstr>
      <vt:lpstr>Орфографическая подготовка</vt:lpstr>
      <vt:lpstr>Орфографическая подготовка</vt:lpstr>
      <vt:lpstr>Грамматическое задание.</vt:lpstr>
      <vt:lpstr>Самостоятельная работа </vt:lpstr>
      <vt:lpstr>Рефлексия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Пользователь</cp:lastModifiedBy>
  <cp:revision>44</cp:revision>
  <dcterms:created xsi:type="dcterms:W3CDTF">2014-07-06T18:18:01Z</dcterms:created>
  <dcterms:modified xsi:type="dcterms:W3CDTF">2020-05-14T16:07:51Z</dcterms:modified>
</cp:coreProperties>
</file>