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8" r:id="rId3"/>
    <p:sldId id="267" r:id="rId4"/>
    <p:sldId id="278" r:id="rId5"/>
    <p:sldId id="258" r:id="rId6"/>
    <p:sldId id="257" r:id="rId7"/>
    <p:sldId id="279" r:id="rId8"/>
    <p:sldId id="259" r:id="rId9"/>
    <p:sldId id="270" r:id="rId10"/>
    <p:sldId id="271" r:id="rId11"/>
    <p:sldId id="273" r:id="rId12"/>
    <p:sldId id="275" r:id="rId13"/>
    <p:sldId id="276" r:id="rId14"/>
    <p:sldId id="260" r:id="rId15"/>
    <p:sldId id="261" r:id="rId16"/>
    <p:sldId id="262" r:id="rId17"/>
    <p:sldId id="281" r:id="rId18"/>
    <p:sldId id="263" r:id="rId19"/>
    <p:sldId id="283" r:id="rId20"/>
    <p:sldId id="264" r:id="rId21"/>
    <p:sldId id="282" r:id="rId22"/>
    <p:sldId id="277" r:id="rId23"/>
    <p:sldId id="265" r:id="rId24"/>
    <p:sldId id="266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>
        <p:scale>
          <a:sx n="76" d="100"/>
          <a:sy n="76" d="100"/>
        </p:scale>
        <p:origin x="-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86CF9-B304-49C3-8E05-D3EBC5C3F65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80B8-C8BB-47B4-99AE-06E0792A9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79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C39B0-80AF-4FBA-8E4D-EE53BF384509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194C-6E84-448C-9318-17D437491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6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1194C-6E84-448C-9318-17D4374918F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05B775E-22C5-40BA-A447-DB5B6A87A4A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75E-22C5-40BA-A447-DB5B6A87A4A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05B775E-22C5-40BA-A447-DB5B6A87A4A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75E-22C5-40BA-A447-DB5B6A87A4A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75E-22C5-40BA-A447-DB5B6A87A4A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5B775E-22C5-40BA-A447-DB5B6A87A4A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5B775E-22C5-40BA-A447-DB5B6A87A4A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75E-22C5-40BA-A447-DB5B6A87A4A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75E-22C5-40BA-A447-DB5B6A87A4A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775E-22C5-40BA-A447-DB5B6A87A4A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05B775E-22C5-40BA-A447-DB5B6A87A4A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5B775E-22C5-40BA-A447-DB5B6A87A4A5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C4BCE9-07AE-4A23-B826-457818CBC4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428604"/>
            <a:ext cx="6477000" cy="9121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Понятие движения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uslide.ru/images/4/10412/960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8"/>
          <a:stretch/>
        </p:blipFill>
        <p:spPr bwMode="auto">
          <a:xfrm>
            <a:off x="2555776" y="2204864"/>
            <a:ext cx="4704521" cy="27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14475"/>
            <a:ext cx="45751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550987"/>
            <a:ext cx="4465637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000240"/>
            <a:ext cx="35385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000240"/>
            <a:ext cx="3830637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82764"/>
            <a:ext cx="5175236" cy="517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714488"/>
            <a:ext cx="7572428" cy="515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Устно 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362200" y="1500174"/>
            <a:ext cx="6400800" cy="500066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 </a:t>
            </a:r>
            <a:r>
              <a:rPr lang="ru-RU" sz="5500" dirty="0" smtClean="0"/>
              <a:t>Какие условия должны выполняться, чтобы точка А была симметричной точке В относительно:</a:t>
            </a:r>
          </a:p>
          <a:p>
            <a:r>
              <a:rPr lang="ru-RU" sz="5500" dirty="0" smtClean="0"/>
              <a:t>а) прямой</a:t>
            </a:r>
            <a:r>
              <a:rPr lang="en-US" sz="5500" dirty="0" smtClean="0"/>
              <a:t>  L</a:t>
            </a:r>
            <a:r>
              <a:rPr lang="ru-RU" sz="5500" dirty="0" smtClean="0"/>
              <a:t>;</a:t>
            </a:r>
          </a:p>
          <a:p>
            <a:r>
              <a:rPr lang="ru-RU" sz="5500" dirty="0" smtClean="0"/>
              <a:t>б) точки О?</a:t>
            </a:r>
          </a:p>
          <a:p>
            <a:pPr>
              <a:buFont typeface="Wingdings" pitchFamily="2" charset="2"/>
              <a:buChar char="v"/>
            </a:pPr>
            <a:r>
              <a:rPr lang="ru-RU" sz="5500" dirty="0" smtClean="0"/>
              <a:t> Существуют ли точки, для которых не существует точек, симметричных данной относительно:</a:t>
            </a:r>
          </a:p>
          <a:p>
            <a:r>
              <a:rPr lang="ru-RU" sz="5500" dirty="0" smtClean="0"/>
              <a:t>а) прямой;</a:t>
            </a:r>
          </a:p>
          <a:p>
            <a:r>
              <a:rPr lang="ru-RU" sz="5500" dirty="0" smtClean="0"/>
              <a:t>б) точки?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Изучение нового материала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3200" dirty="0" smtClean="0"/>
              <a:t>При </a:t>
            </a:r>
            <a:r>
              <a:rPr lang="ru-RU" sz="3200" dirty="0" smtClean="0">
                <a:solidFill>
                  <a:srgbClr val="FF0000"/>
                </a:solidFill>
              </a:rPr>
              <a:t>отображении плоскости на себя </a:t>
            </a:r>
            <a:r>
              <a:rPr lang="ru-RU" sz="3200" dirty="0" smtClean="0"/>
              <a:t>выполняются условия:</a:t>
            </a:r>
          </a:p>
          <a:p>
            <a:pPr algn="just">
              <a:buNone/>
            </a:pPr>
            <a:r>
              <a:rPr lang="ru-RU" dirty="0" smtClean="0"/>
              <a:t>1. Каждой точке плоскости ставится в соответствие какая-то одна точка плоскости;</a:t>
            </a:r>
          </a:p>
          <a:p>
            <a:pPr algn="just">
              <a:buNone/>
            </a:pPr>
            <a:r>
              <a:rPr lang="ru-RU" dirty="0" smtClean="0"/>
              <a:t>2. Каждая   точка   плоскости  оказывается поставленной в соответствие какой-то точке плоскости.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Осевая симметрия - </a:t>
            </a:r>
            <a:r>
              <a:rPr lang="ru-RU" dirty="0" smtClean="0"/>
              <a:t>представляет собой отображение плоскости на себя.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Центральная симметрия - </a:t>
            </a:r>
            <a:r>
              <a:rPr lang="ru-RU" dirty="0" smtClean="0"/>
              <a:t>представляет собой отображение плоскости на себя.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Изучение нового материала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2071678"/>
            <a:ext cx="2143140" cy="201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5357826"/>
            <a:ext cx="38560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500174"/>
            <a:ext cx="8153400" cy="50006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Каким же общим свойством обладают осевая и центральная симметрии?</a:t>
            </a:r>
          </a:p>
          <a:p>
            <a:pPr marL="514350" indent="-514350"/>
            <a:r>
              <a:rPr lang="ru-RU" dirty="0" smtClean="0"/>
              <a:t>При осевой симметрии в какую фигуру отобразится треугольник АВС? А четырехугольник АВС</a:t>
            </a:r>
            <a:r>
              <a:rPr lang="en-US" dirty="0" smtClean="0"/>
              <a:t>D</a:t>
            </a:r>
            <a:r>
              <a:rPr lang="ru-RU" dirty="0" smtClean="0"/>
              <a:t>? (задание 3)</a:t>
            </a:r>
          </a:p>
          <a:p>
            <a:pPr marL="514350" indent="-514350"/>
            <a:r>
              <a:rPr lang="ru-RU" dirty="0" smtClean="0"/>
              <a:t>При центральной симметрии в какую фигуру отобразится треугольник АВС? А четырехугольник АВС</a:t>
            </a:r>
            <a:r>
              <a:rPr lang="en-US" dirty="0" smtClean="0"/>
              <a:t>D</a:t>
            </a:r>
            <a:r>
              <a:rPr lang="ru-RU" dirty="0" smtClean="0"/>
              <a:t>?</a:t>
            </a:r>
          </a:p>
          <a:p>
            <a:pPr marL="514350" indent="-514350"/>
            <a:r>
              <a:rPr lang="ru-RU" dirty="0" smtClean="0"/>
              <a:t> Сохранилось ли расстояние между двумя точками при осевой симметрии? При центральной симметрии?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Изучение нового материала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i="1" u="sng" dirty="0" smtClean="0"/>
              <a:t>Свойство осевой и центральной симметрии</a:t>
            </a:r>
            <a:r>
              <a:rPr lang="ru-RU" dirty="0" smtClean="0"/>
              <a:t>: это отображение плоскости на себя, которое сохраняет расстояния между точками.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>
                <a:solidFill>
                  <a:srgbClr val="FF0000"/>
                </a:solidFill>
              </a:rPr>
              <a:t>Опр.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Движение плоскости – это отображение плоскости на себя, сохраняющее расстояния.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u="sng" dirty="0" smtClean="0"/>
              <a:t>Осевая и центральная симметрии</a:t>
            </a:r>
            <a:r>
              <a:rPr lang="ru-RU" dirty="0" smtClean="0"/>
              <a:t> – являются движением.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Изучение нового материала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Иногда в природе наблюдаем что-то похожее на зеркальную симметрию относительно плоскости</a:t>
            </a:r>
          </a:p>
        </p:txBody>
      </p:sp>
      <p:pic>
        <p:nvPicPr>
          <p:cNvPr id="1026" name="Picture 2" descr="http://dxmbkxacdb7tv.cloudfront.net/4de15c38-2d5b-41e8-886a-146df8cc0980/Aksiala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8669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577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7070" cy="4495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800" dirty="0" smtClean="0"/>
              <a:t>Постановка целей урока.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Повторение.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Изучение нового материала.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Решение задач.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Итог урока.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 урока: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 Пусть </a:t>
            </a:r>
            <a:r>
              <a:rPr lang="en-US" sz="2400" dirty="0" smtClean="0"/>
              <a:t>M</a:t>
            </a:r>
            <a:r>
              <a:rPr lang="ru-RU" sz="2400" dirty="0" smtClean="0"/>
              <a:t> и</a:t>
            </a:r>
            <a:r>
              <a:rPr lang="en-US" sz="2400" dirty="0" smtClean="0"/>
              <a:t> N </a:t>
            </a:r>
            <a:r>
              <a:rPr lang="ru-RU" sz="2400" dirty="0" smtClean="0"/>
              <a:t>какие-либо точки, </a:t>
            </a:r>
            <a:r>
              <a:rPr lang="en-US" sz="2400" dirty="0" smtClean="0"/>
              <a:t> L – </a:t>
            </a:r>
            <a:r>
              <a:rPr lang="ru-RU" sz="2400" dirty="0" smtClean="0"/>
              <a:t>ось симметрии.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ru-RU" sz="2400" dirty="0" smtClean="0"/>
              <a:t> и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1</a:t>
            </a:r>
            <a:r>
              <a:rPr lang="ru-RU" sz="2400" dirty="0" smtClean="0"/>
              <a:t> – точки, симметричные точкам </a:t>
            </a:r>
            <a:r>
              <a:rPr lang="en-US" sz="2400" dirty="0" smtClean="0"/>
              <a:t>M</a:t>
            </a:r>
            <a:r>
              <a:rPr lang="ru-RU" sz="2400" dirty="0" smtClean="0"/>
              <a:t> и </a:t>
            </a:r>
            <a:r>
              <a:rPr lang="en-US" sz="2400" dirty="0" smtClean="0"/>
              <a:t>N</a:t>
            </a:r>
            <a:r>
              <a:rPr lang="ru-RU" sz="2400" dirty="0" smtClean="0"/>
              <a:t> относительно прямой </a:t>
            </a:r>
            <a:r>
              <a:rPr lang="en-US" sz="2400" dirty="0" smtClean="0"/>
              <a:t>L.</a:t>
            </a:r>
            <a:r>
              <a:rPr lang="ru-RU" sz="2400" dirty="0" smtClean="0"/>
              <a:t> Доказать, что расстояние между точками </a:t>
            </a:r>
            <a:r>
              <a:rPr lang="en-US" sz="2400" dirty="0" smtClean="0"/>
              <a:t>M</a:t>
            </a:r>
            <a:r>
              <a:rPr lang="ru-RU" sz="2400" dirty="0" smtClean="0"/>
              <a:t> и</a:t>
            </a:r>
            <a:r>
              <a:rPr lang="en-US" sz="2400" dirty="0" smtClean="0"/>
              <a:t> N </a:t>
            </a:r>
            <a:r>
              <a:rPr lang="ru-RU" sz="2400" dirty="0" smtClean="0"/>
              <a:t>при осевой симметрии сохраняется, т.е. </a:t>
            </a:r>
            <a:r>
              <a:rPr lang="en-US" sz="2400" dirty="0" smtClean="0"/>
              <a:t>MN</a:t>
            </a:r>
            <a:r>
              <a:rPr lang="ru-RU" sz="2400" dirty="0" smtClean="0"/>
              <a:t> =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1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baseline="-25000" dirty="0" smtClean="0"/>
          </a:p>
          <a:p>
            <a:pPr>
              <a:buNone/>
            </a:pPr>
            <a:endParaRPr lang="ru-RU" sz="2400" baseline="-25000" dirty="0" smtClean="0"/>
          </a:p>
          <a:p>
            <a:pPr>
              <a:buNone/>
            </a:pPr>
            <a:endParaRPr lang="ru-RU" sz="2400" baseline="-250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№1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00166" y="3929066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714612" y="5214950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2857488" y="4786322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71604" y="364331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57423" y="521495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321468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858282" y="4785528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№1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Алгоритм решения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dirty="0" smtClean="0"/>
              <a:t>1. Пусть </a:t>
            </a:r>
            <a:r>
              <a:rPr lang="en-US" sz="3200" dirty="0" smtClean="0"/>
              <a:t>M</a:t>
            </a:r>
            <a:r>
              <a:rPr lang="ru-RU" sz="3200" dirty="0" smtClean="0"/>
              <a:t> и</a:t>
            </a:r>
            <a:r>
              <a:rPr lang="en-US" sz="3200" dirty="0" smtClean="0"/>
              <a:t> N </a:t>
            </a:r>
            <a:r>
              <a:rPr lang="ru-RU" sz="3200" dirty="0" smtClean="0"/>
              <a:t>какие-либо точки, </a:t>
            </a:r>
            <a:r>
              <a:rPr lang="en-US" sz="3200" dirty="0" smtClean="0"/>
              <a:t> L – </a:t>
            </a:r>
            <a:r>
              <a:rPr lang="ru-RU" sz="3200" dirty="0" smtClean="0"/>
              <a:t>ось симметрии.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 и </a:t>
            </a:r>
            <a:r>
              <a:rPr lang="en-US" sz="3200" dirty="0" smtClean="0"/>
              <a:t>N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 – точки, симметричные точкам </a:t>
            </a:r>
            <a:r>
              <a:rPr lang="en-US" sz="3200" dirty="0" smtClean="0"/>
              <a:t>M</a:t>
            </a:r>
            <a:r>
              <a:rPr lang="ru-RU" sz="3200" dirty="0" smtClean="0"/>
              <a:t> и </a:t>
            </a:r>
            <a:r>
              <a:rPr lang="en-US" sz="3200" dirty="0" smtClean="0"/>
              <a:t>N</a:t>
            </a:r>
            <a:r>
              <a:rPr lang="ru-RU" sz="3200" dirty="0" smtClean="0"/>
              <a:t> относительно прямой </a:t>
            </a:r>
            <a:r>
              <a:rPr lang="en-US" sz="3200" dirty="0" smtClean="0"/>
              <a:t>L.</a:t>
            </a:r>
            <a:r>
              <a:rPr lang="ru-RU" sz="3200" dirty="0" smtClean="0"/>
              <a:t> Доказать, что расстояние между точками </a:t>
            </a:r>
            <a:r>
              <a:rPr lang="en-US" sz="3200" dirty="0" smtClean="0"/>
              <a:t>M</a:t>
            </a:r>
            <a:r>
              <a:rPr lang="ru-RU" sz="3200" dirty="0" smtClean="0"/>
              <a:t> и</a:t>
            </a:r>
            <a:r>
              <a:rPr lang="en-US" sz="3200" dirty="0" smtClean="0"/>
              <a:t> N </a:t>
            </a:r>
            <a:r>
              <a:rPr lang="ru-RU" sz="3200" dirty="0" smtClean="0"/>
              <a:t>при осевой симметрии сохраняется, т.е. </a:t>
            </a:r>
            <a:r>
              <a:rPr lang="en-US" sz="3200" dirty="0" smtClean="0"/>
              <a:t>MN</a:t>
            </a:r>
            <a:r>
              <a:rPr lang="ru-RU" sz="3200" dirty="0" smtClean="0"/>
              <a:t> =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N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.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Из точек </a:t>
            </a:r>
            <a:r>
              <a:rPr lang="en-US" sz="3000" dirty="0" smtClean="0">
                <a:solidFill>
                  <a:srgbClr val="FF0000"/>
                </a:solidFill>
              </a:rPr>
              <a:t>N </a:t>
            </a:r>
            <a:r>
              <a:rPr lang="ru-RU" sz="3000" dirty="0" smtClean="0">
                <a:solidFill>
                  <a:srgbClr val="FF0000"/>
                </a:solidFill>
              </a:rPr>
              <a:t>и </a:t>
            </a:r>
            <a:r>
              <a:rPr lang="en-US" sz="3000" dirty="0" smtClean="0">
                <a:solidFill>
                  <a:srgbClr val="FF0000"/>
                </a:solidFill>
              </a:rPr>
              <a:t>N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dirty="0" smtClean="0">
                <a:solidFill>
                  <a:srgbClr val="FF0000"/>
                </a:solidFill>
              </a:rPr>
              <a:t>   опустите перпендикуляры на прямую </a:t>
            </a:r>
            <a:r>
              <a:rPr lang="en-US" sz="3000" dirty="0" smtClean="0">
                <a:solidFill>
                  <a:srgbClr val="FF0000"/>
                </a:solidFill>
              </a:rPr>
              <a:t>MM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 Докажите, что ∆ </a:t>
            </a:r>
            <a:r>
              <a:rPr lang="en-US" sz="3000" dirty="0" smtClean="0">
                <a:solidFill>
                  <a:srgbClr val="FF0000"/>
                </a:solidFill>
              </a:rPr>
              <a:t>MN</a:t>
            </a:r>
            <a:r>
              <a:rPr lang="ru-RU" sz="3000" dirty="0" smtClean="0">
                <a:solidFill>
                  <a:srgbClr val="FF0000"/>
                </a:solidFill>
              </a:rPr>
              <a:t>К = ∆</a:t>
            </a:r>
            <a:r>
              <a:rPr lang="en-US" sz="3000" dirty="0" smtClean="0">
                <a:solidFill>
                  <a:srgbClr val="FF0000"/>
                </a:solidFill>
              </a:rPr>
              <a:t>M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en-US" sz="3000" dirty="0" smtClean="0">
                <a:solidFill>
                  <a:srgbClr val="FF0000"/>
                </a:solidFill>
              </a:rPr>
              <a:t>N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dirty="0" smtClean="0">
                <a:solidFill>
                  <a:srgbClr val="FF0000"/>
                </a:solidFill>
              </a:rPr>
              <a:t>К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baseline="-25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 Докажите, что </a:t>
            </a:r>
            <a:r>
              <a:rPr lang="en-US" sz="3000" dirty="0" smtClean="0">
                <a:solidFill>
                  <a:srgbClr val="FF0000"/>
                </a:solidFill>
              </a:rPr>
              <a:t>M</a:t>
            </a:r>
            <a:r>
              <a:rPr lang="ru-RU" sz="3000" dirty="0" smtClean="0">
                <a:solidFill>
                  <a:srgbClr val="FF0000"/>
                </a:solidFill>
              </a:rPr>
              <a:t>К = </a:t>
            </a:r>
            <a:r>
              <a:rPr lang="en-US" sz="3000" dirty="0" smtClean="0">
                <a:solidFill>
                  <a:srgbClr val="FF0000"/>
                </a:solidFill>
              </a:rPr>
              <a:t>M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dirty="0" smtClean="0">
                <a:solidFill>
                  <a:srgbClr val="FF0000"/>
                </a:solidFill>
              </a:rPr>
              <a:t>К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baseline="-25000" dirty="0" smtClean="0">
                <a:solidFill>
                  <a:srgbClr val="FF0000"/>
                </a:solidFill>
              </a:rPr>
              <a:t>,</a:t>
            </a:r>
            <a:r>
              <a:rPr lang="ru-RU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N</a:t>
            </a:r>
            <a:r>
              <a:rPr lang="ru-RU" sz="3000" dirty="0" smtClean="0">
                <a:solidFill>
                  <a:srgbClr val="FF0000"/>
                </a:solidFill>
              </a:rPr>
              <a:t>К = </a:t>
            </a:r>
            <a:r>
              <a:rPr lang="en-US" sz="3000" dirty="0" smtClean="0">
                <a:solidFill>
                  <a:srgbClr val="FF0000"/>
                </a:solidFill>
              </a:rPr>
              <a:t>N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dirty="0" smtClean="0">
                <a:solidFill>
                  <a:srgbClr val="FF0000"/>
                </a:solidFill>
              </a:rPr>
              <a:t>К</a:t>
            </a:r>
            <a:r>
              <a:rPr lang="en-US" sz="3000" baseline="-25000" dirty="0" smtClean="0">
                <a:solidFill>
                  <a:srgbClr val="FF0000"/>
                </a:solidFill>
              </a:rPr>
              <a:t>1</a:t>
            </a:r>
            <a:r>
              <a:rPr lang="ru-RU" sz="3000" baseline="-25000" dirty="0" smtClean="0">
                <a:solidFill>
                  <a:srgbClr val="FF0000"/>
                </a:solidFill>
              </a:rPr>
              <a:t>.</a:t>
            </a:r>
          </a:p>
          <a:p>
            <a:endParaRPr lang="ru-R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3178" y="1719067"/>
            <a:ext cx="4672594" cy="425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 №1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Доказать, что осевая симметрия есть движение для следующего расположения точек </a:t>
            </a:r>
            <a:r>
              <a:rPr lang="en-US" sz="3200" dirty="0" smtClean="0"/>
              <a:t>M</a:t>
            </a:r>
            <a:r>
              <a:rPr lang="ru-RU" sz="3200" dirty="0" smtClean="0"/>
              <a:t> и</a:t>
            </a:r>
            <a:r>
              <a:rPr lang="en-US" sz="3200" dirty="0" smtClean="0"/>
              <a:t> N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71472" y="214290"/>
            <a:ext cx="8153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ЗАДАЧА №2</a:t>
            </a: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790828"/>
            <a:ext cx="3329835" cy="40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2714620"/>
            <a:ext cx="25146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43702" y="2714620"/>
            <a:ext cx="16605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Пп</a:t>
            </a:r>
            <a:r>
              <a:rPr lang="ru-RU" dirty="0" smtClean="0"/>
              <a:t>. 113, 114 (до теоремы); вопросы 1-6.</a:t>
            </a:r>
          </a:p>
          <a:p>
            <a:pPr>
              <a:buNone/>
            </a:pPr>
            <a:r>
              <a:rPr lang="ru-RU" dirty="0" smtClean="0"/>
              <a:t>Решить задачи: №1148(а), 1149(б).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 задание: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Домашнее 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Учебник «Геометрия, 7-9 класс». </a:t>
            </a:r>
            <a:r>
              <a:rPr lang="ru-RU" dirty="0" err="1" smtClean="0"/>
              <a:t>Атанасян</a:t>
            </a:r>
            <a:r>
              <a:rPr lang="ru-RU" dirty="0" smtClean="0"/>
              <a:t> Л.С., Бутузов В.Ф. и др. – М.: Просвещение, 2000-2007.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Изучение геометрии в 7-9 классах. Книга для учителя. </a:t>
            </a:r>
            <a:r>
              <a:rPr lang="ru-RU" dirty="0" err="1" smtClean="0"/>
              <a:t>Атанасян</a:t>
            </a:r>
            <a:r>
              <a:rPr lang="ru-RU" dirty="0" smtClean="0"/>
              <a:t> Л.С., Бутузов В.Ф. и др. – М.: Просвещение, 2002.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Поурочные разработки по геометрии. Н.Ф.Гаврилова – М.: «ВАКО», 2007.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571472" y="381000"/>
            <a:ext cx="8346976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Литература</a:t>
            </a:r>
            <a:endParaRPr kumimoji="0" lang="ru-RU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362200"/>
            <a:ext cx="8153400" cy="29241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ввести понятия отображения плоскости на себя и движения;</a:t>
            </a:r>
          </a:p>
          <a:p>
            <a:r>
              <a:rPr lang="ru-RU" sz="3600" dirty="0" smtClean="0"/>
              <a:t> рассмотреть осевую и центральную симметрии;</a:t>
            </a:r>
          </a:p>
          <a:p>
            <a:r>
              <a:rPr lang="ru-RU" sz="3600" dirty="0" smtClean="0"/>
              <a:t> закрепить полученные знания при решении задач.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Цели урока: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</a:p>
          <a:p>
            <a:r>
              <a:rPr lang="ru-RU" dirty="0" smtClean="0"/>
              <a:t>в тетрадях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3200" dirty="0" smtClean="0"/>
              <a:t>1). Для каждого из случаев а), б), в) постройте точки А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и В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, симметричные точкам А и В относительно прямой </a:t>
            </a:r>
            <a:r>
              <a:rPr lang="en-US" sz="3200" dirty="0" smtClean="0"/>
              <a:t>L</a:t>
            </a:r>
            <a:r>
              <a:rPr lang="ru-RU" sz="3200" dirty="0" smtClean="0"/>
              <a:t>.</a:t>
            </a:r>
          </a:p>
          <a:p>
            <a:pPr marL="514350" indent="-514350">
              <a:buNone/>
            </a:pPr>
            <a:r>
              <a:rPr lang="ru-RU" sz="3200" dirty="0" smtClean="0"/>
              <a:t>2). Докажите, что в каждом из рассмотренных случаев       А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В</a:t>
            </a:r>
            <a:r>
              <a:rPr lang="en-US" sz="3200" baseline="-25000" dirty="0" smtClean="0"/>
              <a:t>1</a:t>
            </a:r>
            <a:r>
              <a:rPr lang="ru-RU" sz="3200" dirty="0" smtClean="0"/>
              <a:t>= АВ.</a:t>
            </a:r>
          </a:p>
          <a:p>
            <a:pPr marL="514350" indent="-514350">
              <a:buFont typeface="Wingdings" pitchFamily="2" charset="2"/>
              <a:buChar char="v"/>
            </a:pPr>
            <a:endParaRPr lang="ru-RU" sz="2000" dirty="0" smtClean="0"/>
          </a:p>
          <a:p>
            <a:pPr marL="514350" indent="-514350">
              <a:buFont typeface="Wingdings" pitchFamily="2" charset="2"/>
              <a:buChar char="v"/>
            </a:pPr>
            <a:endParaRPr lang="ru-RU" sz="2000" dirty="0" smtClean="0"/>
          </a:p>
          <a:p>
            <a:pPr marL="514350" indent="-514350">
              <a:buFont typeface="Wingdings" pitchFamily="2" charset="2"/>
              <a:buChar char="v"/>
            </a:pPr>
            <a:endParaRPr lang="ru-RU" sz="2000" dirty="0" smtClean="0"/>
          </a:p>
          <a:p>
            <a:pPr marL="514350" indent="-514350">
              <a:buFont typeface="Wingdings" pitchFamily="2" charset="2"/>
              <a:buChar char="v"/>
            </a:pPr>
            <a:endParaRPr lang="ru-RU" sz="2000" dirty="0" smtClean="0"/>
          </a:p>
          <a:p>
            <a:pPr marL="514350" indent="-514350">
              <a:buFont typeface="Wingdings" pitchFamily="2" charset="2"/>
              <a:buChar char="v"/>
            </a:pPr>
            <a:endParaRPr lang="ru-RU" sz="2000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814393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14488"/>
            <a:ext cx="2925763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2285992"/>
            <a:ext cx="2279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2500306"/>
            <a:ext cx="3149085" cy="3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428868"/>
            <a:ext cx="24352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2143116"/>
            <a:ext cx="197167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2000240"/>
            <a:ext cx="3636963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</a:p>
          <a:p>
            <a:r>
              <a:rPr lang="ru-RU" dirty="0" smtClean="0"/>
              <a:t>в тетрадях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3200" dirty="0" smtClean="0"/>
              <a:t>3). На координатной плоскости имеются точки А, В, С, </a:t>
            </a:r>
            <a:r>
              <a:rPr lang="en-US" sz="3200" dirty="0" smtClean="0"/>
              <a:t>D</a:t>
            </a:r>
            <a:r>
              <a:rPr lang="ru-RU" sz="3200" dirty="0" smtClean="0"/>
              <a:t>. Отметить точки: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200" dirty="0" smtClean="0"/>
              <a:t> Симметричные А и </a:t>
            </a:r>
            <a:r>
              <a:rPr lang="en-US" sz="3200" dirty="0" smtClean="0"/>
              <a:t>D</a:t>
            </a:r>
            <a:r>
              <a:rPr lang="ru-RU" sz="3200" dirty="0" smtClean="0"/>
              <a:t> относительно оси О</a:t>
            </a:r>
            <a:r>
              <a:rPr lang="en-US" sz="3200" dirty="0" smtClean="0"/>
              <a:t>y</a:t>
            </a:r>
            <a:r>
              <a:rPr lang="ru-RU" sz="3200" dirty="0" smtClean="0"/>
              <a:t>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200" dirty="0" smtClean="0"/>
              <a:t> Симметричные В и С относительно оси Ох;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3200" dirty="0" smtClean="0"/>
              <a:t> Симметричные А и В относительно начала координат.</a:t>
            </a:r>
          </a:p>
          <a:p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694188"/>
            <a:ext cx="5643602" cy="51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396550"/>
            <a:ext cx="4621227" cy="546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Повторение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676</Words>
  <Application>Microsoft Office PowerPoint</Application>
  <PresentationFormat>Экран (4:3)</PresentationFormat>
  <Paragraphs>119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              Понятие движения</vt:lpstr>
      <vt:lpstr>План урока:</vt:lpstr>
      <vt:lpstr>Цели урока:</vt:lpstr>
      <vt:lpstr>Повторение</vt:lpstr>
      <vt:lpstr>Презентация PowerPoint</vt:lpstr>
      <vt:lpstr>Повторение</vt:lpstr>
      <vt:lpstr>Повторение</vt:lpstr>
      <vt:lpstr>Повторение</vt:lpstr>
      <vt:lpstr>Повторение</vt:lpstr>
      <vt:lpstr>Повторение</vt:lpstr>
      <vt:lpstr>Повторение</vt:lpstr>
      <vt:lpstr>Повторение</vt:lpstr>
      <vt:lpstr>Повторение</vt:lpstr>
      <vt:lpstr>Повторение</vt:lpstr>
      <vt:lpstr>Изучение нового материала</vt:lpstr>
      <vt:lpstr>Изучение нового материала</vt:lpstr>
      <vt:lpstr>Изучение нового материала</vt:lpstr>
      <vt:lpstr>Изучение нового материала</vt:lpstr>
      <vt:lpstr>Иногда в природе наблюдаем что-то похожее на зеркальную симметрию относительно плоскости</vt:lpstr>
      <vt:lpstr>ЗАДАЧА №1</vt:lpstr>
      <vt:lpstr>ЗАДАЧА №1</vt:lpstr>
      <vt:lpstr>ЗАДАЧА №1</vt:lpstr>
      <vt:lpstr>ЗАДАЧА</vt:lpstr>
      <vt:lpstr>Домашнее  задание:</vt:lpstr>
      <vt:lpstr>Домашнее 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движения</dc:title>
  <dc:creator>111</dc:creator>
  <cp:lastModifiedBy>User</cp:lastModifiedBy>
  <cp:revision>39</cp:revision>
  <dcterms:created xsi:type="dcterms:W3CDTF">2009-02-13T19:24:04Z</dcterms:created>
  <dcterms:modified xsi:type="dcterms:W3CDTF">2016-03-14T06:08:12Z</dcterms:modified>
</cp:coreProperties>
</file>