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863A60"/>
    <a:srgbClr val="0080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47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5BD6A41-1F4A-4167-A46D-0464180FBA7E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9C5B0F-2015-4D7E-B367-7CA8CA927A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5BD6A41-1F4A-4167-A46D-0464180FBA7E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9C5B0F-2015-4D7E-B367-7CA8CA927A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5BD6A41-1F4A-4167-A46D-0464180FBA7E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9C5B0F-2015-4D7E-B367-7CA8CA927A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5BD6A41-1F4A-4167-A46D-0464180FBA7E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9C5B0F-2015-4D7E-B367-7CA8CA927A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5BD6A41-1F4A-4167-A46D-0464180FBA7E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9C5B0F-2015-4D7E-B367-7CA8CA927A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5BD6A41-1F4A-4167-A46D-0464180FBA7E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9C5B0F-2015-4D7E-B367-7CA8CA927A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5BD6A41-1F4A-4167-A46D-0464180FBA7E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9C5B0F-2015-4D7E-B367-7CA8CA927A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5BD6A41-1F4A-4167-A46D-0464180FBA7E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9C5B0F-2015-4D7E-B367-7CA8CA927A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5BD6A41-1F4A-4167-A46D-0464180FBA7E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9C5B0F-2015-4D7E-B367-7CA8CA927A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5BD6A41-1F4A-4167-A46D-0464180FBA7E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9C5B0F-2015-4D7E-B367-7CA8CA927A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5BD6A41-1F4A-4167-A46D-0464180FBA7E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9C5B0F-2015-4D7E-B367-7CA8CA927A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D5BD6A41-1F4A-4167-A46D-0464180FBA7E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59C5B0F-2015-4D7E-B367-7CA8CA927AA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orks.tarefer.ru/33/100231/index.html" TargetMode="External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ancientsounds.ucoz.com/news/istorija_sozdanija_statui_svobody/2012-12-15-41" TargetMode="External"/><Relationship Id="rId4" Type="http://schemas.openxmlformats.org/officeDocument/2006/relationships/hyperlink" Target="http://www.liveinternet.ru/users/4465973/post177260429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642918"/>
            <a:ext cx="7772400" cy="2386028"/>
          </a:xfrm>
        </p:spPr>
        <p:txBody>
          <a:bodyPr/>
          <a:lstStyle/>
          <a:p>
            <a:r>
              <a:rPr lang="ru-RU" sz="6600" u="sng" dirty="0" smtClean="0">
                <a:solidFill>
                  <a:srgbClr val="0033CC"/>
                </a:solidFill>
                <a:latin typeface="Monotype Corsiva" pitchFamily="66" charset="0"/>
              </a:rPr>
              <a:t>По знаменитым местам мира</a:t>
            </a:r>
            <a:endParaRPr lang="ru-RU" sz="6600" u="sng" dirty="0">
              <a:solidFill>
                <a:srgbClr val="0033CC"/>
              </a:solidFill>
              <a:latin typeface="Monotype Corsiva" pitchFamily="66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171448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2"/>
              </a:rPr>
              <a:t>http://images.yandex.ru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2285992"/>
            <a:ext cx="43076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3"/>
              </a:rPr>
              <a:t>http://works.tarefer.ru/33/100231/index.html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285749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4"/>
              </a:rPr>
              <a:t>http://www.liveinternet.ru/users/4465973/post177260429/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364331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5"/>
              </a:rPr>
              <a:t>http://ancientsounds.ucoz.com/news/istorija_sozdanija_statui_svobody/2012-12-15-41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>
                <a:solidFill>
                  <a:srgbClr val="7030A0"/>
                </a:solidFill>
                <a:latin typeface="Monotype Corsiva" pitchFamily="66" charset="0"/>
              </a:rPr>
              <a:t>Викторина </a:t>
            </a:r>
            <a:br>
              <a:rPr lang="ru-RU" b="1" u="sng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b="1" u="sng" dirty="0" smtClean="0">
                <a:solidFill>
                  <a:srgbClr val="7030A0"/>
                </a:solidFill>
                <a:latin typeface="Monotype Corsiva" pitchFamily="66" charset="0"/>
              </a:rPr>
              <a:t>«Назовите столицы  и страны»</a:t>
            </a:r>
            <a:endParaRPr lang="ru-RU" b="1" u="sng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6829444" cy="4525963"/>
          </a:xfr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Страна тысячи озёр.</a:t>
            </a:r>
          </a:p>
          <a:p>
            <a:pPr>
              <a:buBlip>
                <a:blip r:embed="rId2"/>
              </a:buBlip>
            </a:pP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Голова и спина тигра.</a:t>
            </a:r>
          </a:p>
          <a:p>
            <a:pPr>
              <a:buBlip>
                <a:blip r:embed="rId2"/>
              </a:buBlip>
            </a:pP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Город расположен на 14 островах.</a:t>
            </a:r>
          </a:p>
          <a:p>
            <a:pPr>
              <a:buBlip>
                <a:blip r:embed="rId2"/>
              </a:buBlip>
            </a:pP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Родина писательницы </a:t>
            </a:r>
            <a:r>
              <a:rPr lang="ru-RU" b="1" dirty="0" err="1" smtClean="0">
                <a:solidFill>
                  <a:srgbClr val="002060"/>
                </a:solidFill>
                <a:latin typeface="Monotype Corsiva" pitchFamily="66" charset="0"/>
              </a:rPr>
              <a:t>Астрид</a:t>
            </a: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 Линдгрен.</a:t>
            </a:r>
          </a:p>
          <a:p>
            <a:pPr>
              <a:buBlip>
                <a:blip r:embed="rId2"/>
              </a:buBlip>
            </a:pP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  </a:t>
            </a:r>
            <a:r>
              <a:rPr lang="ru-RU" b="1" dirty="0" err="1" smtClean="0">
                <a:solidFill>
                  <a:srgbClr val="002060"/>
                </a:solidFill>
                <a:latin typeface="Monotype Corsiva" pitchFamily="66" charset="0"/>
              </a:rPr>
              <a:t>Леголенд</a:t>
            </a: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 – игрушечная страна.</a:t>
            </a:r>
          </a:p>
          <a:p>
            <a:pPr>
              <a:buBlip>
                <a:blip r:embed="rId2"/>
              </a:buBlip>
            </a:pP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           Ледяная страна.</a:t>
            </a:r>
          </a:p>
          <a:p>
            <a:pPr>
              <a:buBlip>
                <a:blip r:embed="rId2"/>
              </a:buBlip>
            </a:pP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           Город с названиями домов.</a:t>
            </a:r>
          </a:p>
          <a:p>
            <a:pPr>
              <a:buBlip>
                <a:blip r:embed="rId2"/>
              </a:buBlip>
            </a:pP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       Низкие земли</a:t>
            </a:r>
            <a:endParaRPr lang="ru-RU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43702" y="1643050"/>
            <a:ext cx="2214578" cy="4583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ru-RU" sz="3200" b="1" dirty="0" smtClean="0">
                <a:solidFill>
                  <a:srgbClr val="0070C0"/>
                </a:solidFill>
                <a:latin typeface="Monotype Corsiva" pitchFamily="66" charset="0"/>
              </a:rPr>
              <a:t>Финляндия</a:t>
            </a:r>
          </a:p>
          <a:p>
            <a:pPr>
              <a:lnSpc>
                <a:spcPct val="114000"/>
              </a:lnSpc>
            </a:pPr>
            <a:r>
              <a:rPr lang="ru-RU" sz="3200" b="1" dirty="0" smtClean="0">
                <a:solidFill>
                  <a:srgbClr val="0070C0"/>
                </a:solidFill>
                <a:latin typeface="Monotype Corsiva" pitchFamily="66" charset="0"/>
              </a:rPr>
              <a:t>Норвегия</a:t>
            </a:r>
          </a:p>
          <a:p>
            <a:pPr>
              <a:lnSpc>
                <a:spcPct val="114000"/>
              </a:lnSpc>
            </a:pPr>
            <a:r>
              <a:rPr lang="ru-RU" sz="3200" b="1" dirty="0" smtClean="0">
                <a:solidFill>
                  <a:srgbClr val="0070C0"/>
                </a:solidFill>
                <a:latin typeface="Monotype Corsiva" pitchFamily="66" charset="0"/>
              </a:rPr>
              <a:t>Стокгольм</a:t>
            </a:r>
          </a:p>
          <a:p>
            <a:pPr>
              <a:lnSpc>
                <a:spcPct val="114000"/>
              </a:lnSpc>
            </a:pPr>
            <a:r>
              <a:rPr lang="ru-RU" sz="3200" b="1" dirty="0" smtClean="0">
                <a:solidFill>
                  <a:srgbClr val="0070C0"/>
                </a:solidFill>
                <a:latin typeface="Monotype Corsiva" pitchFamily="66" charset="0"/>
              </a:rPr>
              <a:t>       Швеция</a:t>
            </a:r>
          </a:p>
          <a:p>
            <a:pPr>
              <a:lnSpc>
                <a:spcPct val="114000"/>
              </a:lnSpc>
            </a:pPr>
            <a:r>
              <a:rPr lang="ru-RU" sz="3200" b="1" dirty="0" smtClean="0">
                <a:solidFill>
                  <a:srgbClr val="0070C0"/>
                </a:solidFill>
                <a:latin typeface="Monotype Corsiva" pitchFamily="66" charset="0"/>
              </a:rPr>
              <a:t>Дания</a:t>
            </a:r>
          </a:p>
          <a:p>
            <a:pPr>
              <a:lnSpc>
                <a:spcPct val="114000"/>
              </a:lnSpc>
            </a:pPr>
            <a:r>
              <a:rPr lang="ru-RU" sz="3200" b="1" dirty="0" smtClean="0">
                <a:solidFill>
                  <a:srgbClr val="0070C0"/>
                </a:solidFill>
                <a:latin typeface="Monotype Corsiva" pitchFamily="66" charset="0"/>
              </a:rPr>
              <a:t>Исландия</a:t>
            </a:r>
          </a:p>
          <a:p>
            <a:pPr>
              <a:lnSpc>
                <a:spcPct val="114000"/>
              </a:lnSpc>
            </a:pPr>
            <a:r>
              <a:rPr lang="ru-RU" sz="3200" b="1" dirty="0" smtClean="0">
                <a:solidFill>
                  <a:srgbClr val="0070C0"/>
                </a:solidFill>
                <a:latin typeface="Monotype Corsiva" pitchFamily="66" charset="0"/>
              </a:rPr>
              <a:t>Брюссель</a:t>
            </a:r>
          </a:p>
          <a:p>
            <a:pPr>
              <a:lnSpc>
                <a:spcPct val="114000"/>
              </a:lnSpc>
            </a:pPr>
            <a:r>
              <a:rPr lang="ru-RU" sz="3200" b="1" dirty="0" smtClean="0">
                <a:solidFill>
                  <a:srgbClr val="0070C0"/>
                </a:solidFill>
                <a:latin typeface="Monotype Corsiva" pitchFamily="66" charset="0"/>
              </a:rPr>
              <a:t>Нидерланды</a:t>
            </a:r>
            <a:endParaRPr lang="ru-RU" sz="3200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solidFill>
                  <a:srgbClr val="008000"/>
                </a:solidFill>
                <a:latin typeface="Monotype Corsiva" pitchFamily="66" charset="0"/>
              </a:rPr>
              <a:t>Достопримечательности нашей планеты</a:t>
            </a:r>
            <a:endParaRPr lang="ru-RU" sz="4000" b="1" dirty="0">
              <a:solidFill>
                <a:srgbClr val="008000"/>
              </a:solidFill>
              <a:latin typeface="Monotype Corsiva" pitchFamily="66" charset="0"/>
            </a:endParaRPr>
          </a:p>
        </p:txBody>
      </p:sp>
      <p:pic>
        <p:nvPicPr>
          <p:cNvPr id="1026" name="Picture 2" descr="http://im5-tub-ru.yandex.net/i?id=402946312-35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309120">
            <a:off x="285720" y="1285860"/>
            <a:ext cx="3429024" cy="2286016"/>
          </a:xfrm>
          <a:prstGeom prst="rect">
            <a:avLst/>
          </a:prstGeom>
          <a:noFill/>
        </p:spPr>
      </p:pic>
      <p:pic>
        <p:nvPicPr>
          <p:cNvPr id="1028" name="Picture 4" descr="http://www.samotur.ru/images/photos/111_PISA-BASHNY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1142984"/>
            <a:ext cx="1988580" cy="2643206"/>
          </a:xfrm>
          <a:prstGeom prst="rect">
            <a:avLst/>
          </a:prstGeom>
          <a:noFill/>
        </p:spPr>
      </p:pic>
      <p:pic>
        <p:nvPicPr>
          <p:cNvPr id="1030" name="Picture 6" descr="http://www.athensguide.com/photoalbum/athens/part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25917">
            <a:off x="5707413" y="1321951"/>
            <a:ext cx="3357586" cy="2516392"/>
          </a:xfrm>
          <a:prstGeom prst="rect">
            <a:avLst/>
          </a:prstGeom>
          <a:noFill/>
        </p:spPr>
      </p:pic>
      <p:pic>
        <p:nvPicPr>
          <p:cNvPr id="1032" name="Picture 8" descr="http://img.babyblog.ru/5/9/a/59a388397e85de283d8f982a47d6844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078067">
            <a:off x="444359" y="3825856"/>
            <a:ext cx="3538643" cy="2366959"/>
          </a:xfrm>
          <a:prstGeom prst="rect">
            <a:avLst/>
          </a:prstGeom>
          <a:noFill/>
        </p:spPr>
      </p:pic>
      <p:pic>
        <p:nvPicPr>
          <p:cNvPr id="1034" name="Picture 10" descr="http://www.getbig.com/boards/index.php?PHPSESSID=9731fe4c73a684a5a670680d2e41d0d7&amp;action=dlattach;topic=102876.0;attach=112222;imag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462304">
            <a:off x="6429388" y="3286124"/>
            <a:ext cx="2243620" cy="3357586"/>
          </a:xfrm>
          <a:prstGeom prst="rect">
            <a:avLst/>
          </a:prstGeom>
          <a:noFill/>
        </p:spPr>
      </p:pic>
      <p:pic>
        <p:nvPicPr>
          <p:cNvPr id="1036" name="Picture 12" descr="http://www.3dnews.ru/_imgdata/img/2010/03/29/16908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14744" y="3286124"/>
            <a:ext cx="2643206" cy="33273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dirty="0" smtClean="0">
                <a:solidFill>
                  <a:srgbClr val="863A60"/>
                </a:solidFill>
                <a:latin typeface="Monotype Corsiva" pitchFamily="66" charset="0"/>
              </a:rPr>
              <a:t>Тадж-Махал. Индия</a:t>
            </a:r>
            <a:endParaRPr lang="ru-RU" sz="4800" b="1" dirty="0">
              <a:solidFill>
                <a:srgbClr val="863A60"/>
              </a:solidFill>
              <a:latin typeface="Monotype Corsiva" pitchFamily="66" charset="0"/>
            </a:endParaRPr>
          </a:p>
        </p:txBody>
      </p:sp>
      <p:pic>
        <p:nvPicPr>
          <p:cNvPr id="16386" name="Picture 2" descr="&amp;tcy;&amp;acy;&amp;dcy;&amp;zhcy; &amp;mcy;&amp;acy;&amp;khcy;&amp;acy;&amp;l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1428736"/>
            <a:ext cx="3813689" cy="2857520"/>
          </a:xfrm>
          <a:prstGeom prst="rect">
            <a:avLst/>
          </a:prstGeom>
          <a:noFill/>
        </p:spPr>
      </p:pic>
      <p:pic>
        <p:nvPicPr>
          <p:cNvPr id="16388" name="Picture 4" descr="&amp;scy;&amp;acy;&amp;dcy;&amp;ycy; &amp;tcy;&amp;acy;&amp;dcy;&amp;zhcy; &amp;mcy;&amp;acy;&amp;khcy;&amp;acy;&amp;lcy;&amp;a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928802"/>
            <a:ext cx="3567419" cy="2786082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357290" y="4857760"/>
            <a:ext cx="7429552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cs typeface="Arial" pitchFamily="34" charset="0"/>
              </a:rPr>
              <a:t>     </a:t>
            </a:r>
            <a:r>
              <a:rPr lang="ru-RU" b="1" dirty="0" err="1" smtClean="0">
                <a:solidFill>
                  <a:srgbClr val="863A60"/>
                </a:solidFill>
                <a:latin typeface="Monotype Corsiva" pitchFamily="66" charset="0"/>
                <a:cs typeface="Arial" pitchFamily="34" charset="0"/>
              </a:rPr>
              <a:t>Тадж</a:t>
            </a:r>
            <a:r>
              <a:rPr lang="ru-RU" b="1" dirty="0" smtClean="0">
                <a:solidFill>
                  <a:srgbClr val="863A60"/>
                </a:solidFill>
                <a:latin typeface="Monotype Corsiva" pitchFamily="66" charset="0"/>
                <a:cs typeface="Arial" pitchFamily="34" charset="0"/>
              </a:rPr>
              <a:t> Махал находится в городе </a:t>
            </a:r>
            <a:r>
              <a:rPr lang="ru-RU" b="1" dirty="0" err="1" smtClean="0">
                <a:solidFill>
                  <a:srgbClr val="863A60"/>
                </a:solidFill>
                <a:latin typeface="Monotype Corsiva" pitchFamily="66" charset="0"/>
                <a:cs typeface="Arial" pitchFamily="34" charset="0"/>
              </a:rPr>
              <a:t>Агра</a:t>
            </a:r>
            <a:r>
              <a:rPr lang="ru-RU" b="1" dirty="0" smtClean="0">
                <a:solidFill>
                  <a:srgbClr val="863A60"/>
                </a:solidFill>
                <a:latin typeface="Monotype Corsiva" pitchFamily="66" charset="0"/>
                <a:cs typeface="Arial" pitchFamily="34" charset="0"/>
              </a:rPr>
              <a:t>, расположенный в двухстах километрах            к югу от Дели, что в Индии, на берегу реки </a:t>
            </a:r>
            <a:r>
              <a:rPr lang="ru-RU" b="1" dirty="0" err="1" smtClean="0">
                <a:solidFill>
                  <a:srgbClr val="863A60"/>
                </a:solidFill>
                <a:latin typeface="Monotype Corsiva" pitchFamily="66" charset="0"/>
                <a:cs typeface="Arial" pitchFamily="34" charset="0"/>
              </a:rPr>
              <a:t>Джамна</a:t>
            </a:r>
            <a:r>
              <a:rPr lang="ru-RU" b="1" dirty="0" smtClean="0">
                <a:solidFill>
                  <a:srgbClr val="863A60"/>
                </a:solidFill>
                <a:latin typeface="Monotype Corsiva" pitchFamily="66" charset="0"/>
                <a:cs typeface="Arial" pitchFamily="34" charset="0"/>
              </a:rPr>
              <a:t>.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863A60"/>
                </a:solidFill>
                <a:effectLst/>
                <a:latin typeface="Monotype Corsiva" pitchFamily="66" charset="0"/>
                <a:cs typeface="Arial" pitchFamily="34" charset="0"/>
              </a:rPr>
              <a:t>  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863A60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863A60"/>
                </a:solidFill>
                <a:latin typeface="Monotype Corsiva" pitchFamily="66" charset="0"/>
                <a:cs typeface="Arial" pitchFamily="34" charset="0"/>
              </a:rPr>
              <a:t>     Мавзолей строили более 20000 человек в течении 22-х лет. На его строительство было потрачено </a:t>
            </a:r>
            <a:r>
              <a:rPr lang="ru-RU" b="1" dirty="0" err="1" smtClean="0">
                <a:solidFill>
                  <a:srgbClr val="863A60"/>
                </a:solidFill>
                <a:latin typeface="Monotype Corsiva" pitchFamily="66" charset="0"/>
                <a:cs typeface="Arial" pitchFamily="34" charset="0"/>
              </a:rPr>
              <a:t>больлее</a:t>
            </a:r>
            <a:r>
              <a:rPr lang="ru-RU" b="1" dirty="0" smtClean="0">
                <a:solidFill>
                  <a:srgbClr val="863A60"/>
                </a:solidFill>
                <a:latin typeface="Monotype Corsiva" pitchFamily="66" charset="0"/>
                <a:cs typeface="Arial" pitchFamily="34" charset="0"/>
              </a:rPr>
              <a:t> 32 млн. рупий. Строительство здания было закончено в 1651г.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863A60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1029" name="Picture 5" descr="http://i054.radikal.ru/1107/43/feece3ec024a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1428736"/>
            <a:ext cx="4000528" cy="2786082"/>
          </a:xfrm>
          <a:prstGeom prst="rect">
            <a:avLst/>
          </a:prstGeom>
          <a:noFill/>
        </p:spPr>
      </p:pic>
      <p:pic>
        <p:nvPicPr>
          <p:cNvPr id="1026" name="Picture 2" descr="http://f4.foto.rambler.ru/preview/r/668x501/4e525e4c-1e62-52bc-a9db-a880a9bef89b/vetton_ru_88_jp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1428736"/>
            <a:ext cx="4286280" cy="3212835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http://s56.radikal.ru/i153/1107/de/e404e41186ad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57166"/>
            <a:ext cx="3929090" cy="262093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286248" y="500042"/>
            <a:ext cx="442915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Monotype Corsiva" pitchFamily="66" charset="0"/>
              </a:rPr>
              <a:t>      </a:t>
            </a:r>
            <a:r>
              <a:rPr lang="ru-RU" sz="2000" dirty="0" smtClean="0">
                <a:solidFill>
                  <a:srgbClr val="863A60"/>
                </a:solidFill>
                <a:latin typeface="Monotype Corsiva" pitchFamily="66" charset="0"/>
              </a:rPr>
              <a:t>Прекрасный своими совершенными формами, </a:t>
            </a:r>
            <a:r>
              <a:rPr lang="ru-RU" sz="2000" dirty="0" err="1" smtClean="0">
                <a:solidFill>
                  <a:srgbClr val="863A60"/>
                </a:solidFill>
                <a:latin typeface="Monotype Corsiva" pitchFamily="66" charset="0"/>
              </a:rPr>
              <a:t>Тадж</a:t>
            </a:r>
            <a:r>
              <a:rPr lang="ru-RU" sz="2000" dirty="0" smtClean="0">
                <a:solidFill>
                  <a:srgbClr val="863A60"/>
                </a:solidFill>
                <a:latin typeface="Monotype Corsiva" pitchFamily="66" charset="0"/>
              </a:rPr>
              <a:t> Махал поражает и своими деталями - изящной резьбой, ажурными решетками и цветными камушками. Сводчатые переходы украшены арабской вязью, запечатлевшей на камне цитаты из Корана, рисунки, разноцветные орнаменты. </a:t>
            </a:r>
            <a:r>
              <a:rPr lang="ru-RU" sz="2000" dirty="0" smtClean="0">
                <a:latin typeface="Monotype Corsiva" pitchFamily="66" charset="0"/>
              </a:rPr>
              <a:t/>
            </a:r>
            <a:br>
              <a:rPr lang="ru-RU" sz="2000" dirty="0" smtClean="0">
                <a:latin typeface="Monotype Corsiva" pitchFamily="66" charset="0"/>
              </a:rPr>
            </a:br>
            <a:endParaRPr lang="ru-RU" sz="2000" dirty="0">
              <a:latin typeface="Monotype Corsiva" pitchFamily="66" charset="0"/>
            </a:endParaRPr>
          </a:p>
        </p:txBody>
      </p:sp>
      <p:pic>
        <p:nvPicPr>
          <p:cNvPr id="18438" name="Picture 6" descr="http://s52.radikal.ru/i138/1107/82/39cb0ae883c3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214686"/>
            <a:ext cx="3857652" cy="2900047"/>
          </a:xfrm>
          <a:prstGeom prst="rect">
            <a:avLst/>
          </a:prstGeom>
          <a:noFill/>
        </p:spPr>
      </p:pic>
      <p:pic>
        <p:nvPicPr>
          <p:cNvPr id="18440" name="Picture 8" descr="http://i038.radikal.ru/1107/2d/cac26635cbc9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0430" y="3786190"/>
            <a:ext cx="3857652" cy="2734623"/>
          </a:xfrm>
          <a:prstGeom prst="rect">
            <a:avLst/>
          </a:prstGeom>
          <a:noFill/>
        </p:spPr>
      </p:pic>
      <p:pic>
        <p:nvPicPr>
          <p:cNvPr id="18442" name="Picture 10" descr="http://i035.radikal.ru/1107/7d/ee313238ae88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3570" y="2714620"/>
            <a:ext cx="3286148" cy="23105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428604"/>
            <a:ext cx="407196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863A60"/>
                </a:solidFill>
                <a:latin typeface="Monotype Corsiva" pitchFamily="66" charset="0"/>
              </a:rPr>
              <a:t>     Но не только архитектурное совершенство привлекает к </a:t>
            </a:r>
            <a:r>
              <a:rPr lang="ru-RU" dirty="0" err="1" smtClean="0">
                <a:solidFill>
                  <a:srgbClr val="863A60"/>
                </a:solidFill>
                <a:latin typeface="Monotype Corsiva" pitchFamily="66" charset="0"/>
              </a:rPr>
              <a:t>Тадж</a:t>
            </a:r>
            <a:r>
              <a:rPr lang="ru-RU" dirty="0" smtClean="0">
                <a:solidFill>
                  <a:srgbClr val="863A60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rgbClr val="863A60"/>
                </a:solidFill>
                <a:latin typeface="Monotype Corsiva" pitchFamily="66" charset="0"/>
              </a:rPr>
              <a:t>Махалу</a:t>
            </a:r>
            <a:r>
              <a:rPr lang="ru-RU" dirty="0" smtClean="0">
                <a:solidFill>
                  <a:srgbClr val="863A60"/>
                </a:solidFill>
                <a:latin typeface="Monotype Corsiva" pitchFamily="66" charset="0"/>
              </a:rPr>
              <a:t> миллионы путешествующих со всего света. Не меньшее впечатление на сердца людей производит и история его возникновения... История, больше похожая на восточную сказку или легенду, повествует о нежной любви </a:t>
            </a:r>
            <a:r>
              <a:rPr lang="ru-RU" dirty="0" err="1" smtClean="0">
                <a:solidFill>
                  <a:srgbClr val="863A60"/>
                </a:solidFill>
                <a:latin typeface="Monotype Corsiva" pitchFamily="66" charset="0"/>
              </a:rPr>
              <a:t>Могольского</a:t>
            </a:r>
            <a:r>
              <a:rPr lang="ru-RU" dirty="0" smtClean="0">
                <a:solidFill>
                  <a:srgbClr val="863A60"/>
                </a:solidFill>
                <a:latin typeface="Monotype Corsiva" pitchFamily="66" charset="0"/>
              </a:rPr>
              <a:t> правителя Шаха </a:t>
            </a:r>
            <a:r>
              <a:rPr lang="ru-RU" dirty="0" err="1" smtClean="0">
                <a:solidFill>
                  <a:srgbClr val="863A60"/>
                </a:solidFill>
                <a:latin typeface="Monotype Corsiva" pitchFamily="66" charset="0"/>
              </a:rPr>
              <a:t>Джахана</a:t>
            </a:r>
            <a:r>
              <a:rPr lang="ru-RU" dirty="0" smtClean="0">
                <a:solidFill>
                  <a:srgbClr val="863A60"/>
                </a:solidFill>
                <a:latin typeface="Monotype Corsiva" pitchFamily="66" charset="0"/>
              </a:rPr>
              <a:t> к своей жене, прекрасной </a:t>
            </a:r>
            <a:r>
              <a:rPr lang="ru-RU" dirty="0" err="1" smtClean="0">
                <a:solidFill>
                  <a:srgbClr val="863A60"/>
                </a:solidFill>
                <a:latin typeface="Monotype Corsiva" pitchFamily="66" charset="0"/>
              </a:rPr>
              <a:t>Мумтаз</a:t>
            </a:r>
            <a:r>
              <a:rPr lang="ru-RU" dirty="0" smtClean="0">
                <a:solidFill>
                  <a:srgbClr val="863A60"/>
                </a:solidFill>
                <a:latin typeface="Monotype Corsiva" pitchFamily="66" charset="0"/>
              </a:rPr>
              <a:t>.</a:t>
            </a:r>
            <a:endParaRPr lang="ru-RU" dirty="0">
              <a:solidFill>
                <a:srgbClr val="863A60"/>
              </a:solidFill>
              <a:latin typeface="Monotype Corsiva" pitchFamily="66" charset="0"/>
            </a:endParaRPr>
          </a:p>
        </p:txBody>
      </p:sp>
      <p:pic>
        <p:nvPicPr>
          <p:cNvPr id="19458" name="Picture 2" descr="http://s48.radikal.ru/i119/1107/24/057c568a77e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428604"/>
            <a:ext cx="4149898" cy="2738933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143372" y="3286124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863A60"/>
                </a:solidFill>
                <a:latin typeface="Monotype Corsiva" pitchFamily="66" charset="0"/>
              </a:rPr>
              <a:t>     Встретив на базаре прекрасную бедную девушку с деревянными бусами в руках, принц </a:t>
            </a:r>
            <a:r>
              <a:rPr lang="ru-RU" dirty="0" err="1" smtClean="0">
                <a:solidFill>
                  <a:srgbClr val="863A60"/>
                </a:solidFill>
                <a:latin typeface="Monotype Corsiva" pitchFamily="66" charset="0"/>
              </a:rPr>
              <a:t>Кхуррам</a:t>
            </a:r>
            <a:r>
              <a:rPr lang="ru-RU" dirty="0" smtClean="0">
                <a:solidFill>
                  <a:srgbClr val="863A60"/>
                </a:solidFill>
                <a:latin typeface="Monotype Corsiva" pitchFamily="66" charset="0"/>
              </a:rPr>
              <a:t> влюбился в нее с первого взгляда и твердо решил взять красавицу в жены. </a:t>
            </a:r>
            <a:r>
              <a:rPr lang="ru-RU" dirty="0" err="1" smtClean="0">
                <a:solidFill>
                  <a:srgbClr val="863A60"/>
                </a:solidFill>
                <a:latin typeface="Monotype Corsiva" pitchFamily="66" charset="0"/>
              </a:rPr>
              <a:t>Мумтаз</a:t>
            </a:r>
            <a:r>
              <a:rPr lang="ru-RU" dirty="0" smtClean="0">
                <a:solidFill>
                  <a:srgbClr val="863A60"/>
                </a:solidFill>
                <a:latin typeface="Monotype Corsiva" pitchFamily="66" charset="0"/>
              </a:rPr>
              <a:t> Махал стала человеком, которому он полностью доверял и даже советовался. Она единственная из его гарема сопровождала его в военных походах. За 17 лет супружества у них родилось 13 детей. Но </a:t>
            </a:r>
            <a:r>
              <a:rPr lang="ru-RU" dirty="0" err="1" smtClean="0">
                <a:solidFill>
                  <a:srgbClr val="863A60"/>
                </a:solidFill>
                <a:latin typeface="Monotype Corsiva" pitchFamily="66" charset="0"/>
              </a:rPr>
              <a:t>Мумтаз</a:t>
            </a:r>
            <a:r>
              <a:rPr lang="ru-RU" dirty="0" smtClean="0">
                <a:solidFill>
                  <a:srgbClr val="863A60"/>
                </a:solidFill>
                <a:latin typeface="Monotype Corsiva" pitchFamily="66" charset="0"/>
              </a:rPr>
              <a:t> Махал не пережила тяжелых родов 14-го.</a:t>
            </a:r>
            <a:endParaRPr lang="ru-RU" dirty="0">
              <a:solidFill>
                <a:srgbClr val="863A60"/>
              </a:solidFill>
              <a:latin typeface="Monotype Corsiva" pitchFamily="66" charset="0"/>
            </a:endParaRPr>
          </a:p>
        </p:txBody>
      </p:sp>
      <p:pic>
        <p:nvPicPr>
          <p:cNvPr id="19460" name="Picture 4" descr="http://s016.radikal.ru/i335/1107/9f/dabffdc688f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3214686"/>
            <a:ext cx="2231723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500042"/>
            <a:ext cx="80010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863A60"/>
                </a:solidFill>
                <a:latin typeface="Monotype Corsiva" pitchFamily="66" charset="0"/>
              </a:rPr>
              <a:t>     </a:t>
            </a:r>
            <a:r>
              <a:rPr lang="ru-RU" sz="2400" b="1" dirty="0" smtClean="0">
                <a:solidFill>
                  <a:srgbClr val="863A60"/>
                </a:solidFill>
                <a:latin typeface="Monotype Corsiva" pitchFamily="66" charset="0"/>
              </a:rPr>
              <a:t>Горестный </a:t>
            </a:r>
            <a:r>
              <a:rPr lang="ru-RU" sz="2400" b="1" dirty="0" err="1" smtClean="0">
                <a:solidFill>
                  <a:srgbClr val="863A60"/>
                </a:solidFill>
                <a:latin typeface="Monotype Corsiva" pitchFamily="66" charset="0"/>
              </a:rPr>
              <a:t>Кхуррам</a:t>
            </a:r>
            <a:r>
              <a:rPr lang="ru-RU" sz="2400" b="1" dirty="0" smtClean="0">
                <a:solidFill>
                  <a:srgbClr val="863A60"/>
                </a:solidFill>
                <a:latin typeface="Monotype Corsiva" pitchFamily="66" charset="0"/>
              </a:rPr>
              <a:t> решил построить усыпальницу для своей любимой жены, именуемую теперь Тадж-Махал.</a:t>
            </a:r>
          </a:p>
        </p:txBody>
      </p:sp>
      <p:pic>
        <p:nvPicPr>
          <p:cNvPr id="20482" name="Picture 2" descr="http://s011.radikal.ru/i318/1107/e6/2769e1eb93b5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428736"/>
            <a:ext cx="3045632" cy="228601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714744" y="1428736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863A60"/>
                </a:solidFill>
                <a:latin typeface="Monotype Corsiva" pitchFamily="66" charset="0"/>
              </a:rPr>
              <a:t>Когда строительство подошло к концу, в 1653 году, стареющий правитель отдал приказ приступить к возведению второго здания – мавзолея для него самого, точной копии первого, но из черного мрамора. Но этому было не суждено исполниться. В 1658 году Шаха </a:t>
            </a:r>
            <a:r>
              <a:rPr lang="ru-RU" b="1" dirty="0" err="1" smtClean="0">
                <a:solidFill>
                  <a:srgbClr val="863A60"/>
                </a:solidFill>
                <a:latin typeface="Monotype Corsiva" pitchFamily="66" charset="0"/>
              </a:rPr>
              <a:t>Джахана</a:t>
            </a:r>
            <a:r>
              <a:rPr lang="ru-RU" b="1" dirty="0" smtClean="0">
                <a:solidFill>
                  <a:srgbClr val="863A60"/>
                </a:solidFill>
                <a:latin typeface="Monotype Corsiva" pitchFamily="66" charset="0"/>
              </a:rPr>
              <a:t> сверг его сын </a:t>
            </a:r>
            <a:r>
              <a:rPr lang="ru-RU" b="1" dirty="0" err="1" smtClean="0">
                <a:solidFill>
                  <a:srgbClr val="863A60"/>
                </a:solidFill>
                <a:latin typeface="Monotype Corsiva" pitchFamily="66" charset="0"/>
              </a:rPr>
              <a:t>Аурангзеб</a:t>
            </a:r>
            <a:r>
              <a:rPr lang="ru-RU" b="1" dirty="0" smtClean="0">
                <a:solidFill>
                  <a:srgbClr val="863A60"/>
                </a:solidFill>
                <a:latin typeface="Monotype Corsiva" pitchFamily="66" charset="0"/>
              </a:rPr>
              <a:t>.</a:t>
            </a:r>
          </a:p>
          <a:p>
            <a:r>
              <a:rPr lang="ru-RU" b="1" dirty="0" smtClean="0">
                <a:solidFill>
                  <a:srgbClr val="863A60"/>
                </a:solidFill>
                <a:latin typeface="Monotype Corsiva" pitchFamily="66" charset="0"/>
              </a:rPr>
              <a:t>  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3857629"/>
            <a:ext cx="457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863A60"/>
                </a:solidFill>
                <a:latin typeface="Monotype Corsiva" pitchFamily="66" charset="0"/>
              </a:rPr>
              <a:t>Он прекратил строительство второго мавзолея, а отца заточил до конца жизни в башне Красного Форта в </a:t>
            </a:r>
            <a:r>
              <a:rPr lang="ru-RU" b="1" dirty="0" err="1" smtClean="0">
                <a:solidFill>
                  <a:srgbClr val="863A60"/>
                </a:solidFill>
                <a:latin typeface="Monotype Corsiva" pitchFamily="66" charset="0"/>
              </a:rPr>
              <a:t>Агре</a:t>
            </a:r>
            <a:r>
              <a:rPr lang="ru-RU" b="1" dirty="0" smtClean="0">
                <a:solidFill>
                  <a:srgbClr val="863A60"/>
                </a:solidFill>
                <a:latin typeface="Monotype Corsiva" pitchFamily="66" charset="0"/>
              </a:rPr>
              <a:t>.  Из узкого тюремного окна шах мог видеть усыпальницу своей любимой жены.</a:t>
            </a:r>
            <a:endParaRPr lang="ru-RU" dirty="0"/>
          </a:p>
        </p:txBody>
      </p:sp>
      <p:pic>
        <p:nvPicPr>
          <p:cNvPr id="20486" name="Picture 6" descr="http://s43.radikal.ru/i102/1107/f4/f6df05684918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3571876"/>
            <a:ext cx="3429024" cy="2573785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786182" y="1500174"/>
            <a:ext cx="464347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863A60"/>
                </a:solidFill>
                <a:latin typeface="Monotype Corsiva" pitchFamily="66" charset="0"/>
              </a:rPr>
              <a:t>Вскоре и сам великий и поверженный король был погребен в этой же гробнице, рядом со своей возлюбленной... Такова эта красивая и печальная история, давшая нам образцы великой любви и великого творчества...</a:t>
            </a:r>
            <a:endParaRPr lang="ru-RU" b="1" dirty="0">
              <a:solidFill>
                <a:srgbClr val="863A60"/>
              </a:solidFill>
              <a:latin typeface="Monotype Corsiva" pitchFamily="66" charset="0"/>
            </a:endParaRPr>
          </a:p>
        </p:txBody>
      </p:sp>
      <p:pic>
        <p:nvPicPr>
          <p:cNvPr id="20488" name="Picture 8" descr="http://s41.radikal.ru/i092/1107/9d/0941ba56cefa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3929066"/>
            <a:ext cx="3524218" cy="26452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2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4" grpId="1"/>
      <p:bldP spid="5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33CC"/>
                </a:solidFill>
                <a:latin typeface="Monotype Corsiva" pitchFamily="66" charset="0"/>
              </a:rPr>
              <a:t>Статуя Свободы. США</a:t>
            </a:r>
            <a:endParaRPr lang="ru-RU" b="1" dirty="0">
              <a:solidFill>
                <a:srgbClr val="0033CC"/>
              </a:solidFill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135729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0033CC"/>
                </a:solidFill>
                <a:latin typeface="Monotype Corsiva" pitchFamily="66" charset="0"/>
              </a:rPr>
              <a:t>Статуя Свободы находится на острове Свободы, примерно в 3 км на юго-запад от южной оконечности Манхэттена, в Нью-Йорке.</a:t>
            </a:r>
            <a:endParaRPr lang="ru-RU" b="1" dirty="0">
              <a:solidFill>
                <a:srgbClr val="0033CC"/>
              </a:solidFill>
              <a:latin typeface="Monotype Corsiva" pitchFamily="66" charset="0"/>
            </a:endParaRPr>
          </a:p>
        </p:txBody>
      </p:sp>
      <p:pic>
        <p:nvPicPr>
          <p:cNvPr id="21510" name="Picture 6" descr="http://www.velvet.by/files/news/43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1214422"/>
            <a:ext cx="3960216" cy="278608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286248" y="4214818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0033CC"/>
                </a:solidFill>
                <a:latin typeface="Monotype Corsiva" pitchFamily="66" charset="0"/>
              </a:rPr>
              <a:t>Богиня свободы держит факел в правой руке и скрижаль в левой. Надпись на скрижали гласит «англ. JULY IV MDCCLXXVI» (написанная римскими цифрами дата «4 июля 1776»), эта дата является днем принятия Декларации независимости США. Одной ногой «Свобода» стоит на разбитых оковах.</a:t>
            </a:r>
            <a:endParaRPr lang="ru-RU" b="1" dirty="0">
              <a:solidFill>
                <a:srgbClr val="0033CC"/>
              </a:solidFill>
              <a:latin typeface="Monotype Corsiva" pitchFamily="66" charset="0"/>
            </a:endParaRPr>
          </a:p>
        </p:txBody>
      </p:sp>
      <p:pic>
        <p:nvPicPr>
          <p:cNvPr id="21512" name="Picture 8" descr="http://static.kinokopilka.tv/system/images/users/avatars/000/877/206/vetalzem_origi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2285992"/>
            <a:ext cx="2571768" cy="3743935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285852" y="6211669"/>
            <a:ext cx="37147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33CC"/>
                </a:solidFill>
                <a:latin typeface="Monotype Corsiva" pitchFamily="66" charset="0"/>
              </a:rPr>
              <a:t>первоначально названная  «Свобода, освещающая Мир»</a:t>
            </a:r>
            <a:endParaRPr lang="ru-RU" b="1" dirty="0">
              <a:solidFill>
                <a:srgbClr val="0033CC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14678" y="357166"/>
            <a:ext cx="557213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33CC"/>
                </a:solidFill>
                <a:latin typeface="Monotype Corsiva" pitchFamily="66" charset="0"/>
              </a:rPr>
              <a:t>          Торжественное открытие скульптуры состоялось 28 октября 1886 года. Но рождалась она не просто и не скоро. Идея создания этого символа возникла у французского ученого, юриста и сторонника отмены рабства Эдуарда Рене </a:t>
            </a:r>
            <a:r>
              <a:rPr lang="ru-RU" dirty="0" err="1" smtClean="0">
                <a:solidFill>
                  <a:srgbClr val="0033CC"/>
                </a:solidFill>
                <a:latin typeface="Monotype Corsiva" pitchFamily="66" charset="0"/>
              </a:rPr>
              <a:t>Лефевра</a:t>
            </a:r>
            <a:r>
              <a:rPr lang="ru-RU" dirty="0" smtClean="0">
                <a:solidFill>
                  <a:srgbClr val="0033CC"/>
                </a:solidFill>
                <a:latin typeface="Monotype Corsiva" pitchFamily="66" charset="0"/>
              </a:rPr>
              <a:t> де </a:t>
            </a:r>
            <a:r>
              <a:rPr lang="ru-RU" dirty="0" err="1" smtClean="0">
                <a:solidFill>
                  <a:srgbClr val="0033CC"/>
                </a:solidFill>
                <a:latin typeface="Monotype Corsiva" pitchFamily="66" charset="0"/>
              </a:rPr>
              <a:t>Лабулайе</a:t>
            </a:r>
            <a:r>
              <a:rPr lang="ru-RU" dirty="0" smtClean="0">
                <a:solidFill>
                  <a:srgbClr val="0033CC"/>
                </a:solidFill>
                <a:latin typeface="Monotype Corsiva" pitchFamily="66" charset="0"/>
              </a:rPr>
              <a:t> еще в конце 1860-х годов. Он исходил из того, что Америку и Францию связывают старые дружеские узы. Франция оказывала моральную и материальную поддержку борьбе американцев за независимость — французский генерал Лафайет даже стал национальным героем США.</a:t>
            </a:r>
          </a:p>
          <a:p>
            <a:pPr algn="just"/>
            <a:r>
              <a:rPr lang="ru-RU" dirty="0" smtClean="0">
                <a:solidFill>
                  <a:srgbClr val="0033CC"/>
                </a:solidFill>
                <a:latin typeface="Monotype Corsiva" pitchFamily="66" charset="0"/>
              </a:rPr>
              <a:t>       Собрав группу интеллектуалов, он предложил в знак дружбы с Америкой передать ей некий символический дар от французского народа... </a:t>
            </a:r>
            <a:endParaRPr lang="ru-RU" dirty="0">
              <a:solidFill>
                <a:srgbClr val="0033CC"/>
              </a:solidFill>
              <a:latin typeface="Monotype Corsiva" pitchFamily="66" charset="0"/>
            </a:endParaRPr>
          </a:p>
        </p:txBody>
      </p:sp>
      <p:pic>
        <p:nvPicPr>
          <p:cNvPr id="22530" name="Picture 2" descr="http://ancientsounds.ucoz.com/_nw/0/s580252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57166"/>
            <a:ext cx="2786082" cy="429950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8596" y="4549676"/>
            <a:ext cx="814393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33CC"/>
                </a:solidFill>
                <a:latin typeface="Monotype Corsiva" pitchFamily="66" charset="0"/>
              </a:rPr>
              <a:t>Деньги на пьедестал были собраны к августу 1885 года, а его строительство завершилось к апрелю 1886. Работа над статуей была завершена во Франции в июле 1884 года, а в июне 1885 года она была доставлена в нью-йоркскую гавань на борту французского фрегата «Изере». Статуя транспортировалась из Франции в США в разобранном виде – она была разделена на 350 частей, упакованных в 214 ящиков. Сборка статуи на пьедестале заняла четыре месяца. 28 октября 1886 года при большом скоплении народа прошла церемония открытия статуи Свободы. Она стала подарком к столетию, который опоздал на 10 лет.</a:t>
            </a:r>
            <a:endParaRPr lang="ru-RU" b="1" dirty="0">
              <a:solidFill>
                <a:srgbClr val="0033CC"/>
              </a:solidFill>
              <a:latin typeface="Monotype Corsiva" pitchFamily="66" charset="0"/>
            </a:endParaRPr>
          </a:p>
        </p:txBody>
      </p:sp>
      <p:pic>
        <p:nvPicPr>
          <p:cNvPr id="22532" name="Picture 4" descr="http://ancientsounds.ucoz.com/_nw/0/595744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57166"/>
            <a:ext cx="3008674" cy="48682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theme/theme1.xml><?xml version="1.0" encoding="utf-8"?>
<a:theme xmlns:a="http://schemas.openxmlformats.org/drawingml/2006/main" name="Тема карта">
  <a:themeElements>
    <a:clrScheme name="Оформление по умолчанию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Оформление по умолчанию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</TotalTime>
  <Words>669</Words>
  <Application>Microsoft Office PowerPoint</Application>
  <PresentationFormat>Экран (4:3)</PresentationFormat>
  <Paragraphs>41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Monotype Corsiva</vt:lpstr>
      <vt:lpstr>Times New Roman</vt:lpstr>
      <vt:lpstr>Тема карта</vt:lpstr>
      <vt:lpstr>По знаменитым местам мира</vt:lpstr>
      <vt:lpstr>Викторина  «Назовите столицы  и страны»</vt:lpstr>
      <vt:lpstr>Достопримечательности нашей планеты</vt:lpstr>
      <vt:lpstr>Тадж-Махал. Индия</vt:lpstr>
      <vt:lpstr>Презентация PowerPoint</vt:lpstr>
      <vt:lpstr>Презентация PowerPoint</vt:lpstr>
      <vt:lpstr>Презентация PowerPoint</vt:lpstr>
      <vt:lpstr>Статуя Свободы. США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 знаменитым местам мира</dc:title>
  <dc:creator>Admin</dc:creator>
  <cp:lastModifiedBy>Пользователь</cp:lastModifiedBy>
  <cp:revision>21</cp:revision>
  <dcterms:created xsi:type="dcterms:W3CDTF">2013-05-23T22:19:39Z</dcterms:created>
  <dcterms:modified xsi:type="dcterms:W3CDTF">2020-05-18T15:59:28Z</dcterms:modified>
</cp:coreProperties>
</file>