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7" r:id="rId1"/>
  </p:sldMasterIdLst>
  <p:sldIdLst>
    <p:sldId id="308" r:id="rId2"/>
    <p:sldId id="289" r:id="rId3"/>
    <p:sldId id="303" r:id="rId4"/>
    <p:sldId id="304" r:id="rId5"/>
    <p:sldId id="310" r:id="rId6"/>
    <p:sldId id="313" r:id="rId7"/>
    <p:sldId id="312" r:id="rId8"/>
    <p:sldId id="314" r:id="rId9"/>
    <p:sldId id="311" r:id="rId10"/>
    <p:sldId id="302" r:id="rId11"/>
    <p:sldId id="298" r:id="rId12"/>
    <p:sldId id="291" r:id="rId13"/>
    <p:sldId id="279" r:id="rId14"/>
    <p:sldId id="278" r:id="rId15"/>
    <p:sldId id="257" r:id="rId16"/>
    <p:sldId id="258" r:id="rId17"/>
    <p:sldId id="260" r:id="rId18"/>
    <p:sldId id="262" r:id="rId19"/>
    <p:sldId id="263" r:id="rId20"/>
    <p:sldId id="265" r:id="rId21"/>
    <p:sldId id="266" r:id="rId22"/>
    <p:sldId id="267" r:id="rId23"/>
    <p:sldId id="273" r:id="rId24"/>
    <p:sldId id="269" r:id="rId25"/>
    <p:sldId id="270" r:id="rId26"/>
    <p:sldId id="271" r:id="rId27"/>
    <p:sldId id="272" r:id="rId28"/>
    <p:sldId id="275" r:id="rId29"/>
    <p:sldId id="276" r:id="rId30"/>
    <p:sldId id="281" r:id="rId31"/>
    <p:sldId id="282" r:id="rId32"/>
    <p:sldId id="305" r:id="rId33"/>
    <p:sldId id="306" r:id="rId34"/>
    <p:sldId id="286" r:id="rId35"/>
    <p:sldId id="30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0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93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662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9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95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8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53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94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07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6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4/13/2017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11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read.ru/covers_rr/big/995299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1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&#1077;&#1083;&#1077;&#1085;&#1072;\Desktop\&#1054;&#1058;&#1050;&#1056;%20&#1059;&#1056;&#1054;&#1050;%20&#1051;&#1048;&#1058;%20&#1063;&#1058;&#1045;&#1053;\&#1078;&#1080;&#1074;&#1077;&#1090;%20&#1082;&#1088;&#1072;&#1089;&#1086;&#1090;&#1072;.wmv" TargetMode="External"/><Relationship Id="rId1" Type="http://schemas.microsoft.com/office/2007/relationships/media" Target="file:///C:\Users\&#1077;&#1083;&#1077;&#1085;&#1072;\Desktop\&#1054;&#1058;&#1050;&#1056;%20&#1059;&#1056;&#1054;&#1050;%20&#1051;&#1048;&#1058;%20&#1063;&#1058;&#1045;&#1053;\&#1078;&#1080;&#1074;&#1077;&#1090;%20&#1082;&#1088;&#1072;&#1089;&#1086;&#1090;&#1072;.wmv" TargetMode="Externa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14600" y="549275"/>
            <a:ext cx="7772400" cy="5032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altLang="ru-RU" sz="4000" dirty="0">
                <a:solidFill>
                  <a:srgbClr val="0070C0"/>
                </a:solidFill>
              </a:rPr>
              <a:t>Звуковая</a:t>
            </a:r>
            <a:r>
              <a:rPr lang="ru-RU" altLang="ru-RU" sz="6600" dirty="0">
                <a:solidFill>
                  <a:srgbClr val="0070C0"/>
                </a:solidFill>
              </a:rPr>
              <a:t> </a:t>
            </a:r>
            <a:r>
              <a:rPr lang="ru-RU" altLang="ru-RU" sz="4000" dirty="0">
                <a:solidFill>
                  <a:srgbClr val="0070C0"/>
                </a:solidFill>
              </a:rPr>
              <a:t>разминка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82552" y="1494036"/>
            <a:ext cx="9036495" cy="566124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4400" dirty="0">
                <a:solidFill>
                  <a:srgbClr val="FF0000"/>
                </a:solidFill>
              </a:rPr>
              <a:t>А о у ы и</a:t>
            </a:r>
          </a:p>
          <a:p>
            <a:endParaRPr lang="ru-RU" sz="4400" dirty="0" smtClean="0"/>
          </a:p>
          <a:p>
            <a:r>
              <a:rPr lang="ru-RU" sz="4400" dirty="0" smtClean="0"/>
              <a:t>Как </a:t>
            </a:r>
            <a:r>
              <a:rPr lang="ru-RU" sz="4400" dirty="0"/>
              <a:t>на утренней на зорьке</a:t>
            </a:r>
          </a:p>
          <a:p>
            <a:r>
              <a:rPr lang="ru-RU" sz="4400" dirty="0"/>
              <a:t>Два Петра и три </a:t>
            </a:r>
            <a:r>
              <a:rPr lang="ru-RU" sz="4400" dirty="0" err="1"/>
              <a:t>Федорки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Соревнуются с Егоркой</a:t>
            </a:r>
            <a:br>
              <a:rPr lang="ru-RU" sz="4400" dirty="0"/>
            </a:br>
            <a:r>
              <a:rPr lang="ru-RU" sz="4400" dirty="0"/>
              <a:t>Говорить скороговоркой.</a:t>
            </a:r>
          </a:p>
          <a:p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452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367729"/>
            <a:ext cx="9062720" cy="2918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8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Что на свете красивее всего?</a:t>
            </a:r>
            <a:endParaRPr lang="ru-RU" sz="6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28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Картинка 25 из 15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0" y="0"/>
            <a:ext cx="7500379" cy="63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5366" y="6334780"/>
            <a:ext cx="9710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ru-RU" altLang="ru-RU" sz="2800" b="1" dirty="0" smtClean="0">
                <a:solidFill>
                  <a:srgbClr val="FF0000"/>
                </a:solidFill>
              </a:rPr>
              <a:t>Как </a:t>
            </a:r>
            <a:r>
              <a:rPr lang="ru-RU" altLang="ru-RU" sz="2800" b="1" dirty="0">
                <a:solidFill>
                  <a:srgbClr val="FF0000"/>
                </a:solidFill>
              </a:rPr>
              <a:t>правильно поставить ударение в слове красивей?</a:t>
            </a:r>
          </a:p>
        </p:txBody>
      </p:sp>
    </p:spTree>
    <p:extLst>
      <p:ext uri="{BB962C8B-B14F-4D97-AF65-F5344CB8AC3E}">
        <p14:creationId xmlns:p14="http://schemas.microsoft.com/office/powerpoint/2010/main" val="14407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4"/>
          <p:cNvSpPr>
            <a:spLocks noChangeArrowheads="1" noChangeShapeType="1" noTextEdit="1"/>
          </p:cNvSpPr>
          <p:nvPr/>
        </p:nvSpPr>
        <p:spPr bwMode="auto">
          <a:xfrm>
            <a:off x="4295776" y="1268413"/>
            <a:ext cx="33131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Arial Black" panose="020B0A04020102020204" pitchFamily="34" charset="0"/>
              </a:rPr>
              <a:t>крас  вее</a:t>
            </a:r>
          </a:p>
        </p:txBody>
      </p:sp>
      <p:sp>
        <p:nvSpPr>
          <p:cNvPr id="13315" name="WordArt 5"/>
          <p:cNvSpPr>
            <a:spLocks noChangeArrowheads="1" noChangeShapeType="1" noTextEdit="1"/>
          </p:cNvSpPr>
          <p:nvPr/>
        </p:nvSpPr>
        <p:spPr bwMode="auto">
          <a:xfrm>
            <a:off x="5951538" y="1268414"/>
            <a:ext cx="431800" cy="465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</a:p>
        </p:txBody>
      </p:sp>
      <p:sp>
        <p:nvSpPr>
          <p:cNvPr id="13316" name="Line 6"/>
          <p:cNvSpPr>
            <a:spLocks noChangeShapeType="1"/>
          </p:cNvSpPr>
          <p:nvPr/>
        </p:nvSpPr>
        <p:spPr bwMode="auto">
          <a:xfrm flipH="1">
            <a:off x="6167438" y="836613"/>
            <a:ext cx="1444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17" name="WordArt 7"/>
          <p:cNvSpPr>
            <a:spLocks noChangeArrowheads="1" noChangeShapeType="1" noTextEdit="1"/>
          </p:cNvSpPr>
          <p:nvPr/>
        </p:nvSpPr>
        <p:spPr bwMode="auto">
          <a:xfrm>
            <a:off x="4295776" y="2276475"/>
            <a:ext cx="33131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Arial Black" panose="020B0A04020102020204" pitchFamily="34" charset="0"/>
              </a:rPr>
              <a:t>мотылёк</a:t>
            </a:r>
          </a:p>
        </p:txBody>
      </p:sp>
      <p:sp>
        <p:nvSpPr>
          <p:cNvPr id="13318" name="WordArt 8"/>
          <p:cNvSpPr>
            <a:spLocks noChangeArrowheads="1" noChangeShapeType="1" noTextEdit="1"/>
          </p:cNvSpPr>
          <p:nvPr/>
        </p:nvSpPr>
        <p:spPr bwMode="auto">
          <a:xfrm>
            <a:off x="2424113" y="3716338"/>
            <a:ext cx="71294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Arial Black" panose="020B0A04020102020204" pitchFamily="34" charset="0"/>
              </a:rPr>
              <a:t>полярные  льды</a:t>
            </a:r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 flipH="1">
            <a:off x="4295776" y="3141663"/>
            <a:ext cx="1444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0" name="WordArt 10"/>
          <p:cNvSpPr>
            <a:spLocks noChangeArrowheads="1" noChangeShapeType="1" noTextEdit="1"/>
          </p:cNvSpPr>
          <p:nvPr/>
        </p:nvSpPr>
        <p:spPr bwMode="auto">
          <a:xfrm>
            <a:off x="2424113" y="4941888"/>
            <a:ext cx="712946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CC"/>
                </a:solidFill>
                <a:latin typeface="Arial Black" panose="020B0A04020102020204" pitchFamily="34" charset="0"/>
              </a:rPr>
              <a:t>мерцанье  звезды</a:t>
            </a:r>
          </a:p>
        </p:txBody>
      </p:sp>
      <p:sp>
        <p:nvSpPr>
          <p:cNvPr id="13321" name="Line 11"/>
          <p:cNvSpPr>
            <a:spLocks noChangeShapeType="1"/>
          </p:cNvSpPr>
          <p:nvPr/>
        </p:nvSpPr>
        <p:spPr bwMode="auto">
          <a:xfrm flipH="1">
            <a:off x="4656138" y="4437063"/>
            <a:ext cx="144462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2" name="Line 12"/>
          <p:cNvSpPr>
            <a:spLocks noChangeShapeType="1"/>
          </p:cNvSpPr>
          <p:nvPr/>
        </p:nvSpPr>
        <p:spPr bwMode="auto">
          <a:xfrm flipH="1">
            <a:off x="9264651" y="4437063"/>
            <a:ext cx="144463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05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9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61645" y="713448"/>
            <a:ext cx="6096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>
                <a:solidFill>
                  <a:srgbClr val="FFFF00"/>
                </a:solidFill>
              </a:rPr>
              <a:t>Ребенок спросил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Ни с того ни с сего: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— А ну-ка скажи,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Что красивей всего?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Да, вот так вопрос: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"Что красивей всего?"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Ответить </a:t>
            </a:r>
          </a:p>
          <a:p>
            <a:r>
              <a:rPr lang="ru-RU" sz="4400" dirty="0">
                <a:solidFill>
                  <a:srgbClr val="FFFF00"/>
                </a:solidFill>
              </a:rPr>
              <a:t>Я сам не сумел на него</a:t>
            </a:r>
            <a:r>
              <a:rPr lang="ru-RU" sz="3600" dirty="0">
                <a:solidFill>
                  <a:srgbClr val="FFFF00"/>
                </a:solidFill>
              </a:rPr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0" y="193786"/>
            <a:ext cx="28575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5" descr="i?id=88438598-12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663" y="3485682"/>
            <a:ext cx="345598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56" y="441232"/>
            <a:ext cx="5346655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54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919608" y="221823"/>
            <a:ext cx="5272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Деревья  и </a:t>
            </a:r>
            <a:r>
              <a:rPr lang="ru-RU" sz="3600" dirty="0" smtClean="0"/>
              <a:t>Травы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Сказали в  ответ:</a:t>
            </a:r>
            <a:br>
              <a:rPr lang="ru-RU" sz="3600" dirty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4599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4713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669" y="193990"/>
            <a:ext cx="538933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60"/>
            <a:ext cx="12236924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96" y="5151809"/>
            <a:ext cx="3579745" cy="17061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83" y="5156470"/>
            <a:ext cx="3579746" cy="1774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6860" y="5151809"/>
            <a:ext cx="5252936" cy="1700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3498" y="3094367"/>
            <a:ext cx="47665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— Да что же прекрасней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Ночной темноты?! -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Откликнулись Совы, </a:t>
            </a:r>
          </a:p>
          <a:p>
            <a:r>
              <a:rPr lang="ru-RU" sz="3200" dirty="0">
                <a:solidFill>
                  <a:schemeClr val="bg1"/>
                </a:solidFill>
              </a:rPr>
              <a:t>Сычи и Кроты... </a:t>
            </a:r>
          </a:p>
        </p:txBody>
      </p:sp>
    </p:spTree>
    <p:extLst>
      <p:ext uri="{BB962C8B-B14F-4D97-AF65-F5344CB8AC3E}">
        <p14:creationId xmlns:p14="http://schemas.microsoft.com/office/powerpoint/2010/main" val="9990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9668"/>
            <a:ext cx="1692613" cy="14883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718" y="5180599"/>
            <a:ext cx="2228282" cy="16774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92749" y="510367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-Леса!-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Отвечали  мне  Волк  и  Лиса.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393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7721"/>
            <a:ext cx="3271692" cy="19902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692" y="146313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4400" b="1" dirty="0">
                <a:latin typeface="Calibri" panose="020F0502020204030204" pitchFamily="34" charset="0"/>
              </a:rPr>
              <a:t>Орёл свысока</a:t>
            </a:r>
            <a:br>
              <a:rPr lang="ru-RU" altLang="ru-RU" sz="4400" b="1" dirty="0">
                <a:latin typeface="Calibri" panose="020F0502020204030204" pitchFamily="34" charset="0"/>
              </a:rPr>
            </a:br>
            <a:r>
              <a:rPr lang="ru-RU" altLang="ru-RU" sz="4400" b="1" dirty="0">
                <a:latin typeface="Calibri" panose="020F0502020204030204" pitchFamily="34" charset="0"/>
              </a:rPr>
              <a:t>Процедил:</a:t>
            </a:r>
            <a:br>
              <a:rPr lang="ru-RU" altLang="ru-RU" sz="4400" b="1" dirty="0">
                <a:latin typeface="Calibri" panose="020F0502020204030204" pitchFamily="34" charset="0"/>
              </a:rPr>
            </a:br>
            <a:r>
              <a:rPr lang="ru-RU" altLang="ru-RU" sz="4400" b="1" dirty="0">
                <a:latin typeface="Calibri" panose="020F0502020204030204" pitchFamily="34" charset="0"/>
              </a:rPr>
              <a:t>-Небеса!</a:t>
            </a:r>
            <a:endParaRPr lang="ru-RU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2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4"/>
          <p:cNvSpPr>
            <a:spLocks noChangeArrowheads="1" noChangeShapeType="1" noTextEdit="1"/>
          </p:cNvSpPr>
          <p:nvPr/>
        </p:nvSpPr>
        <p:spPr bwMode="auto">
          <a:xfrm>
            <a:off x="1703388" y="1052513"/>
            <a:ext cx="8642350" cy="461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ial" panose="020B0604020202020204" pitchFamily="34" charset="0"/>
              </a:rPr>
              <a:t>РА - РА - РА - ВЕСЕЛИТСЯ  ДЕТВО .. </a:t>
            </a:r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9840913" y="981075"/>
            <a:ext cx="647700" cy="407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13318" name="WordArt 6"/>
          <p:cNvSpPr>
            <a:spLocks noChangeArrowheads="1" noChangeShapeType="1" noTextEdit="1"/>
          </p:cNvSpPr>
          <p:nvPr/>
        </p:nvSpPr>
        <p:spPr bwMode="auto">
          <a:xfrm>
            <a:off x="1703388" y="1989139"/>
            <a:ext cx="8642350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ial" panose="020B0604020202020204" pitchFamily="34" charset="0"/>
              </a:rPr>
              <a:t>РУ - РУ - РУ - ЛОВИМ РЫБУ  ПО УТ .. </a:t>
            </a:r>
          </a:p>
        </p:txBody>
      </p:sp>
      <p:sp>
        <p:nvSpPr>
          <p:cNvPr id="13319" name="WordArt 7"/>
          <p:cNvSpPr>
            <a:spLocks noChangeArrowheads="1" noChangeShapeType="1" noTextEdit="1"/>
          </p:cNvSpPr>
          <p:nvPr/>
        </p:nvSpPr>
        <p:spPr bwMode="auto">
          <a:xfrm>
            <a:off x="9840913" y="1916114"/>
            <a:ext cx="647700" cy="407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cs typeface="Arial" panose="020B0604020202020204" pitchFamily="34" charset="0"/>
              </a:rPr>
              <a:t>РУ</a:t>
            </a:r>
          </a:p>
        </p:txBody>
      </p:sp>
      <p:sp>
        <p:nvSpPr>
          <p:cNvPr id="13320" name="WordArt 8"/>
          <p:cNvSpPr>
            <a:spLocks noChangeArrowheads="1" noChangeShapeType="1" noTextEdit="1"/>
          </p:cNvSpPr>
          <p:nvPr/>
        </p:nvSpPr>
        <p:spPr bwMode="auto">
          <a:xfrm>
            <a:off x="1703388" y="2852738"/>
            <a:ext cx="86423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ial" panose="020B0604020202020204" pitchFamily="34" charset="0"/>
              </a:rPr>
              <a:t>ЁР - ЁР - ЁР - РАЗВЕЛИ БОЛЬШОЙ  КОСТ .. </a:t>
            </a:r>
          </a:p>
        </p:txBody>
      </p:sp>
      <p:sp>
        <p:nvSpPr>
          <p:cNvPr id="13321" name="WordArt 9"/>
          <p:cNvSpPr>
            <a:spLocks noChangeArrowheads="1" noChangeShapeType="1" noTextEdit="1"/>
          </p:cNvSpPr>
          <p:nvPr/>
        </p:nvSpPr>
        <p:spPr bwMode="auto">
          <a:xfrm>
            <a:off x="9912351" y="2781301"/>
            <a:ext cx="576263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cs typeface="Arial" panose="020B0604020202020204" pitchFamily="34" charset="0"/>
              </a:rPr>
              <a:t>ЁР</a:t>
            </a:r>
          </a:p>
        </p:txBody>
      </p:sp>
      <p:sp>
        <p:nvSpPr>
          <p:cNvPr id="13322" name="WordArt 10"/>
          <p:cNvSpPr>
            <a:spLocks noChangeArrowheads="1" noChangeShapeType="1" noTextEdit="1"/>
          </p:cNvSpPr>
          <p:nvPr/>
        </p:nvSpPr>
        <p:spPr bwMode="auto">
          <a:xfrm>
            <a:off x="1703388" y="3860801"/>
            <a:ext cx="8642350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ial" panose="020B0604020202020204" pitchFamily="34" charset="0"/>
              </a:rPr>
              <a:t>РЕ - РЕ - РЕ - УХУ ВАРИМ НА  КОСТ .. </a:t>
            </a:r>
          </a:p>
        </p:txBody>
      </p:sp>
      <p:sp>
        <p:nvSpPr>
          <p:cNvPr id="13323" name="WordArt 11"/>
          <p:cNvSpPr>
            <a:spLocks noChangeArrowheads="1" noChangeShapeType="1" noTextEdit="1"/>
          </p:cNvSpPr>
          <p:nvPr/>
        </p:nvSpPr>
        <p:spPr bwMode="auto">
          <a:xfrm>
            <a:off x="9840913" y="3789364"/>
            <a:ext cx="647700" cy="407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cs typeface="Arial" panose="020B0604020202020204" pitchFamily="34" charset="0"/>
              </a:rPr>
              <a:t>РЕ</a:t>
            </a:r>
          </a:p>
        </p:txBody>
      </p:sp>
      <p:sp>
        <p:nvSpPr>
          <p:cNvPr id="13324" name="WordArt 12"/>
          <p:cNvSpPr>
            <a:spLocks noChangeArrowheads="1" noChangeShapeType="1" noTextEdit="1"/>
          </p:cNvSpPr>
          <p:nvPr/>
        </p:nvSpPr>
        <p:spPr bwMode="auto">
          <a:xfrm>
            <a:off x="1703389" y="4652964"/>
            <a:ext cx="8713787" cy="5032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cs typeface="Arial" panose="020B0604020202020204" pitchFamily="34" charset="0"/>
              </a:rPr>
              <a:t>РИ - РИ - РИ - СЪЕЛИ ВСЁ МЫ: РАЗ, ДВА, Т .. </a:t>
            </a:r>
          </a:p>
        </p:txBody>
      </p:sp>
      <p:sp>
        <p:nvSpPr>
          <p:cNvPr id="13325" name="WordArt 13"/>
          <p:cNvSpPr>
            <a:spLocks noChangeArrowheads="1" noChangeShapeType="1" noTextEdit="1"/>
          </p:cNvSpPr>
          <p:nvPr/>
        </p:nvSpPr>
        <p:spPr bwMode="auto">
          <a:xfrm>
            <a:off x="10020301" y="4724401"/>
            <a:ext cx="4683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cs typeface="Arial" panose="020B0604020202020204" pitchFamily="34" charset="0"/>
              </a:rPr>
              <a:t>РИ</a:t>
            </a:r>
          </a:p>
        </p:txBody>
      </p:sp>
      <p:pic>
        <p:nvPicPr>
          <p:cNvPr id="13326" name="Picture 1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5229226"/>
            <a:ext cx="1220788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245100"/>
            <a:ext cx="21605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  <p:bldP spid="13319" grpId="0" animBg="1"/>
      <p:bldP spid="13320" grpId="0" animBg="1"/>
      <p:bldP spid="13321" grpId="0" animBg="1"/>
      <p:bldP spid="13322" grpId="0" animBg="1"/>
      <p:bldP spid="13323" grpId="0" animBg="1"/>
      <p:bldP spid="13324" grpId="0" animBg="1"/>
      <p:bldP spid="133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51" y="302529"/>
            <a:ext cx="513937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2125"/>
            <a:ext cx="2828925" cy="12858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0880" y="548640"/>
            <a:ext cx="8900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-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Мой  хвост, без  сомнения!</a:t>
            </a:r>
            <a:b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Крикнул  Павлин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829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93" y="-65136"/>
            <a:ext cx="12325591" cy="72584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8083" y="70807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dirty="0">
                <a:solidFill>
                  <a:srgbClr val="002060"/>
                </a:solidFill>
              </a:rPr>
              <a:t>Спрошу у Мотылька,</a:t>
            </a:r>
            <a:br>
              <a:rPr lang="ru-RU" sz="4400" dirty="0">
                <a:solidFill>
                  <a:srgbClr val="002060"/>
                </a:solidFill>
              </a:rPr>
            </a:br>
            <a:r>
              <a:rPr lang="ru-RU" sz="4400" dirty="0">
                <a:solidFill>
                  <a:srgbClr val="002060"/>
                </a:solidFill>
              </a:rPr>
              <a:t>Отвечает:  -  Цветок!</a:t>
            </a:r>
          </a:p>
        </p:txBody>
      </p:sp>
    </p:spTree>
    <p:extLst>
      <p:ext uri="{BB962C8B-B14F-4D97-AF65-F5344CB8AC3E}">
        <p14:creationId xmlns:p14="http://schemas.microsoft.com/office/powerpoint/2010/main" val="17295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12"/>
            <a:ext cx="12192000" cy="69578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19520" y="510367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5400" dirty="0">
                <a:solidFill>
                  <a:srgbClr val="FFC000"/>
                </a:solidFill>
              </a:rPr>
              <a:t>Спрошу  у Цветка,</a:t>
            </a:r>
            <a:br>
              <a:rPr lang="ru-RU" sz="5400" dirty="0">
                <a:solidFill>
                  <a:srgbClr val="FFC000"/>
                </a:solidFill>
              </a:rPr>
            </a:br>
            <a:r>
              <a:rPr lang="ru-RU" sz="5400" dirty="0">
                <a:solidFill>
                  <a:srgbClr val="FFC000"/>
                </a:solidFill>
              </a:rPr>
              <a:t>Говорит: - Мотылёк!</a:t>
            </a:r>
          </a:p>
        </p:txBody>
      </p:sp>
    </p:spTree>
    <p:extLst>
      <p:ext uri="{BB962C8B-B14F-4D97-AF65-F5344CB8AC3E}">
        <p14:creationId xmlns:p14="http://schemas.microsoft.com/office/powerpoint/2010/main" val="270704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62150" y="35560"/>
            <a:ext cx="47198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Кто славит поля, 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1342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0111" y="236974"/>
            <a:ext cx="59333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Кто - полярные льды, </a:t>
            </a:r>
          </a:p>
        </p:txBody>
      </p:sp>
    </p:spTree>
    <p:extLst>
      <p:ext uri="{BB962C8B-B14F-4D97-AF65-F5344CB8AC3E}">
        <p14:creationId xmlns:p14="http://schemas.microsoft.com/office/powerpoint/2010/main" val="70718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88"/>
            <a:ext cx="12483830" cy="70774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85445" y="136188"/>
            <a:ext cx="36072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Кто - горы,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83522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1603" y="0"/>
            <a:ext cx="54287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кто - степь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,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75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08960" y="342315"/>
            <a:ext cx="72339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Кто - мерцанье звезды... </a:t>
            </a:r>
            <a:b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1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304"/>
            <a:ext cx="12192000" cy="7038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66" y="2100597"/>
            <a:ext cx="1905000" cy="2476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76800" y="934439"/>
            <a:ext cx="6096000" cy="48088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А мне показалось,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Что все они правы.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Все: Звери и Птицы,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Деревья и Травы...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И я не ответил,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Увы,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Ничего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На трудный вопрос: </a:t>
            </a:r>
            <a:b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</a:b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"Что красивей всего?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8543926" y="476250"/>
            <a:ext cx="1368425" cy="1225550"/>
          </a:xfrm>
          <a:prstGeom prst="ellipse">
            <a:avLst/>
          </a:prstGeom>
          <a:gradFill rotWithShape="1">
            <a:gsLst>
              <a:gs pos="0">
                <a:srgbClr val="FFFF66"/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183" name="AutoShape 15"/>
          <p:cNvSpPr>
            <a:spLocks noChangeArrowheads="1"/>
          </p:cNvSpPr>
          <p:nvPr/>
        </p:nvSpPr>
        <p:spPr bwMode="auto">
          <a:xfrm rot="669196">
            <a:off x="1992313" y="765175"/>
            <a:ext cx="2159000" cy="1295400"/>
          </a:xfrm>
          <a:prstGeom prst="cloudCallout">
            <a:avLst>
              <a:gd name="adj1" fmla="val -56616"/>
              <a:gd name="adj2" fmla="val -12259"/>
            </a:avLst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190" name="Picture 22" descr="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6842">
            <a:off x="-1804988" y="12700"/>
            <a:ext cx="1584326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Freeform 26" descr="Штриховой вертикальный"/>
          <p:cNvSpPr>
            <a:spLocks/>
          </p:cNvSpPr>
          <p:nvPr/>
        </p:nvSpPr>
        <p:spPr bwMode="auto">
          <a:xfrm rot="-178922">
            <a:off x="1343026" y="4332288"/>
            <a:ext cx="7489825" cy="2978150"/>
          </a:xfrm>
          <a:custGeom>
            <a:avLst/>
            <a:gdLst>
              <a:gd name="T0" fmla="*/ 2147483646 w 3295"/>
              <a:gd name="T1" fmla="*/ 0 h 1767"/>
              <a:gd name="T2" fmla="*/ 2147483646 w 3295"/>
              <a:gd name="T3" fmla="*/ 2147483646 h 1767"/>
              <a:gd name="T4" fmla="*/ 2147483646 w 3295"/>
              <a:gd name="T5" fmla="*/ 2147483646 h 1767"/>
              <a:gd name="T6" fmla="*/ 2147483646 w 3295"/>
              <a:gd name="T7" fmla="*/ 2147483646 h 1767"/>
              <a:gd name="T8" fmla="*/ 2147483646 w 3295"/>
              <a:gd name="T9" fmla="*/ 2147483646 h 1767"/>
              <a:gd name="T10" fmla="*/ 2147483646 w 3295"/>
              <a:gd name="T11" fmla="*/ 2147483646 h 1767"/>
              <a:gd name="T12" fmla="*/ 2147483646 w 3295"/>
              <a:gd name="T13" fmla="*/ 2147483646 h 1767"/>
              <a:gd name="T14" fmla="*/ 2147483646 w 3295"/>
              <a:gd name="T15" fmla="*/ 2147483646 h 1767"/>
              <a:gd name="T16" fmla="*/ 2147483646 w 3295"/>
              <a:gd name="T17" fmla="*/ 2147483646 h 1767"/>
              <a:gd name="T18" fmla="*/ 2147483646 w 3295"/>
              <a:gd name="T19" fmla="*/ 2147483646 h 1767"/>
              <a:gd name="T20" fmla="*/ 2147483646 w 3295"/>
              <a:gd name="T21" fmla="*/ 2147483646 h 1767"/>
              <a:gd name="T22" fmla="*/ 2147483646 w 3295"/>
              <a:gd name="T23" fmla="*/ 2147483646 h 1767"/>
              <a:gd name="T24" fmla="*/ 2147483646 w 3295"/>
              <a:gd name="T25" fmla="*/ 2147483646 h 1767"/>
              <a:gd name="T26" fmla="*/ 2147483646 w 3295"/>
              <a:gd name="T27" fmla="*/ 2147483646 h 1767"/>
              <a:gd name="T28" fmla="*/ 2147483646 w 3295"/>
              <a:gd name="T29" fmla="*/ 2147483646 h 1767"/>
              <a:gd name="T30" fmla="*/ 2147483646 w 3295"/>
              <a:gd name="T31" fmla="*/ 2147483646 h 1767"/>
              <a:gd name="T32" fmla="*/ 2147483646 w 3295"/>
              <a:gd name="T33" fmla="*/ 2147483646 h 1767"/>
              <a:gd name="T34" fmla="*/ 2147483646 w 3295"/>
              <a:gd name="T35" fmla="*/ 2147483646 h 1767"/>
              <a:gd name="T36" fmla="*/ 2147483646 w 3295"/>
              <a:gd name="T37" fmla="*/ 2147483646 h 1767"/>
              <a:gd name="T38" fmla="*/ 2147483646 w 3295"/>
              <a:gd name="T39" fmla="*/ 2147483646 h 1767"/>
              <a:gd name="T40" fmla="*/ 2147483646 w 3295"/>
              <a:gd name="T41" fmla="*/ 2147483646 h 1767"/>
              <a:gd name="T42" fmla="*/ 2147483646 w 3295"/>
              <a:gd name="T43" fmla="*/ 2147483646 h 1767"/>
              <a:gd name="T44" fmla="*/ 2147483646 w 3295"/>
              <a:gd name="T45" fmla="*/ 2147483646 h 1767"/>
              <a:gd name="T46" fmla="*/ 2147483646 w 3295"/>
              <a:gd name="T47" fmla="*/ 2147483646 h 1767"/>
              <a:gd name="T48" fmla="*/ 2147483646 w 3295"/>
              <a:gd name="T49" fmla="*/ 2147483646 h 1767"/>
              <a:gd name="T50" fmla="*/ 2147483646 w 3295"/>
              <a:gd name="T51" fmla="*/ 2147483646 h 1767"/>
              <a:gd name="T52" fmla="*/ 2147483646 w 3295"/>
              <a:gd name="T53" fmla="*/ 2147483646 h 1767"/>
              <a:gd name="T54" fmla="*/ 2147483646 w 3295"/>
              <a:gd name="T55" fmla="*/ 2147483646 h 1767"/>
              <a:gd name="T56" fmla="*/ 2147483646 w 3295"/>
              <a:gd name="T57" fmla="*/ 2147483646 h 1767"/>
              <a:gd name="T58" fmla="*/ 2147483646 w 3295"/>
              <a:gd name="T59" fmla="*/ 2147483646 h 1767"/>
              <a:gd name="T60" fmla="*/ 2147483646 w 3295"/>
              <a:gd name="T61" fmla="*/ 2147483646 h 1767"/>
              <a:gd name="T62" fmla="*/ 2147483646 w 3295"/>
              <a:gd name="T63" fmla="*/ 2147483646 h 1767"/>
              <a:gd name="T64" fmla="*/ 2147483646 w 3295"/>
              <a:gd name="T65" fmla="*/ 2147483646 h 1767"/>
              <a:gd name="T66" fmla="*/ 2147483646 w 3295"/>
              <a:gd name="T67" fmla="*/ 2147483646 h 1767"/>
              <a:gd name="T68" fmla="*/ 2147483646 w 3295"/>
              <a:gd name="T69" fmla="*/ 2147483646 h 1767"/>
              <a:gd name="T70" fmla="*/ 2147483646 w 3295"/>
              <a:gd name="T71" fmla="*/ 2147483646 h 1767"/>
              <a:gd name="T72" fmla="*/ 2147483646 w 3295"/>
              <a:gd name="T73" fmla="*/ 2147483646 h 1767"/>
              <a:gd name="T74" fmla="*/ 2147483646 w 3295"/>
              <a:gd name="T75" fmla="*/ 2147483646 h 1767"/>
              <a:gd name="T76" fmla="*/ 2147483646 w 3295"/>
              <a:gd name="T77" fmla="*/ 2147483646 h 1767"/>
              <a:gd name="T78" fmla="*/ 2147483646 w 3295"/>
              <a:gd name="T79" fmla="*/ 2147483646 h 1767"/>
              <a:gd name="T80" fmla="*/ 2147483646 w 3295"/>
              <a:gd name="T81" fmla="*/ 2147483646 h 1767"/>
              <a:gd name="T82" fmla="*/ 2147483646 w 3295"/>
              <a:gd name="T83" fmla="*/ 2147483646 h 1767"/>
              <a:gd name="T84" fmla="*/ 2147483646 w 3295"/>
              <a:gd name="T85" fmla="*/ 0 h 176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295"/>
              <a:gd name="T130" fmla="*/ 0 h 1767"/>
              <a:gd name="T131" fmla="*/ 3295 w 3295"/>
              <a:gd name="T132" fmla="*/ 1767 h 176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295" h="1767">
                <a:moveTo>
                  <a:pt x="82" y="0"/>
                </a:moveTo>
                <a:cubicBezTo>
                  <a:pt x="121" y="13"/>
                  <a:pt x="163" y="11"/>
                  <a:pt x="202" y="24"/>
                </a:cubicBezTo>
                <a:cubicBezTo>
                  <a:pt x="377" y="18"/>
                  <a:pt x="438" y="9"/>
                  <a:pt x="594" y="24"/>
                </a:cubicBezTo>
                <a:cubicBezTo>
                  <a:pt x="634" y="28"/>
                  <a:pt x="667" y="62"/>
                  <a:pt x="706" y="72"/>
                </a:cubicBezTo>
                <a:cubicBezTo>
                  <a:pt x="721" y="82"/>
                  <a:pt x="741" y="83"/>
                  <a:pt x="754" y="96"/>
                </a:cubicBezTo>
                <a:cubicBezTo>
                  <a:pt x="760" y="102"/>
                  <a:pt x="756" y="114"/>
                  <a:pt x="762" y="120"/>
                </a:cubicBezTo>
                <a:cubicBezTo>
                  <a:pt x="772" y="130"/>
                  <a:pt x="840" y="155"/>
                  <a:pt x="858" y="168"/>
                </a:cubicBezTo>
                <a:cubicBezTo>
                  <a:pt x="887" y="189"/>
                  <a:pt x="915" y="212"/>
                  <a:pt x="946" y="232"/>
                </a:cubicBezTo>
                <a:cubicBezTo>
                  <a:pt x="949" y="240"/>
                  <a:pt x="948" y="250"/>
                  <a:pt x="954" y="256"/>
                </a:cubicBezTo>
                <a:cubicBezTo>
                  <a:pt x="960" y="262"/>
                  <a:pt x="970" y="260"/>
                  <a:pt x="978" y="264"/>
                </a:cubicBezTo>
                <a:cubicBezTo>
                  <a:pt x="1003" y="276"/>
                  <a:pt x="1026" y="291"/>
                  <a:pt x="1050" y="304"/>
                </a:cubicBezTo>
                <a:cubicBezTo>
                  <a:pt x="1101" y="332"/>
                  <a:pt x="1129" y="380"/>
                  <a:pt x="1162" y="424"/>
                </a:cubicBezTo>
                <a:cubicBezTo>
                  <a:pt x="1165" y="432"/>
                  <a:pt x="1166" y="441"/>
                  <a:pt x="1170" y="448"/>
                </a:cubicBezTo>
                <a:cubicBezTo>
                  <a:pt x="1177" y="460"/>
                  <a:pt x="1189" y="468"/>
                  <a:pt x="1194" y="480"/>
                </a:cubicBezTo>
                <a:cubicBezTo>
                  <a:pt x="1203" y="504"/>
                  <a:pt x="1202" y="602"/>
                  <a:pt x="1242" y="608"/>
                </a:cubicBezTo>
                <a:cubicBezTo>
                  <a:pt x="1311" y="617"/>
                  <a:pt x="1381" y="613"/>
                  <a:pt x="1450" y="616"/>
                </a:cubicBezTo>
                <a:cubicBezTo>
                  <a:pt x="1481" y="631"/>
                  <a:pt x="1507" y="645"/>
                  <a:pt x="1530" y="672"/>
                </a:cubicBezTo>
                <a:cubicBezTo>
                  <a:pt x="1549" y="695"/>
                  <a:pt x="1571" y="727"/>
                  <a:pt x="1602" y="736"/>
                </a:cubicBezTo>
                <a:cubicBezTo>
                  <a:pt x="1620" y="741"/>
                  <a:pt x="1639" y="741"/>
                  <a:pt x="1658" y="744"/>
                </a:cubicBezTo>
                <a:cubicBezTo>
                  <a:pt x="1692" y="766"/>
                  <a:pt x="1713" y="769"/>
                  <a:pt x="1754" y="776"/>
                </a:cubicBezTo>
                <a:cubicBezTo>
                  <a:pt x="1781" y="787"/>
                  <a:pt x="1807" y="797"/>
                  <a:pt x="1834" y="808"/>
                </a:cubicBezTo>
                <a:cubicBezTo>
                  <a:pt x="1888" y="829"/>
                  <a:pt x="1924" y="882"/>
                  <a:pt x="1978" y="904"/>
                </a:cubicBezTo>
                <a:cubicBezTo>
                  <a:pt x="2046" y="931"/>
                  <a:pt x="2134" y="951"/>
                  <a:pt x="2186" y="1008"/>
                </a:cubicBezTo>
                <a:cubicBezTo>
                  <a:pt x="2186" y="1008"/>
                  <a:pt x="2268" y="1110"/>
                  <a:pt x="2274" y="1128"/>
                </a:cubicBezTo>
                <a:cubicBezTo>
                  <a:pt x="2277" y="1136"/>
                  <a:pt x="2277" y="1145"/>
                  <a:pt x="2282" y="1152"/>
                </a:cubicBezTo>
                <a:cubicBezTo>
                  <a:pt x="2322" y="1201"/>
                  <a:pt x="2363" y="1225"/>
                  <a:pt x="2410" y="1264"/>
                </a:cubicBezTo>
                <a:cubicBezTo>
                  <a:pt x="2438" y="1287"/>
                  <a:pt x="2452" y="1323"/>
                  <a:pt x="2482" y="1344"/>
                </a:cubicBezTo>
                <a:cubicBezTo>
                  <a:pt x="2525" y="1375"/>
                  <a:pt x="2586" y="1384"/>
                  <a:pt x="2634" y="1408"/>
                </a:cubicBezTo>
                <a:cubicBezTo>
                  <a:pt x="2759" y="1398"/>
                  <a:pt x="2777" y="1392"/>
                  <a:pt x="2930" y="1408"/>
                </a:cubicBezTo>
                <a:cubicBezTo>
                  <a:pt x="2960" y="1411"/>
                  <a:pt x="2994" y="1442"/>
                  <a:pt x="3026" y="1448"/>
                </a:cubicBezTo>
                <a:cubicBezTo>
                  <a:pt x="3103" y="1487"/>
                  <a:pt x="3081" y="1480"/>
                  <a:pt x="3202" y="1488"/>
                </a:cubicBezTo>
                <a:cubicBezTo>
                  <a:pt x="3295" y="1767"/>
                  <a:pt x="2444" y="1553"/>
                  <a:pt x="2330" y="1552"/>
                </a:cubicBezTo>
                <a:cubicBezTo>
                  <a:pt x="2266" y="1541"/>
                  <a:pt x="2210" y="1535"/>
                  <a:pt x="2146" y="1544"/>
                </a:cubicBezTo>
                <a:cubicBezTo>
                  <a:pt x="1834" y="1534"/>
                  <a:pt x="1755" y="1530"/>
                  <a:pt x="1386" y="1536"/>
                </a:cubicBezTo>
                <a:cubicBezTo>
                  <a:pt x="1323" y="1578"/>
                  <a:pt x="1232" y="1522"/>
                  <a:pt x="1162" y="1520"/>
                </a:cubicBezTo>
                <a:cubicBezTo>
                  <a:pt x="914" y="1512"/>
                  <a:pt x="666" y="1509"/>
                  <a:pt x="418" y="1504"/>
                </a:cubicBezTo>
                <a:cubicBezTo>
                  <a:pt x="329" y="1445"/>
                  <a:pt x="193" y="1462"/>
                  <a:pt x="106" y="1520"/>
                </a:cubicBezTo>
                <a:cubicBezTo>
                  <a:pt x="95" y="1517"/>
                  <a:pt x="76" y="1523"/>
                  <a:pt x="74" y="1512"/>
                </a:cubicBezTo>
                <a:cubicBezTo>
                  <a:pt x="59" y="1414"/>
                  <a:pt x="0" y="498"/>
                  <a:pt x="66" y="696"/>
                </a:cubicBezTo>
                <a:cubicBezTo>
                  <a:pt x="111" y="560"/>
                  <a:pt x="45" y="408"/>
                  <a:pt x="90" y="272"/>
                </a:cubicBezTo>
                <a:cubicBezTo>
                  <a:pt x="94" y="212"/>
                  <a:pt x="117" y="102"/>
                  <a:pt x="98" y="40"/>
                </a:cubicBezTo>
                <a:cubicBezTo>
                  <a:pt x="95" y="31"/>
                  <a:pt x="82" y="29"/>
                  <a:pt x="74" y="24"/>
                </a:cubicBezTo>
                <a:cubicBezTo>
                  <a:pt x="77" y="16"/>
                  <a:pt x="82" y="0"/>
                  <a:pt x="82" y="0"/>
                </a:cubicBezTo>
                <a:close/>
              </a:path>
            </a:pathLst>
          </a:custGeom>
          <a:pattFill prst="dashVert">
            <a:fgClr>
              <a:srgbClr val="009900"/>
            </a:fgClr>
            <a:bgClr>
              <a:srgbClr val="33CC33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95" name="Picture 27" descr="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>
            <a:off x="3863975" y="5589589"/>
            <a:ext cx="12954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28" descr="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 rot="1490066">
            <a:off x="5527675" y="5670550"/>
            <a:ext cx="1079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" name="Rectangle 30"/>
          <p:cNvSpPr>
            <a:spLocks noChangeArrowheads="1"/>
          </p:cNvSpPr>
          <p:nvPr/>
        </p:nvSpPr>
        <p:spPr bwMode="auto">
          <a:xfrm rot="-1562800">
            <a:off x="7175501" y="1989139"/>
            <a:ext cx="1152525" cy="71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199" name="Rectangle 31"/>
          <p:cNvSpPr>
            <a:spLocks noChangeArrowheads="1"/>
          </p:cNvSpPr>
          <p:nvPr/>
        </p:nvSpPr>
        <p:spPr bwMode="auto">
          <a:xfrm rot="-656109">
            <a:off x="6167439" y="1628775"/>
            <a:ext cx="1939925" cy="1158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0" name="Rectangle 32"/>
          <p:cNvSpPr>
            <a:spLocks noChangeArrowheads="1"/>
          </p:cNvSpPr>
          <p:nvPr/>
        </p:nvSpPr>
        <p:spPr bwMode="auto">
          <a:xfrm>
            <a:off x="6816726" y="1125539"/>
            <a:ext cx="1152525" cy="7143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 rot="671174">
            <a:off x="6240464" y="476251"/>
            <a:ext cx="1951037" cy="11747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4" name="Rectangle 36"/>
          <p:cNvSpPr>
            <a:spLocks noChangeArrowheads="1"/>
          </p:cNvSpPr>
          <p:nvPr/>
        </p:nvSpPr>
        <p:spPr bwMode="auto">
          <a:xfrm rot="-2526955">
            <a:off x="6821489" y="2532064"/>
            <a:ext cx="1893887" cy="136525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5" name="Rectangle 37"/>
          <p:cNvSpPr>
            <a:spLocks noChangeArrowheads="1"/>
          </p:cNvSpPr>
          <p:nvPr/>
        </p:nvSpPr>
        <p:spPr bwMode="auto">
          <a:xfrm rot="-3416466">
            <a:off x="7854157" y="2548732"/>
            <a:ext cx="1152525" cy="71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6" name="Rectangle 38"/>
          <p:cNvSpPr>
            <a:spLocks noChangeArrowheads="1"/>
          </p:cNvSpPr>
          <p:nvPr/>
        </p:nvSpPr>
        <p:spPr bwMode="auto">
          <a:xfrm rot="-4767063">
            <a:off x="7787482" y="3023394"/>
            <a:ext cx="1943100" cy="144463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7207" name="Rectangle 39"/>
          <p:cNvSpPr>
            <a:spLocks noChangeArrowheads="1"/>
          </p:cNvSpPr>
          <p:nvPr/>
        </p:nvSpPr>
        <p:spPr bwMode="auto">
          <a:xfrm rot="-5660716">
            <a:off x="8724107" y="2674144"/>
            <a:ext cx="1152525" cy="7143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208" name="Picture 40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2" descr="tree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7" y="2420939"/>
            <a:ext cx="15954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1" descr="tree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213101"/>
            <a:ext cx="15954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3" descr="tree2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933825"/>
            <a:ext cx="1049337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5" descr="kalendula_kopija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1919289" y="5230814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6" descr="kalendula_kopija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2927351" y="5919788"/>
            <a:ext cx="938213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7" descr="kalendula_kopija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4583113" y="6021388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48" descr="kalendula_kopija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6167438" y="6281738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49" descr="kalendula_kopija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1684"/>
          <a:stretch>
            <a:fillRect/>
          </a:stretch>
        </p:blipFill>
        <p:spPr bwMode="auto">
          <a:xfrm>
            <a:off x="3287713" y="4868863"/>
            <a:ext cx="5762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0" descr="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29256">
            <a:off x="12378531" y="3639344"/>
            <a:ext cx="154463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 descr="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5" r="6810"/>
          <a:stretch>
            <a:fillRect/>
          </a:stretch>
        </p:blipFill>
        <p:spPr bwMode="auto">
          <a:xfrm>
            <a:off x="2424113" y="4797426"/>
            <a:ext cx="16557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6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17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7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7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20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20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6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1" presetID="37" presetClass="path" presetSubtype="0" repeatCount="2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3148 L -0.01528 0.10764 C 0.00799 0.13842 0.04306 0.15741 0.07934 0.15741 C 0.12083 0.15741 0.15399 0.13842 0.17761 0.10764 L 0.28924 -0.03148 " pathEditMode="relative" rAng="0" ptsTypes="FffFF">
                                      <p:cBhvr>
                                        <p:cTn id="62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99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0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118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7199 L 0.0184 -0.10718 C 0.03368 -0.12315 0.06823 -0.11505 0.08125 -0.0926 L 0.11024 -0.04283 " pathEditMode="relative" rAng="3132363" ptsTypes="FfFF">
                                      <p:cBhvr>
                                        <p:cTn id="119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121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046 L 0.02604 -0.07824 C 0.03819 -0.11319 0.0875 -0.1338 0.11719 -0.1162 L 0.18264 -0.07708 " pathEditMode="relative" rAng="1452706" ptsTypes="FfFF">
                                      <p:cBhvr>
                                        <p:cTn id="122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1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81 -0.07731 L 0.32691 -0.07523 " pathEditMode="relative" rAng="0" ptsTypes="AA">
                                      <p:cBhvr>
                                        <p:cTn id="125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27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91 -0.07523 L 0.4165 -0.20231 C 0.45729 -0.26041 0.62743 -0.17453 0.729 -0.04606 L 0.95625 0.23982 " pathEditMode="relative" rAng="2604517" ptsTypes="FfFF">
                                      <p:cBhvr>
                                        <p:cTn id="128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41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1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7 -0.04306 L 0.19219 0.0342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33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84 0.0162 C 0.07934 0.04861 0.06441 0.09606 0.09375 0.12291 C 0.13437 0.16342 0.2118 0.03194 0.26093 0.07963 C 0.30486 0.12314 0.21684 0.21782 0.25937 0.25856 C 0.30382 0.30208 0.32691 0.19375 0.37413 0.23981 C 0.41718 0.28125 0.3618 0.31643 0.39965 0.35254 C 0.43593 0.38865 0.44166 0.32638 0.47465 0.35902 C 0.49375 0.37731 0.48854 0.39097 0.48489 0.40185 " pathEditMode="relative" rAng="2181646" ptsTypes="ffffffff">
                                      <p:cBhvr>
                                        <p:cTn id="134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19398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7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3 0.04514 L -0.91979 0.04514 L -0.91979 -0.3963 L -0.25833 -0.3963 L -0.25833 0.04514 Z " pathEditMode="relative" rAng="10800000" ptsTypes="FFFFF">
                                      <p:cBhvr>
                                        <p:cTn id="141" dur="3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3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4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300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08"/>
                </p:tgtEl>
              </p:cMediaNode>
            </p:audio>
          </p:childTnLst>
        </p:cTn>
      </p:par>
    </p:tnLst>
    <p:bldLst>
      <p:bldP spid="7179" grpId="0" animBg="1"/>
      <p:bldP spid="7179" grpId="1" animBg="1"/>
      <p:bldP spid="7183" grpId="0" animBg="1"/>
      <p:bldP spid="7198" grpId="0" animBg="1"/>
      <p:bldP spid="7199" grpId="0" animBg="1"/>
      <p:bldP spid="7200" grpId="0" animBg="1"/>
      <p:bldP spid="7203" grpId="0" animBg="1"/>
      <p:bldP spid="7204" grpId="0" animBg="1"/>
      <p:bldP spid="7205" grpId="0" animBg="1"/>
      <p:bldP spid="7206" grpId="0" animBg="1"/>
      <p:bldP spid="720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1858498" y="346462"/>
            <a:ext cx="8229600" cy="10810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>
                <a:latin typeface="Book Antiqua" panose="02040602050305030304" pitchFamily="18" charset="0"/>
              </a:rPr>
              <a:t>Памятка  выразительного  чтения  стихотворения</a:t>
            </a:r>
          </a:p>
        </p:txBody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>
          <a:xfrm>
            <a:off x="1702420" y="1520788"/>
            <a:ext cx="8229600" cy="4137025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1.Не забудь сообщить автора  и название произведения.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2. Постарайся понять  настроение стихотворения.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3. Определи, где  и какие паузы нужно  сделать.  Обрати внимание  на знаки препинания.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002060"/>
                </a:solidFill>
                <a:latin typeface="Book Antiqua" panose="02040602050305030304" pitchFamily="18" charset="0"/>
              </a:rPr>
              <a:t>4. При чтении стихотворения следует   найти  слова или словосочетания, которые  надо  выделить  голосом, верно ставить ударение в словах. </a:t>
            </a:r>
            <a:br>
              <a:rPr lang="ru-RU" altLang="ru-RU" dirty="0">
                <a:solidFill>
                  <a:srgbClr val="002060"/>
                </a:solidFill>
                <a:latin typeface="Book Antiqua" panose="02040602050305030304" pitchFamily="18" charset="0"/>
              </a:rPr>
            </a:br>
            <a:r>
              <a:rPr lang="ru-RU" altLang="ru-RU" dirty="0">
                <a:solidFill>
                  <a:srgbClr val="FF0101"/>
                </a:solidFill>
                <a:latin typeface="Book Antiqua" panose="02040602050305030304" pitchFamily="18" charset="0"/>
              </a:rPr>
              <a:t>Не забудь: слушают и то, что ты читаешь, 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dirty="0">
                <a:solidFill>
                  <a:srgbClr val="FF0101"/>
                </a:solidFill>
                <a:latin typeface="Book Antiqua" panose="02040602050305030304" pitchFamily="18" charset="0"/>
              </a:rPr>
              <a:t>и то, как ты читаешь.</a:t>
            </a:r>
            <a:r>
              <a:rPr lang="ru-RU" altLang="ru-RU" dirty="0">
                <a:latin typeface="Book Antiqua" panose="0204060205030503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11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385" y="1003610"/>
            <a:ext cx="10515600" cy="1055068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7030A0"/>
                </a:solidFill>
                <a:latin typeface="Times New Roman"/>
                <a:ea typeface="JournalC"/>
                <a:cs typeface="JournalC"/>
              </a:rPr>
              <a:t>Что красивее всего – это каждый понимает </a:t>
            </a:r>
            <a:r>
              <a:rPr lang="ru-RU" sz="3600" dirty="0" smtClean="0">
                <a:solidFill>
                  <a:srgbClr val="7030A0"/>
                </a:solidFill>
                <a:latin typeface="Times New Roman"/>
                <a:ea typeface="JournalC"/>
                <a:cs typeface="JournalC"/>
              </a:rPr>
              <a:t>по-своему.</a:t>
            </a:r>
            <a:br>
              <a:rPr lang="ru-RU" sz="3600" dirty="0" smtClean="0">
                <a:solidFill>
                  <a:srgbClr val="7030A0"/>
                </a:solidFill>
                <a:latin typeface="Times New Roman"/>
                <a:ea typeface="JournalC"/>
                <a:cs typeface="JournalC"/>
              </a:rPr>
            </a:br>
            <a:r>
              <a:rPr lang="ru-RU" sz="3600" b="1" dirty="0">
                <a:solidFill>
                  <a:srgbClr val="7030A0"/>
                </a:solidFill>
              </a:rPr>
              <a:t>Каждый считает красивым то, что ему нравится.</a:t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3100" b="1" dirty="0">
                <a:solidFill>
                  <a:srgbClr val="7030A0"/>
                </a:solidFill>
              </a:rPr>
              <a:t/>
            </a:r>
            <a:br>
              <a:rPr lang="ru-RU" sz="3100" b="1" dirty="0">
                <a:solidFill>
                  <a:srgbClr val="7030A0"/>
                </a:solidFill>
              </a:rPr>
            </a:b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600" b="1" dirty="0" smtClean="0">
              <a:solidFill>
                <a:srgbClr val="C00000"/>
              </a:solidFill>
            </a:endParaRPr>
          </a:p>
          <a:p>
            <a:r>
              <a:rPr lang="ru-RU" sz="3600" b="1" dirty="0" smtClean="0">
                <a:solidFill>
                  <a:srgbClr val="C00000"/>
                </a:solidFill>
              </a:rPr>
              <a:t>«</a:t>
            </a:r>
            <a:r>
              <a:rPr lang="ru-RU" sz="3600" b="1" dirty="0">
                <a:solidFill>
                  <a:srgbClr val="C00000"/>
                </a:solidFill>
              </a:rPr>
              <a:t>Сколько людей – столько и мнений».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r>
              <a:rPr lang="ru-RU" sz="3600" b="1" dirty="0">
                <a:solidFill>
                  <a:srgbClr val="C00000"/>
                </a:solidFill>
              </a:rPr>
              <a:t>«У каждого своя правда».</a:t>
            </a:r>
          </a:p>
          <a:p>
            <a:endParaRPr lang="ru-RU" sz="3600" b="1" dirty="0">
              <a:solidFill>
                <a:srgbClr val="C00000"/>
              </a:solidFill>
            </a:endParaRPr>
          </a:p>
          <a:p>
            <a:r>
              <a:rPr lang="ru-RU" sz="3600" b="1" dirty="0">
                <a:solidFill>
                  <a:srgbClr val="C00000"/>
                </a:solidFill>
              </a:rPr>
              <a:t>«На вкус и цвет товарищей нет».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17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 txBox="1">
            <a:spLocks noGrp="1"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fld id="{E2582CA4-FB99-4437-A391-22781306ED4C}" type="datetime1">
              <a:rPr lang="ru-RU" sz="1200">
                <a:solidFill>
                  <a:schemeClr val="tx1">
                    <a:tint val="75000"/>
                  </a:schemeClr>
                </a:solidFill>
              </a:rPr>
              <a:pPr>
                <a:defRPr/>
              </a:pPr>
              <a:t>13.04.2017</a:t>
            </a:fld>
            <a:endParaRPr lang="ru-RU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0483" name="Номер слайда 4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27FD54F-E489-4498-B755-FCE77883E479}" type="slidenum">
              <a:rPr lang="ru-RU" altLang="ru-RU" sz="1200">
                <a:solidFill>
                  <a:srgbClr val="8FA0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8FA089"/>
              </a:solidFill>
            </a:endParaRPr>
          </a:p>
        </p:txBody>
      </p:sp>
      <p:pic>
        <p:nvPicPr>
          <p:cNvPr id="20486" name="живет красота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7325"/>
            <a:ext cx="8713788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2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13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11"/>
          <p:cNvSpPr>
            <a:spLocks noChangeArrowheads="1" noChangeShapeType="1" noTextEdit="1"/>
          </p:cNvSpPr>
          <p:nvPr/>
        </p:nvSpPr>
        <p:spPr bwMode="auto">
          <a:xfrm>
            <a:off x="2927350" y="908051"/>
            <a:ext cx="6121400" cy="792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latin typeface="Arial Black" panose="020B0A04020102020204" pitchFamily="34" charset="0"/>
              </a:rPr>
              <a:t>Словарь  настроений</a:t>
            </a:r>
          </a:p>
        </p:txBody>
      </p:sp>
      <p:sp>
        <p:nvSpPr>
          <p:cNvPr id="21507" name="WordArt 12"/>
          <p:cNvSpPr>
            <a:spLocks noChangeArrowheads="1" noChangeShapeType="1" noTextEdit="1"/>
          </p:cNvSpPr>
          <p:nvPr/>
        </p:nvSpPr>
        <p:spPr bwMode="auto">
          <a:xfrm>
            <a:off x="1774826" y="2205038"/>
            <a:ext cx="24495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Бодрое,</a:t>
            </a:r>
          </a:p>
        </p:txBody>
      </p:sp>
      <p:sp>
        <p:nvSpPr>
          <p:cNvPr id="31757" name="WordArt 13"/>
          <p:cNvSpPr>
            <a:spLocks noChangeArrowheads="1" noChangeShapeType="1" noTextEdit="1"/>
          </p:cNvSpPr>
          <p:nvPr/>
        </p:nvSpPr>
        <p:spPr bwMode="auto">
          <a:xfrm>
            <a:off x="4727575" y="2349501"/>
            <a:ext cx="25923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грустное,</a:t>
            </a:r>
          </a:p>
        </p:txBody>
      </p:sp>
      <p:sp>
        <p:nvSpPr>
          <p:cNvPr id="21509" name="WordArt 14"/>
          <p:cNvSpPr>
            <a:spLocks noChangeArrowheads="1" noChangeShapeType="1" noTextEdit="1"/>
          </p:cNvSpPr>
          <p:nvPr/>
        </p:nvSpPr>
        <p:spPr bwMode="auto">
          <a:xfrm>
            <a:off x="7680326" y="2205039"/>
            <a:ext cx="244951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весёлое,</a:t>
            </a:r>
          </a:p>
        </p:txBody>
      </p:sp>
      <p:sp>
        <p:nvSpPr>
          <p:cNvPr id="21510" name="WordArt 15"/>
          <p:cNvSpPr>
            <a:spLocks noChangeArrowheads="1" noChangeShapeType="1" noTextEdit="1"/>
          </p:cNvSpPr>
          <p:nvPr/>
        </p:nvSpPr>
        <p:spPr bwMode="auto">
          <a:xfrm>
            <a:off x="1847851" y="3070226"/>
            <a:ext cx="244951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светлое,</a:t>
            </a:r>
          </a:p>
        </p:txBody>
      </p:sp>
      <p:sp>
        <p:nvSpPr>
          <p:cNvPr id="31760" name="WordArt 16"/>
          <p:cNvSpPr>
            <a:spLocks noChangeArrowheads="1" noChangeShapeType="1" noTextEdit="1"/>
          </p:cNvSpPr>
          <p:nvPr/>
        </p:nvSpPr>
        <p:spPr bwMode="auto">
          <a:xfrm>
            <a:off x="4800601" y="3070226"/>
            <a:ext cx="266382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мрачное,</a:t>
            </a:r>
          </a:p>
        </p:txBody>
      </p:sp>
      <p:sp>
        <p:nvSpPr>
          <p:cNvPr id="21512" name="WordArt 17"/>
          <p:cNvSpPr>
            <a:spLocks noChangeArrowheads="1" noChangeShapeType="1" noTextEdit="1"/>
          </p:cNvSpPr>
          <p:nvPr/>
        </p:nvSpPr>
        <p:spPr bwMode="auto">
          <a:xfrm>
            <a:off x="7751763" y="3070226"/>
            <a:ext cx="2449512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тихое,</a:t>
            </a:r>
          </a:p>
        </p:txBody>
      </p:sp>
      <p:sp>
        <p:nvSpPr>
          <p:cNvPr id="31762" name="WordArt 18"/>
          <p:cNvSpPr>
            <a:spLocks noChangeArrowheads="1" noChangeShapeType="1" noTextEdit="1"/>
          </p:cNvSpPr>
          <p:nvPr/>
        </p:nvSpPr>
        <p:spPr bwMode="auto">
          <a:xfrm>
            <a:off x="1847851" y="3933826"/>
            <a:ext cx="3241675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тоскливое,</a:t>
            </a:r>
          </a:p>
        </p:txBody>
      </p:sp>
      <p:sp>
        <p:nvSpPr>
          <p:cNvPr id="21514" name="WordArt 19"/>
          <p:cNvSpPr>
            <a:spLocks noChangeArrowheads="1" noChangeShapeType="1" noTextEdit="1"/>
          </p:cNvSpPr>
          <p:nvPr/>
        </p:nvSpPr>
        <p:spPr bwMode="auto">
          <a:xfrm>
            <a:off x="6024564" y="3933826"/>
            <a:ext cx="3240087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сказочное,</a:t>
            </a:r>
          </a:p>
        </p:txBody>
      </p:sp>
      <p:sp>
        <p:nvSpPr>
          <p:cNvPr id="31764" name="WordArt 20"/>
          <p:cNvSpPr>
            <a:spLocks noChangeArrowheads="1" noChangeShapeType="1" noTextEdit="1"/>
          </p:cNvSpPr>
          <p:nvPr/>
        </p:nvSpPr>
        <p:spPr bwMode="auto">
          <a:xfrm>
            <a:off x="1847851" y="4725988"/>
            <a:ext cx="2449513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хмурое,</a:t>
            </a:r>
          </a:p>
        </p:txBody>
      </p:sp>
      <p:sp>
        <p:nvSpPr>
          <p:cNvPr id="21516" name="WordArt 21"/>
          <p:cNvSpPr>
            <a:spLocks noChangeArrowheads="1" noChangeShapeType="1" noTextEdit="1"/>
          </p:cNvSpPr>
          <p:nvPr/>
        </p:nvSpPr>
        <p:spPr bwMode="auto">
          <a:xfrm>
            <a:off x="4656139" y="4725988"/>
            <a:ext cx="2663825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звонкое,</a:t>
            </a:r>
          </a:p>
        </p:txBody>
      </p:sp>
      <p:sp>
        <p:nvSpPr>
          <p:cNvPr id="31766" name="WordArt 22"/>
          <p:cNvSpPr>
            <a:spLocks noChangeArrowheads="1" noChangeShapeType="1" noTextEdit="1"/>
          </p:cNvSpPr>
          <p:nvPr/>
        </p:nvSpPr>
        <p:spPr bwMode="auto">
          <a:xfrm>
            <a:off x="7896225" y="4725989"/>
            <a:ext cx="1728788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злое,</a:t>
            </a:r>
          </a:p>
        </p:txBody>
      </p:sp>
      <p:sp>
        <p:nvSpPr>
          <p:cNvPr id="21518" name="WordArt 23"/>
          <p:cNvSpPr>
            <a:spLocks noChangeArrowheads="1" noChangeShapeType="1" noTextEdit="1"/>
          </p:cNvSpPr>
          <p:nvPr/>
        </p:nvSpPr>
        <p:spPr bwMode="auto">
          <a:xfrm>
            <a:off x="1847851" y="5518151"/>
            <a:ext cx="2449513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нежное,</a:t>
            </a:r>
          </a:p>
        </p:txBody>
      </p:sp>
      <p:sp>
        <p:nvSpPr>
          <p:cNvPr id="31768" name="WordArt 24"/>
          <p:cNvSpPr>
            <a:spLocks noChangeArrowheads="1" noChangeShapeType="1" noTextEdit="1"/>
          </p:cNvSpPr>
          <p:nvPr/>
        </p:nvSpPr>
        <p:spPr bwMode="auto">
          <a:xfrm>
            <a:off x="4800601" y="5518150"/>
            <a:ext cx="24495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сердитое,</a:t>
            </a:r>
          </a:p>
        </p:txBody>
      </p:sp>
      <p:sp>
        <p:nvSpPr>
          <p:cNvPr id="21520" name="WordArt 25"/>
          <p:cNvSpPr>
            <a:spLocks noChangeArrowheads="1" noChangeShapeType="1" noTextEdit="1"/>
          </p:cNvSpPr>
          <p:nvPr/>
        </p:nvSpPr>
        <p:spPr bwMode="auto">
          <a:xfrm>
            <a:off x="7751763" y="5518151"/>
            <a:ext cx="2449512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hlink"/>
                </a:solidFill>
                <a:latin typeface="Arial Black" panose="020B0A04020102020204" pitchFamily="34" charset="0"/>
              </a:rPr>
              <a:t>радостное.</a:t>
            </a:r>
          </a:p>
        </p:txBody>
      </p:sp>
    </p:spTree>
    <p:extLst>
      <p:ext uri="{BB962C8B-B14F-4D97-AF65-F5344CB8AC3E}">
        <p14:creationId xmlns:p14="http://schemas.microsoft.com/office/powerpoint/2010/main" val="36384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500"/>
                                        <p:tgtEl>
                                          <p:spTgt spid="31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500"/>
                                        <p:tgtEl>
                                          <p:spTgt spid="31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 animBg="1"/>
      <p:bldP spid="31760" grpId="0" animBg="1"/>
      <p:bldP spid="31762" grpId="0" animBg="1"/>
      <p:bldP spid="31764" grpId="0" animBg="1"/>
      <p:bldP spid="31766" grpId="0" animBg="1"/>
      <p:bldP spid="3176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4032" y="2061556"/>
            <a:ext cx="864885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Century Schoolbook"/>
                <a:ea typeface="Calibri"/>
                <a:cs typeface="Times New Roman"/>
              </a:rPr>
              <a:t> 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r>
              <a:rPr lang="ru-RU" sz="1400" i="1" dirty="0">
                <a:latin typeface="Century Schoolbook"/>
                <a:ea typeface="Calibri"/>
                <a:cs typeface="Times New Roman"/>
              </a:rPr>
              <a:t> </a:t>
            </a:r>
            <a:endParaRPr lang="ru-RU" sz="1200" dirty="0">
              <a:latin typeface="Calibri"/>
              <a:ea typeface="Calibri"/>
              <a:cs typeface="Times New Roman"/>
            </a:endParaRPr>
          </a:p>
          <a:p>
            <a:endParaRPr lang="ru-RU" sz="2400" b="1" dirty="0" smtClean="0">
              <a:solidFill>
                <a:srgbClr val="0070C0"/>
              </a:solidFill>
              <a:latin typeface="Century Schoolbook"/>
              <a:ea typeface="Calibri"/>
              <a:cs typeface="Times New Roman"/>
            </a:endParaRPr>
          </a:p>
          <a:p>
            <a:endParaRPr lang="ru-RU" sz="5400" b="1" dirty="0">
              <a:solidFill>
                <a:srgbClr val="0070C0"/>
              </a:solidFill>
              <a:latin typeface="Century Schoolbook"/>
              <a:ea typeface="Calibri"/>
              <a:cs typeface="Times New Roman"/>
            </a:endParaRPr>
          </a:p>
          <a:p>
            <a:r>
              <a:rPr lang="ru-RU" sz="5400" b="1" dirty="0" smtClean="0">
                <a:solidFill>
                  <a:srgbClr val="0070C0"/>
                </a:solidFill>
                <a:latin typeface="Century Schoolbook"/>
                <a:ea typeface="Calibri"/>
                <a:cs typeface="Times New Roman"/>
              </a:rPr>
              <a:t>Домашнее </a:t>
            </a:r>
            <a:r>
              <a:rPr lang="ru-RU" sz="5400" b="1" dirty="0">
                <a:solidFill>
                  <a:srgbClr val="0070C0"/>
                </a:solidFill>
                <a:latin typeface="Century Schoolbook"/>
                <a:ea typeface="Calibri"/>
                <a:cs typeface="Times New Roman"/>
              </a:rPr>
              <a:t>задание</a:t>
            </a:r>
            <a:r>
              <a:rPr lang="ru-RU" sz="5400" b="1" dirty="0" smtClean="0">
                <a:solidFill>
                  <a:srgbClr val="0070C0"/>
                </a:solidFill>
                <a:latin typeface="Century Schoolbook"/>
                <a:ea typeface="Calibri"/>
                <a:cs typeface="Times New Roman"/>
              </a:rPr>
              <a:t>:</a:t>
            </a:r>
          </a:p>
          <a:p>
            <a:r>
              <a:rPr lang="ru-RU" sz="5400" b="1" dirty="0" smtClean="0">
                <a:solidFill>
                  <a:srgbClr val="0070C0"/>
                </a:solidFill>
                <a:latin typeface="Century Schoolbook"/>
                <a:ea typeface="Calibri"/>
                <a:cs typeface="Times New Roman"/>
              </a:rPr>
              <a:t>выразительное  </a:t>
            </a:r>
            <a:r>
              <a:rPr lang="ru-RU" sz="5400" b="1" dirty="0">
                <a:solidFill>
                  <a:srgbClr val="0070C0"/>
                </a:solidFill>
                <a:latin typeface="Century Schoolbook"/>
                <a:ea typeface="Calibri"/>
                <a:cs typeface="Times New Roman"/>
              </a:rPr>
              <a:t>чтение стихотворения. </a:t>
            </a:r>
            <a:endParaRPr lang="ru-RU" sz="5400" b="1" dirty="0" smtClean="0">
              <a:solidFill>
                <a:srgbClr val="0070C0"/>
              </a:solidFill>
              <a:latin typeface="Century Schoolbook"/>
              <a:ea typeface="Calibri"/>
              <a:cs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940" y="-438622"/>
            <a:ext cx="512826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8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dirty="0" smtClean="0"/>
          </a:p>
        </p:txBody>
      </p:sp>
      <p:pic>
        <p:nvPicPr>
          <p:cNvPr id="22532" name="Picture 4" descr="лес ицве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j04324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692150"/>
            <a:ext cx="352901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6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94816" y="2067128"/>
            <a:ext cx="9711447" cy="5043510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endParaRPr lang="en-US" sz="5400" i="1" kern="10" dirty="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buNone/>
            </a:pPr>
            <a:endParaRPr lang="en-US" sz="5400" i="1" kern="10" dirty="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buNone/>
            </a:pPr>
            <a:endParaRPr lang="en-US" sz="5400" i="1" kern="10" dirty="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buNone/>
            </a:pPr>
            <a:endParaRPr lang="en-US" sz="5400" i="1" kern="10" dirty="0">
              <a:ln w="9525">
                <a:solidFill>
                  <a:srgbClr val="9933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  <a:p>
            <a:pPr algn="r">
              <a:buNone/>
            </a:pPr>
            <a:r>
              <a:rPr lang="ru-RU" sz="5400" b="1" i="1" kern="10" dirty="0">
                <a:ln w="9525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ЗАХОДЕР</a:t>
            </a:r>
          </a:p>
          <a:p>
            <a:pPr algn="r">
              <a:buNone/>
            </a:pPr>
            <a:r>
              <a:rPr lang="ru-RU" sz="5400" b="1" i="1" kern="10" dirty="0">
                <a:ln w="9525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БОРИС</a:t>
            </a:r>
          </a:p>
          <a:p>
            <a:pPr algn="r">
              <a:buNone/>
            </a:pPr>
            <a:r>
              <a:rPr lang="ru-RU" sz="5400" b="1" i="1" kern="10" dirty="0">
                <a:ln w="9525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ВЛАДИМИРОВИЧ</a:t>
            </a:r>
            <a:endParaRPr lang="ru-RU" sz="5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17" descr="Борис Владимирович Заход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115" y="80739"/>
            <a:ext cx="7062281" cy="539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3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76" y="199505"/>
            <a:ext cx="11733875" cy="660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327</Words>
  <Application>Microsoft Office PowerPoint</Application>
  <PresentationFormat>Широкоэкранный</PresentationFormat>
  <Paragraphs>89</Paragraphs>
  <Slides>35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Aharoni</vt:lpstr>
      <vt:lpstr>Arial</vt:lpstr>
      <vt:lpstr>Arial Black</vt:lpstr>
      <vt:lpstr>Book Antiqua</vt:lpstr>
      <vt:lpstr>Calibri</vt:lpstr>
      <vt:lpstr>Calibri Light</vt:lpstr>
      <vt:lpstr>Century Schoolbook</vt:lpstr>
      <vt:lpstr>Comic Sans MS</vt:lpstr>
      <vt:lpstr>JournalC</vt:lpstr>
      <vt:lpstr>Times New Roman</vt:lpstr>
      <vt:lpstr>Тема Office</vt:lpstr>
      <vt:lpstr>Звуковая разминка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 выразительного  чтения  стихотворения</vt:lpstr>
      <vt:lpstr>Что красивее всего – это каждый понимает по-своему. Каждый считает красивым то, что ему нравится.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RePack by Diakov</cp:lastModifiedBy>
  <cp:revision>34</cp:revision>
  <dcterms:created xsi:type="dcterms:W3CDTF">2016-03-28T17:18:08Z</dcterms:created>
  <dcterms:modified xsi:type="dcterms:W3CDTF">2017-04-13T16:58:34Z</dcterms:modified>
</cp:coreProperties>
</file>