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74" r:id="rId3"/>
    <p:sldId id="275" r:id="rId4"/>
    <p:sldId id="276" r:id="rId5"/>
    <p:sldId id="277" r:id="rId6"/>
    <p:sldId id="257" r:id="rId7"/>
    <p:sldId id="270" r:id="rId8"/>
    <p:sldId id="272" r:id="rId9"/>
    <p:sldId id="280" r:id="rId10"/>
    <p:sldId id="279" r:id="rId11"/>
    <p:sldId id="278" r:id="rId12"/>
    <p:sldId id="285" r:id="rId13"/>
    <p:sldId id="284" r:id="rId14"/>
    <p:sldId id="283" r:id="rId15"/>
    <p:sldId id="282" r:id="rId16"/>
    <p:sldId id="281" r:id="rId17"/>
    <p:sldId id="286" r:id="rId18"/>
    <p:sldId id="287" r:id="rId19"/>
    <p:sldId id="290" r:id="rId20"/>
    <p:sldId id="289" r:id="rId21"/>
    <p:sldId id="269" r:id="rId22"/>
  </p:sldIdLst>
  <p:sldSz cx="9144000" cy="6858000" type="screen4x3"/>
  <p:notesSz cx="6797675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7584" y="1340768"/>
            <a:ext cx="7713137" cy="175432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 smtClean="0">
                <a:ln w="11430">
                  <a:solidFill>
                    <a:schemeClr val="tx2">
                      <a:lumMod val="50000"/>
                    </a:schemeClr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18900000" algn="b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</a:rPr>
              <a:t>Hello!</a:t>
            </a:r>
            <a:endParaRPr lang="ru-RU" sz="5400" b="1" cap="none" spc="0" dirty="0">
              <a:ln w="11430">
                <a:solidFill>
                  <a:schemeClr val="tx2">
                    <a:lumMod val="50000"/>
                  </a:schemeClr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50800" dist="38100" dir="18900000" algn="bl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08042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620688"/>
            <a:ext cx="61645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THE UNDERGROUND</a:t>
            </a:r>
            <a:endParaRPr lang="ru-RU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907" y="1700808"/>
            <a:ext cx="6358086" cy="4087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604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19872" y="620688"/>
            <a:ext cx="240161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MOPED</a:t>
            </a:r>
            <a:endParaRPr lang="ru-RU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1544018"/>
            <a:ext cx="4536504" cy="4518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482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83768" y="548680"/>
            <a:ext cx="371435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MOTORBIKE</a:t>
            </a:r>
            <a:endParaRPr lang="ru-RU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643" y="1472010"/>
            <a:ext cx="5400600" cy="4499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385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19872" y="476672"/>
            <a:ext cx="19656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FERRY</a:t>
            </a:r>
            <a:endParaRPr lang="ru-RU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628800"/>
            <a:ext cx="5364088" cy="4023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659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63888" y="476672"/>
            <a:ext cx="21490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BARGE</a:t>
            </a:r>
            <a:endParaRPr lang="ru-RU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9356" y="1426383"/>
            <a:ext cx="6258114" cy="4543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373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51720" y="476672"/>
            <a:ext cx="525611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HOT-AIR BALOON</a:t>
            </a:r>
            <a:endParaRPr lang="ru-RU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1575" y="1628800"/>
            <a:ext cx="5715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947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99792" y="548680"/>
            <a:ext cx="332494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CABLE CAR</a:t>
            </a:r>
            <a:endParaRPr lang="ru-RU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556792"/>
            <a:ext cx="6365794" cy="3577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216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31840" y="620688"/>
            <a:ext cx="28430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ON FOOT</a:t>
            </a:r>
            <a:endParaRPr lang="ru-RU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5518" y="1988840"/>
            <a:ext cx="3655665" cy="187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4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620688"/>
            <a:ext cx="5189562" cy="385065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59632" y="4797152"/>
            <a:ext cx="680269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We travel </a:t>
            </a:r>
            <a:r>
              <a:rPr lang="en-US" sz="40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by</a:t>
            </a:r>
            <a:r>
              <a:rPr lang="en-US" sz="40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plane, but </a:t>
            </a:r>
            <a:r>
              <a:rPr lang="en-US" sz="40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on</a:t>
            </a:r>
            <a:r>
              <a:rPr lang="en-US" sz="40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foot</a:t>
            </a:r>
            <a:endParaRPr lang="ru-RU" sz="40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69232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1916832"/>
            <a:ext cx="4762500" cy="389572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58040" y="476672"/>
            <a:ext cx="70480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If I go to London, I will…</a:t>
            </a:r>
            <a:endParaRPr lang="ru-RU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94218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4115" y="260648"/>
            <a:ext cx="874846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 </a:t>
            </a:r>
            <a:endParaRPr lang="ru-RU" sz="2400" dirty="0"/>
          </a:p>
          <a:p>
            <a:r>
              <a:rPr lang="en-US" sz="2400" dirty="0"/>
              <a:t>1. </a:t>
            </a:r>
            <a:r>
              <a:rPr lang="en-US" sz="2400" dirty="0" smtClean="0"/>
              <a:t>If Peter comes to my place, we’ll go to play in the yard.</a:t>
            </a:r>
            <a:endParaRPr lang="ru-RU" sz="2400" dirty="0"/>
          </a:p>
          <a:p>
            <a:r>
              <a:rPr lang="en-US" sz="2400" dirty="0"/>
              <a:t>2. </a:t>
            </a:r>
            <a:r>
              <a:rPr lang="en-US" sz="2400" dirty="0" smtClean="0"/>
              <a:t>If Peter doesn’t come to my place, I will watch TV</a:t>
            </a:r>
          </a:p>
          <a:p>
            <a:r>
              <a:rPr lang="en-US" sz="2400" dirty="0" smtClean="0"/>
              <a:t>3</a:t>
            </a:r>
            <a:r>
              <a:rPr lang="en-US" sz="2400" dirty="0"/>
              <a:t>. </a:t>
            </a:r>
            <a:r>
              <a:rPr lang="en-US" sz="2400" dirty="0" smtClean="0"/>
              <a:t>If Frank’s parents have their holidays in summer, they’ll go to the seaside.</a:t>
            </a:r>
          </a:p>
          <a:p>
            <a:r>
              <a:rPr lang="en-US" sz="2400" dirty="0" smtClean="0"/>
              <a:t>4. If they have their holidays in winter, they’ll stay at home.</a:t>
            </a:r>
          </a:p>
          <a:p>
            <a:r>
              <a:rPr lang="en-US" sz="2400" dirty="0" smtClean="0"/>
              <a:t>5. If the fog thickens, Harold will put up the tent for the night.</a:t>
            </a:r>
          </a:p>
          <a:p>
            <a:r>
              <a:rPr lang="en-US" sz="2400" dirty="0" smtClean="0"/>
              <a:t>6. When I finish my work, I’ll go to the cinema.</a:t>
            </a:r>
          </a:p>
          <a:p>
            <a:r>
              <a:rPr lang="en-US" sz="2400" dirty="0" smtClean="0"/>
              <a:t>7. we’ll buy this book as soon as our mother gives us some money.</a:t>
            </a:r>
          </a:p>
          <a:p>
            <a:r>
              <a:rPr lang="en-US" sz="2400" dirty="0" smtClean="0"/>
              <a:t>8. When we come to your place you’ll show us your present.</a:t>
            </a:r>
          </a:p>
          <a:p>
            <a:r>
              <a:rPr lang="en-US" sz="2400" dirty="0" smtClean="0"/>
              <a:t>9. I’ll return you your ring when you ask me.</a:t>
            </a:r>
          </a:p>
          <a:p>
            <a:r>
              <a:rPr lang="en-US" sz="2400" dirty="0" smtClean="0"/>
              <a:t>10. I’ll wait for my friend until he comes from the shop.</a:t>
            </a:r>
          </a:p>
        </p:txBody>
      </p:sp>
    </p:spTree>
    <p:extLst>
      <p:ext uri="{BB962C8B-B14F-4D97-AF65-F5344CB8AC3E}">
        <p14:creationId xmlns:p14="http://schemas.microsoft.com/office/powerpoint/2010/main" val="3012632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060848"/>
            <a:ext cx="8416519" cy="259228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987824" y="836712"/>
            <a:ext cx="289880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Checklist </a:t>
            </a:r>
            <a:endParaRPr lang="ru-RU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57953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1950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2195736" y="0"/>
            <a:ext cx="4104456" cy="1124744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First Conditional</a:t>
            </a:r>
            <a:endParaRPr lang="ru-RU" sz="3200" dirty="0"/>
          </a:p>
        </p:txBody>
      </p:sp>
      <p:cxnSp>
        <p:nvCxnSpPr>
          <p:cNvPr id="4" name="Прямая со стрелкой 3"/>
          <p:cNvCxnSpPr>
            <a:endCxn id="7" idx="7"/>
          </p:cNvCxnSpPr>
          <p:nvPr/>
        </p:nvCxnSpPr>
        <p:spPr>
          <a:xfrm flipH="1">
            <a:off x="2381623" y="1089207"/>
            <a:ext cx="678209" cy="6661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4932040" y="1168149"/>
            <a:ext cx="526651" cy="59137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вал 6"/>
          <p:cNvSpPr/>
          <p:nvPr/>
        </p:nvSpPr>
        <p:spPr>
          <a:xfrm>
            <a:off x="107504" y="1628800"/>
            <a:ext cx="2664296" cy="86409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If-clause </a:t>
            </a:r>
            <a:endParaRPr lang="ru-RU" sz="3200" dirty="0"/>
          </a:p>
        </p:txBody>
      </p:sp>
      <p:sp>
        <p:nvSpPr>
          <p:cNvPr id="8" name="Овал 7"/>
          <p:cNvSpPr/>
          <p:nvPr/>
        </p:nvSpPr>
        <p:spPr>
          <a:xfrm>
            <a:off x="5458691" y="1647737"/>
            <a:ext cx="3096344" cy="936104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Main clause </a:t>
            </a:r>
            <a:endParaRPr lang="ru-RU" sz="28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85087" y="3457809"/>
            <a:ext cx="1584176" cy="100811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Present Simple</a:t>
            </a:r>
            <a:endParaRPr lang="ru-RU" sz="3200" dirty="0"/>
          </a:p>
        </p:txBody>
      </p:sp>
      <p:cxnSp>
        <p:nvCxnSpPr>
          <p:cNvPr id="19" name="Прямая со стрелкой 18"/>
          <p:cNvCxnSpPr/>
          <p:nvPr/>
        </p:nvCxnSpPr>
        <p:spPr>
          <a:xfrm flipH="1">
            <a:off x="1043608" y="2583841"/>
            <a:ext cx="247823" cy="70114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5432481" y="3458310"/>
            <a:ext cx="2019839" cy="100761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Future Simple</a:t>
            </a:r>
            <a:endParaRPr lang="ru-RU" sz="2800" dirty="0"/>
          </a:p>
        </p:txBody>
      </p:sp>
      <p:cxnSp>
        <p:nvCxnSpPr>
          <p:cNvPr id="39" name="Прямая со стрелкой 38"/>
          <p:cNvCxnSpPr/>
          <p:nvPr/>
        </p:nvCxnSpPr>
        <p:spPr>
          <a:xfrm flipH="1">
            <a:off x="6804248" y="2780928"/>
            <a:ext cx="202615" cy="67688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3563888" y="1340768"/>
            <a:ext cx="432048" cy="34563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2483768" y="4797152"/>
            <a:ext cx="2686891" cy="136815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Possible situations in the future and their consequences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634504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  <p:bldP spid="15" grpId="0" animBg="1"/>
      <p:bldP spid="29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87624" y="1340768"/>
            <a:ext cx="7713137" cy="175432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dirty="0">
                <a:solidFill>
                  <a:srgbClr val="FF0000"/>
                </a:solidFill>
              </a:rPr>
              <a:t>Imagine that it’s summer</a:t>
            </a:r>
            <a:r>
              <a:rPr lang="en-US" sz="5400" dirty="0" smtClean="0">
                <a:solidFill>
                  <a:srgbClr val="FF0000"/>
                </a:solidFill>
              </a:rPr>
              <a:t>.</a:t>
            </a:r>
          </a:p>
          <a:p>
            <a:pPr algn="ctr"/>
            <a:r>
              <a:rPr lang="en-US" sz="5400" dirty="0" smtClean="0">
                <a:solidFill>
                  <a:srgbClr val="FF0000"/>
                </a:solidFill>
              </a:rPr>
              <a:t> </a:t>
            </a:r>
            <a:r>
              <a:rPr lang="en-US" sz="5400" dirty="0">
                <a:solidFill>
                  <a:srgbClr val="FF0000"/>
                </a:solidFill>
              </a:rPr>
              <a:t>If it is summer, where will you go?</a:t>
            </a:r>
            <a:endParaRPr lang="ru-RU" sz="5400" dirty="0">
              <a:solidFill>
                <a:srgbClr val="FF0000"/>
              </a:solidFill>
            </a:endParaRPr>
          </a:p>
          <a:p>
            <a:pPr algn="ctr"/>
            <a:endParaRPr lang="ru-RU" sz="5400" b="1" cap="none" spc="0" dirty="0">
              <a:ln w="11430">
                <a:solidFill>
                  <a:schemeClr val="tx2">
                    <a:lumMod val="50000"/>
                  </a:schemeClr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50800" dist="38100" dir="18900000" algn="bl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3099112"/>
            <a:ext cx="3024336" cy="2049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327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7584" y="980728"/>
            <a:ext cx="7713137" cy="175432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dirty="0">
                <a:solidFill>
                  <a:srgbClr val="FF0000"/>
                </a:solidFill>
              </a:rPr>
              <a:t>The world is the book. </a:t>
            </a:r>
            <a:endParaRPr lang="en-US" sz="5400" dirty="0" smtClean="0">
              <a:solidFill>
                <a:srgbClr val="FF0000"/>
              </a:solidFill>
            </a:endParaRPr>
          </a:p>
          <a:p>
            <a:pPr algn="ctr"/>
            <a:r>
              <a:rPr lang="en-US" sz="5400" dirty="0" smtClean="0">
                <a:solidFill>
                  <a:srgbClr val="FF0000"/>
                </a:solidFill>
              </a:rPr>
              <a:t>And </a:t>
            </a:r>
            <a:r>
              <a:rPr lang="en-US" sz="5400" dirty="0">
                <a:solidFill>
                  <a:srgbClr val="FF0000"/>
                </a:solidFill>
              </a:rPr>
              <a:t>those who do not travel read only one page. </a:t>
            </a:r>
            <a:endParaRPr lang="ru-RU" sz="5400" dirty="0">
              <a:solidFill>
                <a:srgbClr val="FF0000"/>
              </a:solidFill>
            </a:endParaRPr>
          </a:p>
          <a:p>
            <a:pPr algn="ctr"/>
            <a:endParaRPr lang="ru-RU" sz="5400" b="1" cap="none" spc="0" dirty="0">
              <a:ln w="11430">
                <a:solidFill>
                  <a:schemeClr val="tx2">
                    <a:lumMod val="50000"/>
                  </a:schemeClr>
                </a:solidFill>
              </a:ln>
              <a:solidFill>
                <a:srgbClr val="FF000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50800" dist="38100" dir="18900000" algn="bl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3099112"/>
            <a:ext cx="3024336" cy="2049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706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124744"/>
            <a:ext cx="3354471" cy="223224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124744"/>
            <a:ext cx="3440868" cy="223224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573016"/>
            <a:ext cx="3354471" cy="196917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561961"/>
            <a:ext cx="3440868" cy="1980234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551379" y="201414"/>
            <a:ext cx="37174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TRAVELLING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156498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47664" y="519043"/>
            <a:ext cx="62315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PLAN OF TRAVELLING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>
            <a:off x="827584" y="1484784"/>
            <a:ext cx="1440160" cy="7200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H="1">
            <a:off x="2843808" y="1700808"/>
            <a:ext cx="432048" cy="17281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5148064" y="1844824"/>
            <a:ext cx="144016" cy="19442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6732240" y="1628800"/>
            <a:ext cx="1224136" cy="19442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-56167" y="2247275"/>
            <a:ext cx="19638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PLACE</a:t>
            </a:r>
            <a:endParaRPr lang="ru-RU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51520" y="3485979"/>
            <a:ext cx="368370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TRANSPORT</a:t>
            </a:r>
            <a:endParaRPr lang="ru-RU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804072" y="4104414"/>
            <a:ext cx="2858155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CLOTHES AND</a:t>
            </a:r>
          </a:p>
          <a:p>
            <a:pPr algn="ctr"/>
            <a:r>
              <a:rPr lang="en-US" sz="36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OTHER STAFF</a:t>
            </a:r>
            <a:endParaRPr lang="ru-RU" sz="36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504923" y="3502241"/>
            <a:ext cx="246843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ACTIVITIES</a:t>
            </a:r>
            <a:endParaRPr lang="ru-RU" sz="40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84084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5" grpId="0"/>
      <p:bldP spid="16" grpId="0"/>
      <p:bldP spid="17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47864" y="404664"/>
            <a:ext cx="222182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COACH</a:t>
            </a:r>
            <a:endParaRPr lang="ru-RU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484784"/>
            <a:ext cx="6635080" cy="4393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114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63888" y="692696"/>
            <a:ext cx="19431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TRAM</a:t>
            </a:r>
            <a:endParaRPr lang="ru-RU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9448" y="1772816"/>
            <a:ext cx="4932040" cy="3697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556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350</TotalTime>
  <Words>96</Words>
  <Application>Microsoft Office PowerPoint</Application>
  <PresentationFormat>Экран (4:3)</PresentationFormat>
  <Paragraphs>42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Nonik</dc:creator>
  <cp:lastModifiedBy>учитель</cp:lastModifiedBy>
  <cp:revision>39</cp:revision>
  <cp:lastPrinted>2018-02-28T07:43:18Z</cp:lastPrinted>
  <dcterms:created xsi:type="dcterms:W3CDTF">2018-02-25T10:55:31Z</dcterms:created>
  <dcterms:modified xsi:type="dcterms:W3CDTF">2018-04-18T07:34:30Z</dcterms:modified>
</cp:coreProperties>
</file>