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9" r:id="rId11"/>
    <p:sldId id="268" r:id="rId12"/>
    <p:sldId id="267" r:id="rId13"/>
    <p:sldId id="270" r:id="rId14"/>
    <p:sldId id="266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60648"/>
            <a:ext cx="8352928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47664" y="1844824"/>
            <a:ext cx="6120680" cy="1512168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28207"/>
              </a:avLst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Пословицы и поговорки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47971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4 класс</a:t>
            </a:r>
          </a:p>
        </p:txBody>
      </p:sp>
      <p:pic>
        <p:nvPicPr>
          <p:cNvPr id="6" name="Рисунок 5" descr="http://2.bp.blogspot.com/-h9fZjwl7Kp0/UwI2kSOq7oI/AAAAAAAAA0g/iR-pOaLJNe8/s1600/%D1%89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59747"/>
            <a:ext cx="2736304" cy="2961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04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71800" y="9087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Пословицы о книгах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im0-tub-ru.yandex.net/i?id=eacb5e637207167323f98e41223f50a9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0" t="54060" r="31250"/>
          <a:stretch/>
        </p:blipFill>
        <p:spPr bwMode="auto">
          <a:xfrm>
            <a:off x="3059833" y="3356992"/>
            <a:ext cx="2304255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promofactor.ru/photos/pogovorki-o-knigah-s-obyyasneniyami-dlya-detey-44361-larg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2991" r="79167" b="50214"/>
          <a:stretch/>
        </p:blipFill>
        <p:spPr bwMode="auto">
          <a:xfrm flipH="1">
            <a:off x="6156175" y="2168860"/>
            <a:ext cx="2232247" cy="3204356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0-tub-ru.yandex.net/i?id=94455ed26e7753d712336385fb6c4ca6-l&amp;n=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36516" r="64174" b="7882"/>
          <a:stretch/>
        </p:blipFill>
        <p:spPr bwMode="auto">
          <a:xfrm>
            <a:off x="971601" y="1370385"/>
            <a:ext cx="2088232" cy="2400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700808"/>
            <a:ext cx="338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– мост в мир знаний.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229200"/>
            <a:ext cx="285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книге ищут не буквы,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мысли.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2168860"/>
            <a:ext cx="3043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твой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друг, без нее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как без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рук.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933056"/>
            <a:ext cx="219476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много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читает,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тот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много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знает.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15816" y="1124744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Пословицы о трудолюбии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im0-tub-ru.yandex.net/i?id=25478ad644c5cdd5bcd1743706ba3374-l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9" t="41666" r="2244" b="8975"/>
          <a:stretch/>
        </p:blipFill>
        <p:spPr bwMode="auto">
          <a:xfrm>
            <a:off x="1115616" y="1639266"/>
            <a:ext cx="1800199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ds03.infourok.ru/uploads/ex/095b/0000ccaa-5125d60b/640/img3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3576" r="5748" b="10601"/>
          <a:stretch/>
        </p:blipFill>
        <p:spPr bwMode="auto">
          <a:xfrm>
            <a:off x="3131840" y="3079426"/>
            <a:ext cx="2349797" cy="1501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0-tub-ru.yandex.net/i?id=cbe2b7c9d256d23b2afdded62cb85f84-l&amp;n=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28206" r="12661" b="5129"/>
          <a:stretch/>
        </p:blipFill>
        <p:spPr bwMode="auto">
          <a:xfrm>
            <a:off x="5784700" y="4280902"/>
            <a:ext cx="1955651" cy="1531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844824"/>
            <a:ext cx="4610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Славен человек не словами, а делами.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1638" y="2725483"/>
            <a:ext cx="283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Землю красит солнце,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человека – труд.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7" y="3573016"/>
            <a:ext cx="2114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Умелые руки не 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нают скуки.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479715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трудом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велик.</a:t>
            </a:r>
            <a:endParaRPr lang="ru-RU" sz="20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9632" y="836712"/>
            <a:ext cx="6840760" cy="129614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Применение пословиц и поговорок на уроках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" name="Рисунок 4" descr="http://images.myshared.ru/4/119865/slide_8.jpg%22,tid:%22OIP.Mc3e8bea49a8584ec213dcb0f0113bc3do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22050" b="2875"/>
          <a:stretch/>
        </p:blipFill>
        <p:spPr bwMode="auto">
          <a:xfrm>
            <a:off x="2411760" y="2798618"/>
            <a:ext cx="4950295" cy="27570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71800" y="213285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Собери пословицы.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://images.myshared.ru/4/119865/slide_8.jpg%22,tid:%22OIP.Mc3e8bea49a8584ec213dcb0f0113bc3do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22050" b="2875"/>
          <a:stretch/>
        </p:blipFill>
        <p:spPr bwMode="auto">
          <a:xfrm>
            <a:off x="2440360" y="2802988"/>
            <a:ext cx="4950295" cy="275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15616" y="836712"/>
            <a:ext cx="7128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каждой сказке можно подобрать пословицу и поговорку.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«Один за всех и все за одного».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lusana.ru/files/8368/573/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9" t="51835" r="4483" b="7729"/>
          <a:stretch/>
        </p:blipFill>
        <p:spPr bwMode="auto">
          <a:xfrm>
            <a:off x="3814762" y="3009900"/>
            <a:ext cx="4429646" cy="28673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492897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Пословица  характеризует чувство коллективизма, взаимную помощь.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691680" y="354223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</a:p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«Репка»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fs1.ppt4web.ru/images/5345/78437/640/img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r="75084" b="50168"/>
          <a:stretch/>
        </p:blipFill>
        <p:spPr bwMode="auto">
          <a:xfrm>
            <a:off x="971601" y="764705"/>
            <a:ext cx="1584175" cy="194421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fs1.ppt4web.ru/images/5345/78437/640/img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7" t="11672" r="2694" b="50168"/>
          <a:stretch/>
        </p:blipFill>
        <p:spPr bwMode="auto">
          <a:xfrm>
            <a:off x="6732240" y="3717032"/>
            <a:ext cx="1656184" cy="216024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fs1.ppt4web.ru/images/5345/78437/640/img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63299" r="66666" b="4378"/>
          <a:stretch/>
        </p:blipFill>
        <p:spPr bwMode="auto">
          <a:xfrm>
            <a:off x="1475656" y="4078816"/>
            <a:ext cx="2232248" cy="17984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fs1.ppt4web.ru/images/5345/78437/640/img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4" t="58361" r="2367" b="8418"/>
          <a:stretch/>
        </p:blipFill>
        <p:spPr bwMode="auto">
          <a:xfrm>
            <a:off x="6228184" y="764705"/>
            <a:ext cx="1872208" cy="16561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9772" y="764705"/>
            <a:ext cx="406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 какому сказочному герою подходит  пословица?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763684" y="2324489"/>
            <a:ext cx="5400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        Жадность – всякому горю начало.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      Ошибка – что ушибся: вперед наука.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За большим погонишься – малое потеряешь.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С большого человека больше и спрашивается.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Выше головы носа не поднимай.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Жизнь дана на смелые дела.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5656" y="90872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русские пословицы и поговорки напоминают вам эти рисунки?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pt4web.ru/images/1469/46176/640/img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28999" r="6383" b="1969"/>
          <a:stretch/>
        </p:blipFill>
        <p:spPr bwMode="auto">
          <a:xfrm>
            <a:off x="1475656" y="1916832"/>
            <a:ext cx="6336704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01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35696" y="1052736"/>
            <a:ext cx="6327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Занимательная грамматика 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мини -- тест </a:t>
            </a:r>
          </a:p>
          <a:p>
            <a:endParaRPr lang="ru-RU" b="1" dirty="0"/>
          </a:p>
        </p:txBody>
      </p:sp>
      <p:pic>
        <p:nvPicPr>
          <p:cNvPr id="5" name="Рисунок 4" descr="http://204q.com/imagelib/56bdb6c6aee3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t="14117" r="40366" b="59281"/>
          <a:stretch/>
        </p:blipFill>
        <p:spPr bwMode="auto">
          <a:xfrm>
            <a:off x="4139952" y="1662544"/>
            <a:ext cx="1180193" cy="2008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204q.com/imagelib/56bdb6c6aee3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3" t="73087" r="47742" b="3661"/>
          <a:stretch/>
        </p:blipFill>
        <p:spPr bwMode="auto">
          <a:xfrm>
            <a:off x="2729344" y="4077072"/>
            <a:ext cx="119458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204q.com/imagelib/56bdb6c6aee3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4" t="25869" r="12838" b="44788"/>
          <a:stretch/>
        </p:blipFill>
        <p:spPr bwMode="auto">
          <a:xfrm>
            <a:off x="6588224" y="3140968"/>
            <a:ext cx="1278096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662544"/>
            <a:ext cx="2387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 пословице хвостик</a:t>
            </a:r>
          </a:p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приставь поскорей,</a:t>
            </a:r>
          </a:p>
          <a:p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 выбери тот,</a:t>
            </a:r>
          </a:p>
          <a:p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то нравится ей!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862874"/>
            <a:ext cx="2845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Кашу маслом…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а)заправить опасно;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б)как окрошку квасом;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в)не испортишь;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1916832"/>
            <a:ext cx="2229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Цыплят по осени…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а)наряжают;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б)угощают;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в)считают;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861048"/>
            <a:ext cx="2060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страха…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а)красная рубаха;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б)глаза велики;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в)чуткие уши;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11760" y="1340768"/>
            <a:ext cx="3816424" cy="50405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04865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были придуманы очень давно и давно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проверены временем. Они жили, живут и будут жить среди нас. Как на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крыльях, пословицы и поговорки  перелетают из века в век, от одного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поколения к другому, и не видна та безграничная даль, куда устремляет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свой полет она.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Можно сказать, что пословицы и поговорки делают нашу речь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раше и интереснее, но мы не поняли бы их, если бы не приняли во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внимание их особую связь с речью.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Главное в этом деле понять то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говорит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пословица или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поговорка.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Поступай так, как велит народная мудрость – не ошибешься и с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легкостью найдешь выход из затруднительной ситуации.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im0-tub-ru.yandex.net/i?id=1c995da4ee37192b55a4d0b22b486a7f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56296" r="51923" b="10194"/>
          <a:stretch/>
        </p:blipFill>
        <p:spPr bwMode="auto">
          <a:xfrm>
            <a:off x="6516217" y="836713"/>
            <a:ext cx="1368152" cy="1368152"/>
          </a:xfrm>
          <a:prstGeom prst="ellipse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544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63" y="297663"/>
            <a:ext cx="8352928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15816" y="1628800"/>
            <a:ext cx="2736304" cy="43204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2492896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В. И. Даль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«Пословицы русского народа».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В. И. Зимин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«Пословицы и поговорки Русского народа».</a:t>
            </a:r>
          </a:p>
          <a:p>
            <a:endParaRPr lang="ru-RU" sz="20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А. М. Жигулев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«Русские пословицы и поговорки».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Н. В. Уваров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«Энциклопедия народной мудрости».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Учебник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691680" y="1916832"/>
            <a:ext cx="5904656" cy="1512168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196752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Цель: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прививать любовь к родному языку через пословицы и поговорки.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Задачи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0070C0"/>
                </a:solidFill>
              </a:rPr>
              <a:t>*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развивать творческое воображение детей, вырабатывать свободную и выразительную речь;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показать учащимся, как увлекателен, разнообразен, неисчерпаем мир слова, мир русской грамоты;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развивать пытливость, любознательность каждого ученика, расширить кругозор и словарный запас;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*</a:t>
            </a:r>
            <a:r>
              <a:rPr lang="ru-RU" dirty="0" smtClean="0">
                <a:solidFill>
                  <a:srgbClr val="0070C0"/>
                </a:solidFill>
              </a:rPr>
              <a:t> воспитывать стремление расширять свои знания по русскому языку, совершенствовать свою речь.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0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1600" y="1052736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Пословицы и поговорки очень необходимы при работе с детьми</a:t>
            </a:r>
          </a:p>
          <a:p>
            <a:r>
              <a:rPr lang="ru-RU" dirty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сех  возрастов. Как для развития речи, памяти, при написании сочинений в школьных  работах,  так и на детских праздниках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 развлечениях.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Пословицы и поговорки  часто путают --- будьте внимательны!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Пословица</a:t>
            </a:r>
            <a:r>
              <a:rPr lang="ru-RU" dirty="0" smtClean="0">
                <a:solidFill>
                  <a:srgbClr val="0070C0"/>
                </a:solidFill>
              </a:rPr>
              <a:t> --- краткое народное изречение  обобщающего характера.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Например</a:t>
            </a:r>
            <a:r>
              <a:rPr lang="ru-RU" dirty="0" smtClean="0">
                <a:solidFill>
                  <a:srgbClr val="C00000"/>
                </a:solidFill>
              </a:rPr>
              <a:t>: Петь хорошо вместе, а говорить отдельно.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Поговорка</a:t>
            </a:r>
            <a:r>
              <a:rPr lang="ru-RU" dirty="0" smtClean="0">
                <a:solidFill>
                  <a:srgbClr val="0070C0"/>
                </a:solidFill>
              </a:rPr>
              <a:t> ---  краткое устойчивое выражение, образное, не составляющее, в отличие от пословицы, законченного высказывания.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Например: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Мал золотник, да дорог.</a:t>
            </a:r>
          </a:p>
          <a:p>
            <a:endParaRPr lang="ru-RU" dirty="0"/>
          </a:p>
        </p:txBody>
      </p:sp>
      <p:pic>
        <p:nvPicPr>
          <p:cNvPr id="5" name="Рисунок 4" descr="https://im0-tub-ru.yandex.net/i?id=1c995da4ee37192b55a4d0b22b486a7f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55556" r="50847" b="6606"/>
          <a:stretch/>
        </p:blipFill>
        <p:spPr bwMode="auto">
          <a:xfrm>
            <a:off x="6156176" y="4365104"/>
            <a:ext cx="1584176" cy="1728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5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682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95736" y="764704"/>
            <a:ext cx="5142118" cy="86409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Роль пословиц и поговорок в жизни людей</a:t>
            </a:r>
            <a:endParaRPr lang="ru-RU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204864"/>
            <a:ext cx="70487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Пословицы и поговорки начинают изучать уже с первых дней в </a:t>
            </a:r>
          </a:p>
          <a:p>
            <a:r>
              <a:rPr lang="ru-RU" dirty="0">
                <a:solidFill>
                  <a:srgbClr val="0070C0"/>
                </a:solidFill>
              </a:rPr>
              <a:t>ш</a:t>
            </a:r>
            <a:r>
              <a:rPr lang="ru-RU" dirty="0" smtClean="0">
                <a:solidFill>
                  <a:srgbClr val="0070C0"/>
                </a:solidFill>
              </a:rPr>
              <a:t>коле:</a:t>
            </a:r>
          </a:p>
          <a:p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ни</a:t>
            </a:r>
            <a:r>
              <a:rPr lang="ru-RU" dirty="0" smtClean="0">
                <a:solidFill>
                  <a:srgbClr val="0070C0"/>
                </a:solidFill>
              </a:rPr>
              <a:t> учат, советуют, предостерегают;</a:t>
            </a:r>
          </a:p>
          <a:p>
            <a:r>
              <a:rPr lang="ru-RU" dirty="0">
                <a:solidFill>
                  <a:srgbClr val="C00000"/>
                </a:solidFill>
              </a:rPr>
              <a:t>х</a:t>
            </a:r>
            <a:r>
              <a:rPr lang="ru-RU" dirty="0" smtClean="0">
                <a:solidFill>
                  <a:srgbClr val="C00000"/>
                </a:solidFill>
              </a:rPr>
              <a:t>валят</a:t>
            </a:r>
            <a:r>
              <a:rPr lang="ru-RU" dirty="0" smtClean="0">
                <a:solidFill>
                  <a:srgbClr val="0070C0"/>
                </a:solidFill>
              </a:rPr>
              <a:t> трудолюбие, честность, смелость, доброту;</a:t>
            </a:r>
          </a:p>
          <a:p>
            <a:r>
              <a:rPr lang="ru-RU" dirty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ысмеивают</a:t>
            </a:r>
            <a:r>
              <a:rPr lang="ru-RU" dirty="0" smtClean="0">
                <a:solidFill>
                  <a:srgbClr val="0070C0"/>
                </a:solidFill>
              </a:rPr>
              <a:t> жадность, зависть, трусость, лень;</a:t>
            </a:r>
          </a:p>
          <a:p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суждают</a:t>
            </a:r>
            <a:r>
              <a:rPr lang="ru-RU" dirty="0" smtClean="0">
                <a:solidFill>
                  <a:srgbClr val="0070C0"/>
                </a:solidFill>
              </a:rPr>
              <a:t> эгоизм, зло;</a:t>
            </a:r>
          </a:p>
          <a:p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оощряют</a:t>
            </a:r>
            <a:r>
              <a:rPr lang="ru-RU" dirty="0" smtClean="0">
                <a:solidFill>
                  <a:srgbClr val="0070C0"/>
                </a:solidFill>
              </a:rPr>
              <a:t> прилежание, благородство, упорство;</a:t>
            </a:r>
          </a:p>
          <a:p>
            <a:endParaRPr lang="ru-RU" dirty="0"/>
          </a:p>
        </p:txBody>
      </p:sp>
      <p:pic>
        <p:nvPicPr>
          <p:cNvPr id="8" name="Рисунок 7" descr="http://2.bp.blogspot.com/-ZwNkMDYtbXU/Vi3tYr30raI/AAAAAAAAAZ0/BxUvqBI6orc/s1600/hello_html_m2993648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3" t="10383"/>
          <a:stretch/>
        </p:blipFill>
        <p:spPr bwMode="auto">
          <a:xfrm>
            <a:off x="5724128" y="4149080"/>
            <a:ext cx="2304256" cy="18722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isometricOffAxis2Lef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2.bp.blogspot.com/-ZwNkMDYtbXU/Vi3tYr30raI/AAAAAAAAAZ0/BxUvqBI6orc/s1600/hello_html_m2993648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r="50153"/>
          <a:stretch/>
        </p:blipFill>
        <p:spPr bwMode="auto">
          <a:xfrm>
            <a:off x="2483769" y="4149080"/>
            <a:ext cx="2016224" cy="18722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scene3d>
            <a:camera prst="isometricOffAxis1Righ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7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017"/>
            <a:ext cx="8208912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layer.myshared.ru/6/585457/slides/slide_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0" b="58868"/>
          <a:stretch/>
        </p:blipFill>
        <p:spPr bwMode="auto">
          <a:xfrm>
            <a:off x="5292078" y="1628800"/>
            <a:ext cx="3024337" cy="3441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052736"/>
            <a:ext cx="648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Владимир Иванович Даль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7" y="1916833"/>
            <a:ext cx="3744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«Пословица – это цвет народного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ума»,-- говорил великий собиратель</a:t>
            </a:r>
          </a:p>
          <a:p>
            <a:r>
              <a:rPr lang="ru-RU" dirty="0">
                <a:solidFill>
                  <a:srgbClr val="0070C0"/>
                </a:solidFill>
              </a:rPr>
              <a:t>п</a:t>
            </a:r>
            <a:r>
              <a:rPr lang="ru-RU" dirty="0" smtClean="0">
                <a:solidFill>
                  <a:srgbClr val="0070C0"/>
                </a:solidFill>
              </a:rPr>
              <a:t>ословиц.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1862 году вышел сборник Даля, куда вошло свыше 30000 пословиц.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biblio.by/media/catalog/product/cache/1/image/1200x1200/9df78eab33525d08d6e5fb8d27136e95/9/7/97851704967929785271197994-2008--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223224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5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00350" y="764704"/>
            <a:ext cx="43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Темы пословиц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916832"/>
            <a:ext cx="195277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Родина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Семья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Дружба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Учение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Книга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Лень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Природа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Трусость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Трудолюбие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://youpainter.com/sites/default/files/styles/painting/public/users/stepan_suchkov/stepan_suchkov_s_veterkom_cherez_vsyu_stranu.jpg?itok=L6i4zgF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1035"/>
            <a:ext cx="3096344" cy="288206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 descr="http://deti-parlibrary.ucoz.ru/_tbkp/005830xjduoqpxjjmmfu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1075"/>
            <a:ext cx="2801516" cy="295406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493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91809" y="980728"/>
            <a:ext cx="330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Пословицы о Родине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516" y="1988840"/>
            <a:ext cx="463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дружба велика, будет Родина сильна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08004" y="2924944"/>
            <a:ext cx="273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Жить – Родине служить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7234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чужой стороне, что соловей без песни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779912" y="5356956"/>
            <a:ext cx="460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Родина --  мать, умей за нее постоять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0-tub-ru.yandex.net/i?id=e56b0133ead770b9dd3afedca3c6059d&amp;n=33&amp;h=215&amp;w=28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5" r="70470" b="5035"/>
          <a:stretch/>
        </p:blipFill>
        <p:spPr bwMode="auto">
          <a:xfrm>
            <a:off x="5472100" y="3429000"/>
            <a:ext cx="2916324" cy="19279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www.maam.ru/images/users/photos/medium/d6683c205da9d0339682298efeb37e1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/>
          <a:stretch/>
        </p:blipFill>
        <p:spPr bwMode="auto">
          <a:xfrm>
            <a:off x="971600" y="2708920"/>
            <a:ext cx="2988331" cy="20144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766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83795" y="1052736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Пословицы о дружбе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im0-tub-ru.yandex.net/i?id=eae288899a92ff4daab058ce3c1b6a51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1" t="45249"/>
          <a:stretch/>
        </p:blipFill>
        <p:spPr bwMode="auto">
          <a:xfrm>
            <a:off x="6444208" y="1514401"/>
            <a:ext cx="1944216" cy="23466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386104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друга --  на душе вьюга.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772816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Старый друг лучше новых двух.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996952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 за друга стой – выиграешь бой.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195735" y="5068054"/>
            <a:ext cx="338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 погибай, а товарища выручай.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ds03.infourok.ru/uploads/ex/125e/0002353d-11e52a01/img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72598" r="36477"/>
          <a:stretch/>
        </p:blipFill>
        <p:spPr bwMode="auto">
          <a:xfrm>
            <a:off x="5580110" y="4261158"/>
            <a:ext cx="1944217" cy="1723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fs1.ppt4web.ru/images/5552/81860/640/img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24742" r="8934" b="7446"/>
          <a:stretch/>
        </p:blipFill>
        <p:spPr bwMode="auto">
          <a:xfrm>
            <a:off x="1115616" y="2348880"/>
            <a:ext cx="3024336" cy="20882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20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olna.org/wp-content/uploads/2014/11/priedupriezhdieniie_giessie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64511" y="908720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Пословицы об учении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im0-tub-ru.yandex.net/i?id=0635f6b842f9febeb24c73015e52962f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34714" r="54438" b="3748"/>
          <a:stretch/>
        </p:blipFill>
        <p:spPr bwMode="auto">
          <a:xfrm>
            <a:off x="1187625" y="1484784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im0-tub-ru.yandex.net/i?id=286ac41645b028b5e4f1c6ada43a5e41&amp;n=33&amp;h=215&amp;w=28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2" t="49767" r="4529" b="5581"/>
          <a:stretch/>
        </p:blipFill>
        <p:spPr bwMode="auto">
          <a:xfrm>
            <a:off x="6588224" y="2100918"/>
            <a:ext cx="1512168" cy="1616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im0-tub-ru.yandex.net/i?id=16371a3665a0c8dc9fbae9bdf8a6b5b4-l&amp;n=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t="15000" r="2342" b="5000"/>
          <a:stretch/>
        </p:blipFill>
        <p:spPr bwMode="auto">
          <a:xfrm>
            <a:off x="4211960" y="3717032"/>
            <a:ext cx="2520280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700808"/>
            <a:ext cx="409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Ученье – свет, а не ученье – тьма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581128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Чужим 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умом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долго не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проживешь.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5" y="32129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Учиться – всегда </a:t>
            </a:r>
          </a:p>
          <a:p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пригодиться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2310991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Век 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живи –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век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учись.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547</TotalTime>
  <Words>776</Words>
  <Application>Microsoft Office PowerPoint</Application>
  <PresentationFormat>Экран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DagLine</cp:lastModifiedBy>
  <cp:revision>97</cp:revision>
  <dcterms:created xsi:type="dcterms:W3CDTF">2017-03-12T19:47:48Z</dcterms:created>
  <dcterms:modified xsi:type="dcterms:W3CDTF">2020-03-26T10:45:37Z</dcterms:modified>
</cp:coreProperties>
</file>