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64" r:id="rId5"/>
    <p:sldId id="259" r:id="rId6"/>
    <p:sldId id="260" r:id="rId7"/>
    <p:sldId id="261" r:id="rId8"/>
    <p:sldId id="262" r:id="rId9"/>
    <p:sldId id="263" r:id="rId10"/>
    <p:sldId id="269" r:id="rId11"/>
    <p:sldId id="268" r:id="rId12"/>
    <p:sldId id="267" r:id="rId13"/>
    <p:sldId id="270" r:id="rId14"/>
    <p:sldId id="266" r:id="rId15"/>
    <p:sldId id="271" r:id="rId16"/>
    <p:sldId id="272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://volna.org/wp-content/uploads/2014/11/priedupriezhdieniie_giessie4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540" y="260648"/>
            <a:ext cx="8352928" cy="61926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1547664" y="1844824"/>
            <a:ext cx="6120680" cy="1512168"/>
          </a:xfrm>
          <a:prstGeom prst="rect">
            <a:avLst/>
          </a:prstGeom>
          <a:noFill/>
        </p:spPr>
        <p:txBody>
          <a:bodyPr wrap="none" rtlCol="0">
            <a:prstTxWarp prst="textChevron">
              <a:avLst>
                <a:gd name="adj" fmla="val 28207"/>
              </a:avLst>
            </a:prstTxWarp>
            <a:spAutoFit/>
          </a:bodyPr>
          <a:lstStyle/>
          <a:p>
            <a:pPr algn="ctr"/>
            <a:r>
              <a:rPr lang="ru-RU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Пословицы и поговорки</a:t>
            </a:r>
            <a:endParaRPr lang="ru-RU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68144" y="4797152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</a:rPr>
              <a:t>4 класс</a:t>
            </a:r>
          </a:p>
        </p:txBody>
      </p:sp>
      <p:pic>
        <p:nvPicPr>
          <p:cNvPr id="6" name="Рисунок 5" descr="http://2.bp.blogspot.com/-h9fZjwl7Kp0/UwI2kSOq7oI/AAAAAAAAA0g/iR-pOaLJNe8/s1600/%D1%89.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059747"/>
            <a:ext cx="2736304" cy="29615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660432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volna.org/wp-content/uploads/2014/11/priedupriezhdieniie_giessie4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80920" cy="61926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2771800" y="908720"/>
            <a:ext cx="32271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Пословицы о книгах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5" name="Рисунок 4" descr="https://im0-tub-ru.yandex.net/i?id=eacb5e637207167323f98e41223f50a9-l&amp;n=13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70" t="54060" r="31250"/>
          <a:stretch/>
        </p:blipFill>
        <p:spPr bwMode="auto">
          <a:xfrm>
            <a:off x="3059833" y="3356992"/>
            <a:ext cx="2304255" cy="25922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http://promofactor.ru/photos/pogovorki-o-knigah-s-obyyasneniyami-dlya-detey-44361-large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4" t="2991" r="79167" b="50214"/>
          <a:stretch/>
        </p:blipFill>
        <p:spPr bwMode="auto">
          <a:xfrm flipH="1">
            <a:off x="6156175" y="2168860"/>
            <a:ext cx="2232247" cy="3204356"/>
          </a:xfrm>
          <a:prstGeom prst="rect">
            <a:avLst/>
          </a:prstGeom>
          <a:noFill/>
          <a:ln>
            <a:noFill/>
          </a:ln>
          <a:scene3d>
            <a:camera prst="isometricOffAxis2Left"/>
            <a:lightRig rig="threePt" dir="t"/>
          </a:scene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https://im0-tub-ru.yandex.net/i?id=94455ed26e7753d712336385fb6c4ca6-l&amp;n=13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6" t="36516" r="64174" b="7882"/>
          <a:stretch/>
        </p:blipFill>
        <p:spPr bwMode="auto">
          <a:xfrm>
            <a:off x="971601" y="1370385"/>
            <a:ext cx="2088232" cy="240065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563888" y="1700808"/>
            <a:ext cx="33872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Книга – мост в мир знаний.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64088" y="5229200"/>
            <a:ext cx="28502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книге ищут не буквы,</a:t>
            </a:r>
          </a:p>
          <a:p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мысли.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03848" y="2168860"/>
            <a:ext cx="304371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Книга</a:t>
            </a:r>
          </a:p>
          <a:p>
            <a:r>
              <a:rPr lang="ru-RU" sz="2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твой</a:t>
            </a:r>
          </a:p>
          <a:p>
            <a:r>
              <a:rPr lang="ru-RU" sz="2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друг, без нее</a:t>
            </a:r>
          </a:p>
          <a:p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     как без</a:t>
            </a:r>
          </a:p>
          <a:p>
            <a:r>
              <a:rPr lang="ru-RU" sz="2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                рук.</a:t>
            </a:r>
            <a:endParaRPr lang="ru-RU" sz="2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15616" y="3933056"/>
            <a:ext cx="2194768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Кто</a:t>
            </a:r>
          </a:p>
          <a:p>
            <a:r>
              <a:rPr lang="ru-RU" sz="2000" b="1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  много</a:t>
            </a:r>
          </a:p>
          <a:p>
            <a:r>
              <a:rPr lang="ru-RU" sz="2000" b="1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      читает,</a:t>
            </a:r>
          </a:p>
          <a:p>
            <a:r>
              <a:rPr lang="ru-RU" sz="2000" b="1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            тот</a:t>
            </a:r>
          </a:p>
          <a:p>
            <a:r>
              <a:rPr lang="ru-RU" sz="2000" b="1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                много</a:t>
            </a:r>
          </a:p>
          <a:p>
            <a:r>
              <a:rPr lang="ru-RU" sz="2000" b="1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                    знает.</a:t>
            </a:r>
          </a:p>
          <a:p>
            <a:r>
              <a:rPr lang="ru-RU" sz="2000" b="1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                          </a:t>
            </a:r>
          </a:p>
          <a:p>
            <a:r>
              <a:rPr lang="ru-RU" dirty="0"/>
              <a:t> </a:t>
            </a:r>
            <a:r>
              <a:rPr lang="ru-RU" dirty="0" smtClean="0"/>
              <a:t>                 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6011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volna.org/wp-content/uploads/2014/11/priedupriezhdieniie_giessie4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80920" cy="61926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2915816" y="1124744"/>
            <a:ext cx="40414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Пословицы о трудолюбии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5" name="Рисунок 4" descr="https://im0-tub-ru.yandex.net/i?id=25478ad644c5cdd5bcd1743706ba3374-l&amp;n=13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99" t="41666" r="2244" b="8975"/>
          <a:stretch/>
        </p:blipFill>
        <p:spPr bwMode="auto">
          <a:xfrm>
            <a:off x="1115616" y="1639266"/>
            <a:ext cx="1800199" cy="14401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https://ds03.infourok.ru/uploads/ex/095b/0000ccaa-5125d60b/640/img34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2" t="3576" r="5748" b="10601"/>
          <a:stretch/>
        </p:blipFill>
        <p:spPr bwMode="auto">
          <a:xfrm>
            <a:off x="3131840" y="3079426"/>
            <a:ext cx="2349797" cy="150170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https://im0-tub-ru.yandex.net/i?id=cbe2b7c9d256d23b2afdded62cb85f84-l&amp;n=13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10" t="28206" r="12661" b="5129"/>
          <a:stretch/>
        </p:blipFill>
        <p:spPr bwMode="auto">
          <a:xfrm>
            <a:off x="5784700" y="4280902"/>
            <a:ext cx="1955651" cy="153191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915816" y="1844824"/>
            <a:ext cx="46105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Славен человек не словами, а делами.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81638" y="2725483"/>
            <a:ext cx="28347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Землю красит солнце,</a:t>
            </a:r>
          </a:p>
          <a:p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человека – труд.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15617" y="3573016"/>
            <a:ext cx="211429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Умелые руки не </a:t>
            </a:r>
          </a:p>
          <a:p>
            <a:r>
              <a:rPr lang="ru-RU" sz="2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нают скуки.</a:t>
            </a:r>
            <a:endParaRPr lang="ru-RU" sz="2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15816" y="4797152"/>
            <a:ext cx="27363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Человек</a:t>
            </a:r>
          </a:p>
          <a:p>
            <a:r>
              <a:rPr lang="ru-RU" sz="2000" b="1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            трудом</a:t>
            </a:r>
          </a:p>
          <a:p>
            <a:r>
              <a:rPr lang="ru-RU" sz="2000" b="1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                        велик.</a:t>
            </a:r>
            <a:endParaRPr lang="ru-RU" sz="2000" b="1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6011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volna.org/wp-content/uploads/2014/11/priedupriezhdieniie_giessie4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80920" cy="61926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1259632" y="836712"/>
            <a:ext cx="6840760" cy="1296144"/>
          </a:xfrm>
          <a:prstGeom prst="rect">
            <a:avLst/>
          </a:prstGeom>
          <a:noFill/>
        </p:spPr>
        <p:txBody>
          <a:bodyPr wrap="square" rtlCol="0">
            <a:prstTxWarp prst="textChevron">
              <a:avLst/>
            </a:prstTxWarp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cs typeface="Times New Roman" pitchFamily="18" charset="0"/>
              </a:rPr>
              <a:t>Применение пословиц и поговорок на уроках</a:t>
            </a:r>
            <a:endParaRPr lang="ru-RU" sz="2400" b="1" dirty="0">
              <a:solidFill>
                <a:srgbClr val="C00000"/>
              </a:solidFill>
              <a:cs typeface="Times New Roman" pitchFamily="18" charset="0"/>
            </a:endParaRPr>
          </a:p>
        </p:txBody>
      </p:sp>
      <p:pic>
        <p:nvPicPr>
          <p:cNvPr id="5" name="Рисунок 4" descr="http://images.myshared.ru/4/119865/slide_8.jpg%22,tid:%22OIP.Mc3e8bea49a8584ec213dcb0f0113bc3do0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8" t="22050" b="2875"/>
          <a:stretch/>
        </p:blipFill>
        <p:spPr bwMode="auto">
          <a:xfrm>
            <a:off x="2411760" y="2798618"/>
            <a:ext cx="4950295" cy="275705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771800" y="2132856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Собери пословицы.</a:t>
            </a:r>
            <a:endParaRPr lang="ru-RU" sz="2400" b="1" dirty="0">
              <a:solidFill>
                <a:srgbClr val="0070C0"/>
              </a:solidFill>
            </a:endParaRPr>
          </a:p>
        </p:txBody>
      </p:sp>
      <p:pic>
        <p:nvPicPr>
          <p:cNvPr id="6" name="Рисунок 5" descr="http://images.myshared.ru/4/119865/slide_8.jpg%22,tid:%22OIP.Mc3e8bea49a8584ec213dcb0f0113bc3do0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8" t="22050" b="2875"/>
          <a:stretch/>
        </p:blipFill>
        <p:spPr bwMode="auto">
          <a:xfrm>
            <a:off x="2440360" y="2802988"/>
            <a:ext cx="4950295" cy="27570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56011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volna.org/wp-content/uploads/2014/11/priedupriezhdieniie_giessie4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80920" cy="61926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1115616" y="836712"/>
            <a:ext cx="712879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 каждой сказке можно подобрать пословицу и поговорку.</a:t>
            </a:r>
          </a:p>
          <a:p>
            <a:endParaRPr lang="ru-RU" dirty="0" smtClean="0"/>
          </a:p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Например: </a:t>
            </a:r>
            <a:r>
              <a:rPr lang="ru-RU" sz="2800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«Один за всех и все за одного».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://lusana.ru/files/8368/573/3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89" t="51835" r="4483" b="7729"/>
          <a:stretch/>
        </p:blipFill>
        <p:spPr bwMode="auto">
          <a:xfrm>
            <a:off x="3814762" y="3009900"/>
            <a:ext cx="4429646" cy="2867372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15616" y="2492897"/>
            <a:ext cx="68407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Пословица  характеризует чувство коллективизма, взаимную помощь.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rot="10800000" flipV="1">
            <a:off x="1691680" y="3542238"/>
            <a:ext cx="13681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Сказка</a:t>
            </a:r>
          </a:p>
          <a:p>
            <a:r>
              <a:rPr lang="ru-RU" sz="2400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«Репка»</a:t>
            </a:r>
            <a:endParaRPr lang="ru-RU" sz="2400" b="1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0192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volna.org/wp-content/uploads/2014/11/priedupriezhdieniie_giessie4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80920" cy="6192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http://fs1.ppt4web.ru/images/5345/78437/640/img12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66" r="75084" b="50168"/>
          <a:stretch/>
        </p:blipFill>
        <p:spPr bwMode="auto">
          <a:xfrm>
            <a:off x="971601" y="764705"/>
            <a:ext cx="1584175" cy="1944215"/>
          </a:xfrm>
          <a:prstGeom prst="ellipse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http://fs1.ppt4web.ru/images/5345/78437/640/img12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17" t="11672" r="2694" b="50168"/>
          <a:stretch/>
        </p:blipFill>
        <p:spPr bwMode="auto">
          <a:xfrm>
            <a:off x="6732240" y="3717032"/>
            <a:ext cx="1656184" cy="2160240"/>
          </a:xfrm>
          <a:prstGeom prst="ellipse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http://fs1.ppt4web.ru/images/5345/78437/640/img12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5" t="63299" r="66666" b="4378"/>
          <a:stretch/>
        </p:blipFill>
        <p:spPr bwMode="auto">
          <a:xfrm>
            <a:off x="1475656" y="4078816"/>
            <a:ext cx="2232248" cy="1798456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http://fs1.ppt4web.ru/images/5345/78437/640/img12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84" t="58361" r="2367" b="8418"/>
          <a:stretch/>
        </p:blipFill>
        <p:spPr bwMode="auto">
          <a:xfrm>
            <a:off x="6228184" y="764705"/>
            <a:ext cx="1872208" cy="1656183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19772" y="764705"/>
            <a:ext cx="40684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К какому сказочному герою подходит  пословица?</a:t>
            </a:r>
            <a:endParaRPr lang="ru-RU" sz="2400" b="1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10800000" flipV="1">
            <a:off x="1763684" y="2324489"/>
            <a:ext cx="540060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         Жадность – всякому горю начало.</a:t>
            </a:r>
          </a:p>
          <a:p>
            <a:pPr algn="ctr"/>
            <a:r>
              <a:rPr lang="ru-RU" dirty="0" smtClean="0">
                <a:solidFill>
                  <a:srgbClr val="00B050"/>
                </a:solidFill>
              </a:rPr>
              <a:t>       Ошибка – что ушибся: вперед наука.</a:t>
            </a:r>
          </a:p>
          <a:p>
            <a:pPr algn="ctr"/>
            <a:r>
              <a:rPr lang="ru-RU" dirty="0" smtClean="0">
                <a:solidFill>
                  <a:srgbClr val="7030A0"/>
                </a:solidFill>
              </a:rPr>
              <a:t>За большим погонишься – малое потеряешь.</a:t>
            </a:r>
          </a:p>
          <a:p>
            <a:pPr algn="ctr"/>
            <a:r>
              <a:rPr lang="ru-RU" dirty="0" smtClean="0">
                <a:solidFill>
                  <a:srgbClr val="7030A0"/>
                </a:solidFill>
              </a:rPr>
              <a:t>С большого человека больше и спрашивается.</a:t>
            </a:r>
          </a:p>
          <a:p>
            <a:pPr algn="ctr"/>
            <a:r>
              <a:rPr lang="ru-RU" dirty="0" smtClean="0">
                <a:solidFill>
                  <a:srgbClr val="00B050"/>
                </a:solidFill>
              </a:rPr>
              <a:t>Выше головы носа не поднимай.</a:t>
            </a:r>
          </a:p>
          <a:p>
            <a:pPr algn="ctr"/>
            <a:r>
              <a:rPr lang="ru-RU" dirty="0" smtClean="0">
                <a:solidFill>
                  <a:srgbClr val="0070C0"/>
                </a:solidFill>
              </a:rPr>
              <a:t>Жизнь дана на смелые дела.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2989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volna.org/wp-content/uploads/2014/11/priedupriezhdieniie_giessie4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80920" cy="61926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1475656" y="908720"/>
            <a:ext cx="63367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Какие русские пословицы и поговорки напоминают вам эти рисунки?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http://ppt4web.ru/images/1469/46176/640/img16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5" t="28999" r="6383" b="1969"/>
          <a:stretch/>
        </p:blipFill>
        <p:spPr bwMode="auto">
          <a:xfrm>
            <a:off x="1475656" y="1916832"/>
            <a:ext cx="6336704" cy="39604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50192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volna.org/wp-content/uploads/2014/11/priedupriezhdieniie_giessie4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2"/>
            <a:ext cx="8280920" cy="590465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1835696" y="1052736"/>
            <a:ext cx="632795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Занимательная грамматика </a:t>
            </a:r>
          </a:p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мини -- тест </a:t>
            </a:r>
          </a:p>
          <a:p>
            <a:endParaRPr lang="ru-RU" b="1" dirty="0"/>
          </a:p>
        </p:txBody>
      </p:sp>
      <p:pic>
        <p:nvPicPr>
          <p:cNvPr id="5" name="Рисунок 4" descr="http://204q.com/imagelib/56bdb6c6aee3b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44" t="14117" r="40366" b="59281"/>
          <a:stretch/>
        </p:blipFill>
        <p:spPr bwMode="auto">
          <a:xfrm>
            <a:off x="4139952" y="1662544"/>
            <a:ext cx="1180193" cy="200891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http://204q.com/imagelib/56bdb6c6aee3b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43" t="73087" r="47742" b="3661"/>
          <a:stretch/>
        </p:blipFill>
        <p:spPr bwMode="auto">
          <a:xfrm>
            <a:off x="2729344" y="4077072"/>
            <a:ext cx="1194584" cy="187220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http://204q.com/imagelib/56bdb6c6aee3b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44" t="25869" r="12838" b="44788"/>
          <a:stretch/>
        </p:blipFill>
        <p:spPr bwMode="auto">
          <a:xfrm>
            <a:off x="6588224" y="3140968"/>
            <a:ext cx="1278096" cy="208823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03648" y="1662544"/>
            <a:ext cx="238783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К пословице хвостик</a:t>
            </a:r>
          </a:p>
          <a:p>
            <a:r>
              <a:rPr lang="ru-RU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приставь поскорей,</a:t>
            </a:r>
          </a:p>
          <a:p>
            <a:r>
              <a:rPr lang="ru-RU" b="1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а выбери тот,</a:t>
            </a:r>
          </a:p>
          <a:p>
            <a:r>
              <a:rPr lang="ru-RU" b="1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ru-RU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то нравится ей!</a:t>
            </a:r>
            <a:endParaRPr lang="ru-RU" b="1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87624" y="2862874"/>
            <a:ext cx="28452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Кашу маслом…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а)заправить опасно;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б)как окрошку квасом;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в)не испортишь;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96136" y="1916832"/>
            <a:ext cx="22297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Цыплят по осени…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а)наряжают;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б)угощают;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в)считают;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99992" y="3861048"/>
            <a:ext cx="206075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У страха…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а)красная рубаха;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б)глаза велики;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в)чуткие уши;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728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volna.org/wp-content/uploads/2014/11/priedupriezhdieniie_giessie4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8424936" cy="612068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2411760" y="1340768"/>
            <a:ext cx="3816424" cy="504056"/>
          </a:xfrm>
          <a:prstGeom prst="rect">
            <a:avLst/>
          </a:prstGeom>
          <a:noFill/>
        </p:spPr>
        <p:txBody>
          <a:bodyPr wrap="none" rtlCol="0">
            <a:prstTxWarp prst="textChevron">
              <a:avLst/>
            </a:prstTxWarp>
            <a:spAutoFit/>
          </a:bodyPr>
          <a:lstStyle/>
          <a:p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Заключение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71600" y="2204865"/>
            <a:ext cx="741682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Пословицы и поговорки были придуманы очень давно и давно 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проверены временем. Они жили, живут и будут жить среди нас. Как на 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крыльях, пословицы и поговорки  перелетают из века в век, от одного 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поколения к другому, и не видна та безграничная даль, куда устремляет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свой полет она.</a:t>
            </a:r>
          </a:p>
          <a:p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Можно сказать, что пословицы и поговорки делают нашу речь </a:t>
            </a:r>
          </a:p>
          <a:p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раше и интереснее, но мы не поняли бы их, если бы не приняли во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внимание их особую связь с речью.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Главное в этом деле понять то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что говорит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пословица или 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поговорка.</a:t>
            </a:r>
            <a:endPara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Поступай так, как велит народная мудрость – не ошибешься и с 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легкостью найдешь выход из затруднительной ситуации.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https://im0-tub-ru.yandex.net/i?id=1c995da4ee37192b55a4d0b22b486a7f-l&amp;n=13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74" t="56296" r="51923" b="10194"/>
          <a:stretch/>
        </p:blipFill>
        <p:spPr bwMode="auto">
          <a:xfrm>
            <a:off x="6516217" y="836713"/>
            <a:ext cx="1368152" cy="1368152"/>
          </a:xfrm>
          <a:prstGeom prst="ellipse">
            <a:avLst/>
          </a:prstGeom>
          <a:noFill/>
          <a:ln>
            <a:noFill/>
          </a:ln>
          <a:scene3d>
            <a:camera prst="perspectiveContrastingLeftFacing"/>
            <a:lightRig rig="threePt" dir="t"/>
          </a:scene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85445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volna.org/wp-content/uploads/2014/11/priedupriezhdieniie_giessie4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963" y="297663"/>
            <a:ext cx="8352928" cy="61926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2915816" y="1628800"/>
            <a:ext cx="2736304" cy="432048"/>
          </a:xfrm>
          <a:prstGeom prst="rect">
            <a:avLst/>
          </a:prstGeom>
          <a:noFill/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Источники: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43608" y="2492896"/>
            <a:ext cx="662473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В. И. Даль 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«Пословицы русского народа».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В. И. Зимин 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«Пословицы и поговорки Русского народа».</a:t>
            </a:r>
          </a:p>
          <a:p>
            <a:endParaRPr lang="ru-RU" sz="2000" dirty="0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А. М. Жигулев 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«Русские пословицы и поговорки».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Н. В. Уваров 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«Энциклопедия народной мудрости».</a:t>
            </a:r>
          </a:p>
          <a:p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</a:t>
            </a:r>
          </a:p>
          <a:p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</a:t>
            </a:r>
            <a:r>
              <a:rPr lang="ru-RU" sz="2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Стр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92 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Учебник</a:t>
            </a:r>
            <a:endParaRPr lang="ru-RU" sz="2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722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volna.org/wp-content/uploads/2014/11/priedupriezhdieniie_giessie4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8352928" cy="604867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1691680" y="1916832"/>
            <a:ext cx="5904656" cy="1512168"/>
          </a:xfrm>
          <a:prstGeom prst="rect">
            <a:avLst/>
          </a:prstGeom>
          <a:noFill/>
        </p:spPr>
        <p:txBody>
          <a:bodyPr wrap="none" rtlCol="0">
            <a:prstTxWarp prst="textChevronInverted">
              <a:avLst/>
            </a:prstTxWarp>
            <a:spAutoFit/>
          </a:bodyPr>
          <a:lstStyle/>
          <a:p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ru-RU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495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volna.org/wp-content/uploads/2014/11/priedupriezhdieniie_giessie4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424936" cy="61926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971600" y="1196752"/>
            <a:ext cx="727280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C00000"/>
                </a:solidFill>
              </a:rPr>
              <a:t>Цель:</a:t>
            </a:r>
            <a:r>
              <a:rPr lang="ru-RU" sz="2400" dirty="0" smtClean="0">
                <a:solidFill>
                  <a:srgbClr val="0070C0"/>
                </a:solidFill>
              </a:rPr>
              <a:t> </a:t>
            </a:r>
            <a:r>
              <a:rPr lang="ru-RU" dirty="0" smtClean="0">
                <a:solidFill>
                  <a:srgbClr val="0070C0"/>
                </a:solidFill>
              </a:rPr>
              <a:t>прививать любовь к родному языку через пословицы и поговорки.</a:t>
            </a:r>
          </a:p>
          <a:p>
            <a:endParaRPr lang="ru-RU" sz="2400" dirty="0" smtClean="0">
              <a:solidFill>
                <a:srgbClr val="C00000"/>
              </a:solidFill>
            </a:endParaRPr>
          </a:p>
          <a:p>
            <a:r>
              <a:rPr lang="ru-RU" sz="2400" dirty="0" smtClean="0">
                <a:solidFill>
                  <a:srgbClr val="C00000"/>
                </a:solidFill>
              </a:rPr>
              <a:t>Задачи</a:t>
            </a:r>
            <a:r>
              <a:rPr lang="ru-RU" dirty="0" smtClean="0">
                <a:solidFill>
                  <a:srgbClr val="C00000"/>
                </a:solidFill>
              </a:rPr>
              <a:t>: </a:t>
            </a:r>
            <a:r>
              <a:rPr lang="ru-RU" dirty="0" smtClean="0">
                <a:solidFill>
                  <a:srgbClr val="0070C0"/>
                </a:solidFill>
              </a:rPr>
              <a:t>*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smtClean="0">
                <a:solidFill>
                  <a:srgbClr val="0070C0"/>
                </a:solidFill>
              </a:rPr>
              <a:t>развивать творческое воображение детей, вырабатывать свободную и выразительную речь;</a:t>
            </a:r>
          </a:p>
          <a:p>
            <a:pPr marL="285750" indent="-285750">
              <a:buFont typeface="Arial" charset="0"/>
              <a:buChar char="•"/>
            </a:pPr>
            <a:endParaRPr lang="ru-RU" dirty="0" smtClean="0">
              <a:solidFill>
                <a:srgbClr val="0070C0"/>
              </a:solidFill>
            </a:endParaRPr>
          </a:p>
          <a:p>
            <a:pPr marL="285750" indent="-285750">
              <a:buFont typeface="Arial" charset="0"/>
              <a:buChar char="•"/>
            </a:pPr>
            <a:r>
              <a:rPr lang="ru-RU" dirty="0" smtClean="0">
                <a:solidFill>
                  <a:srgbClr val="0070C0"/>
                </a:solidFill>
              </a:rPr>
              <a:t>показать учащимся, как увлекателен, разнообразен, неисчерпаем мир слова, мир русской грамоты;</a:t>
            </a:r>
          </a:p>
          <a:p>
            <a:pPr marL="285750" indent="-285750">
              <a:buFont typeface="Arial" charset="0"/>
              <a:buChar char="•"/>
            </a:pPr>
            <a:endParaRPr lang="ru-RU" dirty="0" smtClean="0">
              <a:solidFill>
                <a:srgbClr val="0070C0"/>
              </a:solidFill>
            </a:endParaRPr>
          </a:p>
          <a:p>
            <a:pPr marL="285750" indent="-285750">
              <a:buFont typeface="Arial" charset="0"/>
              <a:buChar char="•"/>
            </a:pPr>
            <a:r>
              <a:rPr lang="ru-RU" dirty="0" smtClean="0">
                <a:solidFill>
                  <a:srgbClr val="0070C0"/>
                </a:solidFill>
              </a:rPr>
              <a:t>развивать пытливость, любознательность каждого ученика, расширить кругозор и словарный запас;</a:t>
            </a:r>
          </a:p>
          <a:p>
            <a:endParaRPr lang="ru-RU" dirty="0" smtClean="0">
              <a:solidFill>
                <a:srgbClr val="0070C0"/>
              </a:solidFill>
            </a:endParaRPr>
          </a:p>
          <a:p>
            <a:r>
              <a:rPr lang="ru-RU" dirty="0">
                <a:solidFill>
                  <a:srgbClr val="0070C0"/>
                </a:solidFill>
              </a:rPr>
              <a:t>*</a:t>
            </a:r>
            <a:r>
              <a:rPr lang="ru-RU" dirty="0" smtClean="0">
                <a:solidFill>
                  <a:srgbClr val="0070C0"/>
                </a:solidFill>
              </a:rPr>
              <a:t> воспитывать стремление расширять свои знания по русскому языку, совершенствовать свою речь.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1306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volna.org/wp-content/uploads/2014/11/priedupriezhdieniie_giessie4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352928" cy="61926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971600" y="1052736"/>
            <a:ext cx="727280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Пословицы и поговорки очень необходимы при работе с детьми</a:t>
            </a:r>
          </a:p>
          <a:p>
            <a:r>
              <a:rPr lang="ru-RU" dirty="0">
                <a:solidFill>
                  <a:srgbClr val="0070C0"/>
                </a:solidFill>
              </a:rPr>
              <a:t>в</a:t>
            </a:r>
            <a:r>
              <a:rPr lang="ru-RU" dirty="0" smtClean="0">
                <a:solidFill>
                  <a:srgbClr val="0070C0"/>
                </a:solidFill>
              </a:rPr>
              <a:t>сех  возрастов. Как для развития речи, памяти, при написании сочинений в школьных  работах,  так и на детских праздниках 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и развлечениях.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Пословицы и поговорки  часто путают --- будьте внимательны!</a:t>
            </a:r>
          </a:p>
          <a:p>
            <a:endParaRPr lang="ru-RU" dirty="0" smtClean="0">
              <a:solidFill>
                <a:srgbClr val="C00000"/>
              </a:solidFill>
            </a:endParaRPr>
          </a:p>
          <a:p>
            <a:r>
              <a:rPr lang="ru-RU" dirty="0" smtClean="0">
                <a:solidFill>
                  <a:srgbClr val="C00000"/>
                </a:solidFill>
              </a:rPr>
              <a:t>Пословица</a:t>
            </a:r>
            <a:r>
              <a:rPr lang="ru-RU" dirty="0" smtClean="0">
                <a:solidFill>
                  <a:srgbClr val="0070C0"/>
                </a:solidFill>
              </a:rPr>
              <a:t> --- краткое народное изречение  обобщающего характера.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Например</a:t>
            </a:r>
            <a:r>
              <a:rPr lang="ru-RU" dirty="0" smtClean="0">
                <a:solidFill>
                  <a:srgbClr val="C00000"/>
                </a:solidFill>
              </a:rPr>
              <a:t>: Петь хорошо вместе, а говорить отдельно.</a:t>
            </a:r>
          </a:p>
          <a:p>
            <a:endParaRPr lang="ru-RU" dirty="0" smtClean="0">
              <a:solidFill>
                <a:srgbClr val="C00000"/>
              </a:solidFill>
            </a:endParaRPr>
          </a:p>
          <a:p>
            <a:r>
              <a:rPr lang="ru-RU" dirty="0" smtClean="0">
                <a:solidFill>
                  <a:srgbClr val="C00000"/>
                </a:solidFill>
              </a:rPr>
              <a:t>Поговорка</a:t>
            </a:r>
            <a:r>
              <a:rPr lang="ru-RU" dirty="0" smtClean="0">
                <a:solidFill>
                  <a:srgbClr val="0070C0"/>
                </a:solidFill>
              </a:rPr>
              <a:t> ---  краткое устойчивое выражение, образное, не составляющее, в отличие от пословицы, законченного высказывания.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Например: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smtClean="0">
                <a:solidFill>
                  <a:srgbClr val="C00000"/>
                </a:solidFill>
              </a:rPr>
              <a:t>Мал золотник, да дорог.</a:t>
            </a:r>
          </a:p>
          <a:p>
            <a:endParaRPr lang="ru-RU" dirty="0"/>
          </a:p>
        </p:txBody>
      </p:sp>
      <p:pic>
        <p:nvPicPr>
          <p:cNvPr id="5" name="Рисунок 4" descr="https://im0-tub-ru.yandex.net/i?id=1c995da4ee37192b55a4d0b22b486a7f-l&amp;n=13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34" t="55556" r="50847" b="6606"/>
          <a:stretch/>
        </p:blipFill>
        <p:spPr bwMode="auto">
          <a:xfrm>
            <a:off x="6156176" y="4365104"/>
            <a:ext cx="1584176" cy="172819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87560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volna.org/wp-content/uploads/2014/11/priedupriezhdieniie_giessie4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2682"/>
            <a:ext cx="8280920" cy="619268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2195736" y="764704"/>
            <a:ext cx="5142118" cy="864096"/>
          </a:xfrm>
          <a:prstGeom prst="rect">
            <a:avLst/>
          </a:prstGeom>
          <a:noFill/>
        </p:spPr>
        <p:txBody>
          <a:bodyPr wrap="none" rtlCol="0">
            <a:prstTxWarp prst="textChevron">
              <a:avLst/>
            </a:prstTxWarp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Роль пословиц и поговорок в жизни людей</a:t>
            </a:r>
            <a:endParaRPr lang="ru-RU" dirty="0">
              <a:solidFill>
                <a:srgbClr val="FF000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87624" y="2204864"/>
            <a:ext cx="7048724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Пословицы и поговорки начинают изучать уже с первых дней в </a:t>
            </a:r>
          </a:p>
          <a:p>
            <a:r>
              <a:rPr lang="ru-RU" dirty="0">
                <a:solidFill>
                  <a:srgbClr val="0070C0"/>
                </a:solidFill>
              </a:rPr>
              <a:t>ш</a:t>
            </a:r>
            <a:r>
              <a:rPr lang="ru-RU" dirty="0" smtClean="0">
                <a:solidFill>
                  <a:srgbClr val="0070C0"/>
                </a:solidFill>
              </a:rPr>
              <a:t>коле:</a:t>
            </a:r>
          </a:p>
          <a:p>
            <a:r>
              <a:rPr lang="ru-RU" dirty="0">
                <a:solidFill>
                  <a:srgbClr val="C00000"/>
                </a:solidFill>
              </a:rPr>
              <a:t>о</a:t>
            </a:r>
            <a:r>
              <a:rPr lang="ru-RU" dirty="0" smtClean="0">
                <a:solidFill>
                  <a:srgbClr val="C00000"/>
                </a:solidFill>
              </a:rPr>
              <a:t>ни</a:t>
            </a:r>
            <a:r>
              <a:rPr lang="ru-RU" dirty="0" smtClean="0">
                <a:solidFill>
                  <a:srgbClr val="0070C0"/>
                </a:solidFill>
              </a:rPr>
              <a:t> учат, советуют, предостерегают;</a:t>
            </a:r>
          </a:p>
          <a:p>
            <a:r>
              <a:rPr lang="ru-RU" dirty="0">
                <a:solidFill>
                  <a:srgbClr val="C00000"/>
                </a:solidFill>
              </a:rPr>
              <a:t>х</a:t>
            </a:r>
            <a:r>
              <a:rPr lang="ru-RU" dirty="0" smtClean="0">
                <a:solidFill>
                  <a:srgbClr val="C00000"/>
                </a:solidFill>
              </a:rPr>
              <a:t>валят</a:t>
            </a:r>
            <a:r>
              <a:rPr lang="ru-RU" dirty="0" smtClean="0">
                <a:solidFill>
                  <a:srgbClr val="0070C0"/>
                </a:solidFill>
              </a:rPr>
              <a:t> трудолюбие, честность, смелость, доброту;</a:t>
            </a:r>
          </a:p>
          <a:p>
            <a:r>
              <a:rPr lang="ru-RU" dirty="0">
                <a:solidFill>
                  <a:srgbClr val="C00000"/>
                </a:solidFill>
              </a:rPr>
              <a:t>в</a:t>
            </a:r>
            <a:r>
              <a:rPr lang="ru-RU" dirty="0" smtClean="0">
                <a:solidFill>
                  <a:srgbClr val="C00000"/>
                </a:solidFill>
              </a:rPr>
              <a:t>ысмеивают</a:t>
            </a:r>
            <a:r>
              <a:rPr lang="ru-RU" dirty="0" smtClean="0">
                <a:solidFill>
                  <a:srgbClr val="0070C0"/>
                </a:solidFill>
              </a:rPr>
              <a:t> жадность, зависть, трусость, лень;</a:t>
            </a:r>
          </a:p>
          <a:p>
            <a:r>
              <a:rPr lang="ru-RU" dirty="0">
                <a:solidFill>
                  <a:srgbClr val="C00000"/>
                </a:solidFill>
              </a:rPr>
              <a:t>о</a:t>
            </a:r>
            <a:r>
              <a:rPr lang="ru-RU" dirty="0" smtClean="0">
                <a:solidFill>
                  <a:srgbClr val="C00000"/>
                </a:solidFill>
              </a:rPr>
              <a:t>суждают</a:t>
            </a:r>
            <a:r>
              <a:rPr lang="ru-RU" dirty="0" smtClean="0">
                <a:solidFill>
                  <a:srgbClr val="0070C0"/>
                </a:solidFill>
              </a:rPr>
              <a:t> эгоизм, зло;</a:t>
            </a:r>
          </a:p>
          <a:p>
            <a:r>
              <a:rPr lang="ru-RU" dirty="0">
                <a:solidFill>
                  <a:srgbClr val="C00000"/>
                </a:solidFill>
              </a:rPr>
              <a:t>п</a:t>
            </a:r>
            <a:r>
              <a:rPr lang="ru-RU" dirty="0" smtClean="0">
                <a:solidFill>
                  <a:srgbClr val="C00000"/>
                </a:solidFill>
              </a:rPr>
              <a:t>оощряют</a:t>
            </a:r>
            <a:r>
              <a:rPr lang="ru-RU" dirty="0" smtClean="0">
                <a:solidFill>
                  <a:srgbClr val="0070C0"/>
                </a:solidFill>
              </a:rPr>
              <a:t> прилежание, благородство, упорство;</a:t>
            </a:r>
          </a:p>
          <a:p>
            <a:endParaRPr lang="ru-RU" dirty="0"/>
          </a:p>
        </p:txBody>
      </p:sp>
      <p:pic>
        <p:nvPicPr>
          <p:cNvPr id="8" name="Рисунок 7" descr="http://2.bp.blogspot.com/-ZwNkMDYtbXU/Vi3tYr30raI/AAAAAAAAAZ0/BxUvqBI6orc/s1600/hello_html_m29936483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53" t="10383"/>
          <a:stretch/>
        </p:blipFill>
        <p:spPr bwMode="auto">
          <a:xfrm>
            <a:off x="5724128" y="4149080"/>
            <a:ext cx="2304256" cy="1872208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scene3d>
            <a:camera prst="isometricOffAxis2Left"/>
            <a:lightRig rig="threePt" dir="t"/>
          </a:scene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http://2.bp.blogspot.com/-ZwNkMDYtbXU/Vi3tYr30raI/AAAAAAAAAZ0/BxUvqBI6orc/s1600/hello_html_m29936483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59" r="50153"/>
          <a:stretch/>
        </p:blipFill>
        <p:spPr bwMode="auto">
          <a:xfrm>
            <a:off x="2483769" y="4149080"/>
            <a:ext cx="2016224" cy="1872208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scene3d>
            <a:camera prst="isometricOffAxis1Right"/>
            <a:lightRig rig="threePt" dir="t"/>
          </a:scene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40715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volna.org/wp-content/uploads/2014/11/priedupriezhdieniie_giessie4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58017"/>
            <a:ext cx="8208912" cy="6192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http://player.myshared.ru/6/585457/slides/slide_3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10" b="58868"/>
          <a:stretch/>
        </p:blipFill>
        <p:spPr bwMode="auto">
          <a:xfrm>
            <a:off x="5292078" y="1628800"/>
            <a:ext cx="3024337" cy="344123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59632" y="1052736"/>
            <a:ext cx="64807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</a:rPr>
              <a:t>Владимир Иванович Даль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03647" y="1916833"/>
            <a:ext cx="374441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«Пословица – это цвет народного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ума»,-- говорил великий собиратель</a:t>
            </a:r>
          </a:p>
          <a:p>
            <a:r>
              <a:rPr lang="ru-RU" dirty="0">
                <a:solidFill>
                  <a:srgbClr val="0070C0"/>
                </a:solidFill>
              </a:rPr>
              <a:t>п</a:t>
            </a:r>
            <a:r>
              <a:rPr lang="ru-RU" dirty="0" smtClean="0">
                <a:solidFill>
                  <a:srgbClr val="0070C0"/>
                </a:solidFill>
              </a:rPr>
              <a:t>ословиц.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В 1862 году вышел сборник Даля, куда вошло свыше 30000 пословиц.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6" name="Рисунок 5" descr="http://biblio.by/media/catalog/product/cache/1/image/1200x1200/9df78eab33525d08d6e5fb8d27136e95/9/7/97851704967929785271197994-2008--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005064"/>
            <a:ext cx="2232248" cy="20882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62581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volna.org/wp-content/uploads/2014/11/priedupriezhdieniie_giessie4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352928" cy="612068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2300350" y="764704"/>
            <a:ext cx="43010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Темы пословиц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07904" y="1916832"/>
            <a:ext cx="1952779" cy="44319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0070C0"/>
                </a:solidFill>
              </a:rPr>
              <a:t>Родина</a:t>
            </a:r>
          </a:p>
          <a:p>
            <a:pPr algn="ctr"/>
            <a:r>
              <a:rPr lang="ru-RU" sz="2400" dirty="0" smtClean="0">
                <a:solidFill>
                  <a:srgbClr val="0070C0"/>
                </a:solidFill>
              </a:rPr>
              <a:t>Семья</a:t>
            </a:r>
          </a:p>
          <a:p>
            <a:pPr algn="ctr"/>
            <a:r>
              <a:rPr lang="ru-RU" sz="2400" dirty="0" smtClean="0">
                <a:solidFill>
                  <a:srgbClr val="0070C0"/>
                </a:solidFill>
              </a:rPr>
              <a:t>Дружба</a:t>
            </a:r>
          </a:p>
          <a:p>
            <a:pPr algn="ctr"/>
            <a:r>
              <a:rPr lang="ru-RU" sz="2400" dirty="0" smtClean="0">
                <a:solidFill>
                  <a:srgbClr val="0070C0"/>
                </a:solidFill>
              </a:rPr>
              <a:t>Учение</a:t>
            </a:r>
          </a:p>
          <a:p>
            <a:pPr algn="ctr"/>
            <a:r>
              <a:rPr lang="ru-RU" sz="2400" dirty="0" smtClean="0">
                <a:solidFill>
                  <a:srgbClr val="0070C0"/>
                </a:solidFill>
              </a:rPr>
              <a:t>Книга</a:t>
            </a:r>
          </a:p>
          <a:p>
            <a:pPr algn="ctr"/>
            <a:r>
              <a:rPr lang="ru-RU" sz="2400" dirty="0" smtClean="0">
                <a:solidFill>
                  <a:srgbClr val="0070C0"/>
                </a:solidFill>
              </a:rPr>
              <a:t>Лень</a:t>
            </a:r>
          </a:p>
          <a:p>
            <a:pPr algn="ctr"/>
            <a:r>
              <a:rPr lang="ru-RU" sz="2400" dirty="0" smtClean="0">
                <a:solidFill>
                  <a:srgbClr val="0070C0"/>
                </a:solidFill>
              </a:rPr>
              <a:t>Природа</a:t>
            </a:r>
          </a:p>
          <a:p>
            <a:pPr algn="ctr"/>
            <a:r>
              <a:rPr lang="ru-RU" sz="2400" dirty="0" smtClean="0">
                <a:solidFill>
                  <a:srgbClr val="0070C0"/>
                </a:solidFill>
              </a:rPr>
              <a:t>Трусость</a:t>
            </a:r>
          </a:p>
          <a:p>
            <a:pPr algn="ctr"/>
            <a:r>
              <a:rPr lang="ru-RU" sz="2400" dirty="0" smtClean="0">
                <a:solidFill>
                  <a:srgbClr val="0070C0"/>
                </a:solidFill>
              </a:rPr>
              <a:t>Трудолюбие</a:t>
            </a:r>
          </a:p>
          <a:p>
            <a:pPr algn="ctr"/>
            <a:endParaRPr lang="ru-RU" sz="2400" dirty="0" smtClean="0">
              <a:solidFill>
                <a:srgbClr val="0070C0"/>
              </a:solidFill>
            </a:endParaRPr>
          </a:p>
          <a:p>
            <a:pPr algn="ctr"/>
            <a:endParaRPr lang="ru-RU" sz="2400" dirty="0" smtClean="0">
              <a:solidFill>
                <a:srgbClr val="0070C0"/>
              </a:solidFill>
            </a:endParaRPr>
          </a:p>
          <a:p>
            <a:endParaRPr lang="ru-RU" dirty="0"/>
          </a:p>
        </p:txBody>
      </p:sp>
      <p:pic>
        <p:nvPicPr>
          <p:cNvPr id="5" name="Рисунок 4" descr="http://youpainter.com/sites/default/files/styles/painting/public/users/stepan_suchkov/stepan_suchkov_s_veterkom_cherez_vsyu_stranu.jpg?itok=L6i4zgFn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411035"/>
            <a:ext cx="3096344" cy="2882061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</p:pic>
      <p:pic>
        <p:nvPicPr>
          <p:cNvPr id="6" name="Рисунок 5" descr="http://deti-parlibrary.ucoz.ru/_tbkp/005830xjduoqpxjjmmfu9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771075"/>
            <a:ext cx="2801516" cy="2954069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449378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volna.org/wp-content/uploads/2014/11/priedupriezhdieniie_giessie4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8280920" cy="604867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2891809" y="980728"/>
            <a:ext cx="33041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Пословицы о Родине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46516" y="1988840"/>
            <a:ext cx="4639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Если дружба велика, будет Родина сильна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608004" y="2924944"/>
            <a:ext cx="27372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Жить – Родине служить</a:t>
            </a:r>
            <a:r>
              <a:rPr lang="ru-RU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55776" y="4723402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 чужой стороне, что соловей без песни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rot="10800000" flipV="1">
            <a:off x="3779912" y="5356956"/>
            <a:ext cx="46085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Родина --  мать, умей за нее постоять</a:t>
            </a:r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https://im0-tub-ru.yandex.net/i?id=e56b0133ead770b9dd3afedca3c6059d&amp;n=33&amp;h=215&amp;w=287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505" r="70470" b="5035"/>
          <a:stretch/>
        </p:blipFill>
        <p:spPr bwMode="auto">
          <a:xfrm>
            <a:off x="5472100" y="3429000"/>
            <a:ext cx="2916324" cy="1927956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http://www.maam.ru/images/users/photos/medium/d6683c205da9d0339682298efeb37e1c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0"/>
          <a:stretch/>
        </p:blipFill>
        <p:spPr bwMode="auto">
          <a:xfrm>
            <a:off x="971600" y="2708920"/>
            <a:ext cx="2988331" cy="2014482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1976682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volna.org/wp-content/uploads/2014/11/priedupriezhdieniie_giessie4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80920" cy="61926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2883795" y="1052736"/>
            <a:ext cx="33473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Пословицы о дружбе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5" name="Рисунок 4" descr="https://im0-tub-ru.yandex.net/i?id=eae288899a92ff4daab058ce3c1b6a51-l&amp;n=13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21" t="45249"/>
          <a:stretch/>
        </p:blipFill>
        <p:spPr bwMode="auto">
          <a:xfrm>
            <a:off x="6444208" y="1514401"/>
            <a:ext cx="1944216" cy="2346647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860032" y="3861048"/>
            <a:ext cx="33843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Без друга --  на душе вьюга.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19672" y="1772816"/>
            <a:ext cx="38074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Старый друг лучше новых двух.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11960" y="2996952"/>
            <a:ext cx="23402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Друг за друга стой – выиграешь бой.</a:t>
            </a:r>
            <a:endParaRPr lang="ru-RU" sz="2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10800000" flipV="1">
            <a:off x="2195735" y="5068054"/>
            <a:ext cx="33843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Сам погибай, а товарища выручай.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https://ds03.infourok.ru/uploads/ex/125e/0002353d-11e52a01/img14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03" t="72598" r="36477"/>
          <a:stretch/>
        </p:blipFill>
        <p:spPr bwMode="auto">
          <a:xfrm>
            <a:off x="5580110" y="4261158"/>
            <a:ext cx="1944217" cy="17235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 descr="http://fs1.ppt4web.ru/images/5552/81860/640/img7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62" t="24742" r="8934" b="7446"/>
          <a:stretch/>
        </p:blipFill>
        <p:spPr bwMode="auto">
          <a:xfrm>
            <a:off x="1115616" y="2348880"/>
            <a:ext cx="3024336" cy="2088232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3203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volna.org/wp-content/uploads/2014/11/priedupriezhdieniie_giessie4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80920" cy="61926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2364511" y="908720"/>
            <a:ext cx="34612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Пословицы об учении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5" name="Рисунок 4" descr="https://im0-tub-ru.yandex.net/i?id=0635f6b842f9febeb24c73015e52962f-l&amp;n=13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5" t="34714" r="54438" b="3748"/>
          <a:stretch/>
        </p:blipFill>
        <p:spPr bwMode="auto">
          <a:xfrm>
            <a:off x="1187625" y="1484784"/>
            <a:ext cx="1512168" cy="151216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https://im0-tub-ru.yandex.net/i?id=286ac41645b028b5e4f1c6ada43a5e41&amp;n=33&amp;h=215&amp;w=287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02" t="49767" r="4529" b="5581"/>
          <a:stretch/>
        </p:blipFill>
        <p:spPr bwMode="auto">
          <a:xfrm>
            <a:off x="6588224" y="2100918"/>
            <a:ext cx="1512168" cy="161611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https://im0-tub-ru.yandex.net/i?id=16371a3665a0c8dc9fbae9bdf8a6b5b4-l&amp;n=13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41" t="15000" r="2342" b="5000"/>
          <a:stretch/>
        </p:blipFill>
        <p:spPr bwMode="auto">
          <a:xfrm>
            <a:off x="4211960" y="3717032"/>
            <a:ext cx="2520280" cy="22322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771800" y="1700808"/>
            <a:ext cx="40925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Ученье – свет, а не ученье – тьма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187624" y="4581128"/>
            <a:ext cx="30243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Чужим </a:t>
            </a:r>
          </a:p>
          <a:p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умом 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долго не</a:t>
            </a:r>
          </a:p>
          <a:p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проживешь.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87625" y="3212976"/>
            <a:ext cx="30243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Учиться – всегда </a:t>
            </a:r>
          </a:p>
          <a:p>
            <a:r>
              <a:rPr lang="ru-RU" sz="2000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пригодиться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3779912" y="2310991"/>
            <a:ext cx="23762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Век </a:t>
            </a:r>
          </a:p>
          <a:p>
            <a:r>
              <a:rPr lang="ru-RU" sz="2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живи –</a:t>
            </a:r>
          </a:p>
          <a:p>
            <a:r>
              <a:rPr lang="ru-RU" sz="2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век</a:t>
            </a:r>
          </a:p>
          <a:p>
            <a:r>
              <a:rPr lang="ru-RU" sz="2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учись.</a:t>
            </a:r>
            <a:endParaRPr lang="ru-RU" sz="2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2106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547</TotalTime>
  <Words>776</Words>
  <Application>Microsoft Office PowerPoint</Application>
  <PresentationFormat>Экран (4:3)</PresentationFormat>
  <Paragraphs>151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123</dc:creator>
  <cp:lastModifiedBy>DagLine</cp:lastModifiedBy>
  <cp:revision>97</cp:revision>
  <dcterms:created xsi:type="dcterms:W3CDTF">2017-03-12T19:47:48Z</dcterms:created>
  <dcterms:modified xsi:type="dcterms:W3CDTF">2020-03-26T10:45:37Z</dcterms:modified>
</cp:coreProperties>
</file>