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8" r:id="rId2"/>
    <p:sldMasterId id="2147483701" r:id="rId3"/>
    <p:sldMasterId id="2147483714" r:id="rId4"/>
    <p:sldMasterId id="2147483716" r:id="rId5"/>
    <p:sldMasterId id="2147483729" r:id="rId6"/>
    <p:sldMasterId id="2147483744" r:id="rId7"/>
  </p:sldMasterIdLst>
  <p:sldIdLst>
    <p:sldId id="256" r:id="rId8"/>
    <p:sldId id="257" r:id="rId9"/>
    <p:sldId id="258" r:id="rId10"/>
    <p:sldId id="259" r:id="rId11"/>
    <p:sldId id="260" r:id="rId12"/>
    <p:sldId id="263" r:id="rId13"/>
    <p:sldId id="261" r:id="rId14"/>
    <p:sldId id="262" r:id="rId15"/>
    <p:sldId id="264" r:id="rId16"/>
    <p:sldId id="271" r:id="rId17"/>
    <p:sldId id="266" r:id="rId18"/>
    <p:sldId id="270" r:id="rId19"/>
    <p:sldId id="269" r:id="rId20"/>
    <p:sldId id="268" r:id="rId21"/>
    <p:sldId id="267" r:id="rId22"/>
    <p:sldId id="273" r:id="rId23"/>
    <p:sldId id="272" r:id="rId2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2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1" y="1428753"/>
            <a:ext cx="7681913" cy="11426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51" y="3258744"/>
            <a:ext cx="7681913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8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8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1" y="4679157"/>
            <a:ext cx="9144001" cy="464344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7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4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428756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1" y="1428753"/>
            <a:ext cx="7681913" cy="11426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51" y="3258743"/>
            <a:ext cx="7681913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6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3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058664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059657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058667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58667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7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4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3179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1631156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6" y="123179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7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7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1" y="4679157"/>
            <a:ext cx="9144001" cy="464344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6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3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428755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1" y="1428751"/>
            <a:ext cx="7681913" cy="11426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50" y="3258741"/>
            <a:ext cx="7681913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4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1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058664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058664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059656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058665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58665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31790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1631156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2" y="1231790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5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058665"/>
            <a:ext cx="8382000" cy="2135969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1" y="4679157"/>
            <a:ext cx="9144001" cy="464344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487354"/>
            <a:ext cx="7043208" cy="1142621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3258741"/>
            <a:ext cx="7043208" cy="34624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766887"/>
            <a:ext cx="7690114" cy="1038746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059657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428753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14350"/>
            <a:ext cx="7772400" cy="1595438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52688"/>
            <a:ext cx="6400800" cy="16573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35488-507C-44C5-B46D-C1EBE2ACC4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392" name="Rectangle 8" descr="Gold bar"/>
          <p:cNvSpPr>
            <a:spLocks noChangeArrowheads="1"/>
          </p:cNvSpPr>
          <p:nvPr/>
        </p:nvSpPr>
        <p:spPr bwMode="auto">
          <a:xfrm>
            <a:off x="228600" y="2166938"/>
            <a:ext cx="2870200" cy="15121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Rectangle 9" descr="Orange bar"/>
          <p:cNvSpPr>
            <a:spLocks noChangeArrowheads="1"/>
          </p:cNvSpPr>
          <p:nvPr/>
        </p:nvSpPr>
        <p:spPr bwMode="auto">
          <a:xfrm>
            <a:off x="3098800" y="2166938"/>
            <a:ext cx="2870200" cy="15121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4" name="Rectangle 10" descr="Slate bar"/>
          <p:cNvSpPr>
            <a:spLocks noChangeArrowheads="1"/>
          </p:cNvSpPr>
          <p:nvPr/>
        </p:nvSpPr>
        <p:spPr bwMode="auto">
          <a:xfrm>
            <a:off x="5969000" y="2166938"/>
            <a:ext cx="2870200" cy="15121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E322C-1F96-433E-A0BE-5FB7931F9D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3927-F979-4E9C-9CB5-4255377A03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80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80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AC72C-D64B-4749-86F6-8CBE4B2522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C43B1-E5ED-465E-847C-FDC3BC853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89DE-5B12-4B0C-A139-E70FB87CE2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C4D77-44B7-4F5D-A367-35EA64E52B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322AC-4B08-4197-8F01-5DCF3B46E2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058668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58668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3EB15-3458-4359-84DA-4076AD0DD0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3E33A-15C8-4C58-AB96-BDB74F35A9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8360"/>
            <a:ext cx="2057400" cy="438983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8360"/>
            <a:ext cx="6019800" cy="43898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72BEE-D386-4705-9BDE-790BF59226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4038600" cy="33980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418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2956322"/>
            <a:ext cx="4038600" cy="16418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44B0-2424-4D72-B24B-030AF37B4B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4038600" cy="33980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200150"/>
            <a:ext cx="4038600" cy="3398044"/>
          </a:xfrm>
        </p:spPr>
        <p:txBody>
          <a:bodyPr/>
          <a:lstStyle/>
          <a:p>
            <a:r>
              <a:rPr lang="ru-RU" smtClean="0"/>
              <a:t>Вставка клипа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44B0-2424-4D72-B24B-030AF37B4B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31793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1631156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8" y="1231793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059657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5" cstate="email"/>
          <a:srcRect b="10453"/>
          <a:stretch>
            <a:fillRect/>
          </a:stretch>
        </p:blipFill>
        <p:spPr>
          <a:xfrm>
            <a:off x="0" y="974783"/>
            <a:ext cx="9144000" cy="416872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5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428754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3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059657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4" cstate="email"/>
          <a:srcRect b="10453"/>
          <a:stretch>
            <a:fillRect/>
          </a:stretch>
        </p:blipFill>
        <p:spPr>
          <a:xfrm>
            <a:off x="0" y="974782"/>
            <a:ext cx="9144000" cy="416872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428753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1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059657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5" cstate="email"/>
          <a:srcRect b="10453"/>
          <a:stretch>
            <a:fillRect/>
          </a:stretch>
        </p:blipFill>
        <p:spPr>
          <a:xfrm>
            <a:off x="0" y="974780"/>
            <a:ext cx="9144000" cy="416872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72642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428751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8360"/>
            <a:ext cx="8229600" cy="854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8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6300"/>
            <a:ext cx="2133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2133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1694F16-1E2D-4DBF-BA46-10457C77F3F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367" name="Rectangle 7" descr="Gold bar"/>
          <p:cNvSpPr>
            <a:spLocks noChangeArrowheads="1"/>
          </p:cNvSpPr>
          <p:nvPr/>
        </p:nvSpPr>
        <p:spPr bwMode="auto">
          <a:xfrm>
            <a:off x="0" y="0"/>
            <a:ext cx="228600" cy="17145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108585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9" name="Rectangle 9" descr="Orange bar"/>
          <p:cNvSpPr>
            <a:spLocks noChangeArrowheads="1"/>
          </p:cNvSpPr>
          <p:nvPr/>
        </p:nvSpPr>
        <p:spPr bwMode="auto">
          <a:xfrm>
            <a:off x="0" y="1714500"/>
            <a:ext cx="228600" cy="17145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  <p:sp>
        <p:nvSpPr>
          <p:cNvPr id="15370" name="Rectangle 10" descr="Slate bar"/>
          <p:cNvSpPr>
            <a:spLocks noChangeArrowheads="1"/>
          </p:cNvSpPr>
          <p:nvPr/>
        </p:nvSpPr>
        <p:spPr bwMode="auto">
          <a:xfrm>
            <a:off x="0" y="3429000"/>
            <a:ext cx="228600" cy="17145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8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0"/>
            <a:ext cx="7772400" cy="110172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Николай Алексеевич Заболоцкий </a:t>
            </a:r>
            <a:b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(Заболотский)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2" name="Picture 6" descr="Каталог: Русская поэзия - Поэзия - Художественная литература - книги"/>
          <p:cNvPicPr>
            <a:picLocks noChangeAspect="1" noChangeArrowheads="1"/>
          </p:cNvPicPr>
          <p:nvPr/>
        </p:nvPicPr>
        <p:blipFill>
          <a:blip r:embed="rId2" cstate="email">
            <a:lum bright="-10000" contrast="20000"/>
          </a:blip>
          <a:srcRect/>
          <a:stretch>
            <a:fillRect/>
          </a:stretch>
        </p:blipFill>
        <p:spPr bwMode="auto">
          <a:xfrm>
            <a:off x="4207806" y="1275606"/>
            <a:ext cx="2236402" cy="338437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  <p:pic>
        <p:nvPicPr>
          <p:cNvPr id="19460" name="Picture 4" descr="Фотография Николай Заболоцкий (Photo of Nikolay Zabolotskiy)"/>
          <p:cNvPicPr>
            <a:picLocks noChangeAspect="1" noChangeArrowheads="1"/>
          </p:cNvPicPr>
          <p:nvPr/>
        </p:nvPicPr>
        <p:blipFill>
          <a:blip r:embed="rId3" cstate="email">
            <a:lum bright="-10000" contrast="20000"/>
          </a:blip>
          <a:srcRect r="-2374"/>
          <a:stretch>
            <a:fillRect/>
          </a:stretch>
        </p:blipFill>
        <p:spPr bwMode="auto">
          <a:xfrm>
            <a:off x="539552" y="1131590"/>
            <a:ext cx="2808312" cy="31683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051720" y="437195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1903 - 1958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9464" name="Picture 8" descr="Н.Заболоцкий. videos - SENSE TUBE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288" y="1347614"/>
            <a:ext cx="1584176" cy="1584176"/>
          </a:xfrm>
          <a:prstGeom prst="rect">
            <a:avLst/>
          </a:prstGeom>
          <a:noFill/>
        </p:spPr>
      </p:pic>
      <p:pic>
        <p:nvPicPr>
          <p:cNvPr id="19466" name="Picture 10" descr="Н.Заболоцкий Apple Apps development team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2120" y="1563638"/>
            <a:ext cx="1512168" cy="2016224"/>
          </a:xfrm>
          <a:prstGeom prst="rect">
            <a:avLst/>
          </a:prstGeom>
          <a:noFill/>
        </p:spPr>
      </p:pic>
      <p:pic>
        <p:nvPicPr>
          <p:cNvPr id="19468" name="Picture 12" descr="Группа крови - book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04248" y="2787774"/>
            <a:ext cx="1709738" cy="21796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11510"/>
            <a:ext cx="3855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Практическая  работа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275606"/>
            <a:ext cx="4926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Любой поэт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отличается</a:t>
            </a:r>
            <a:r>
              <a:rPr lang="ru-RU" b="1" dirty="0" smtClean="0">
                <a:solidFill>
                  <a:srgbClr val="002060"/>
                </a:solidFill>
              </a:rPr>
              <a:t> от других поэтов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3808" y="1779662"/>
            <a:ext cx="2024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Наша цель?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3147814"/>
            <a:ext cx="7916591" cy="92333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10000"/>
                  </a:schemeClr>
                </a:solidFill>
              </a:rPr>
              <a:t>Определить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особенности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5">
                    <a:lumMod val="10000"/>
                  </a:schemeClr>
                </a:solidFill>
              </a:rPr>
              <a:t>творчества поэта Николая Заболоцкого, </a:t>
            </a:r>
          </a:p>
          <a:p>
            <a:r>
              <a:rPr lang="ru-RU" b="1" dirty="0" smtClean="0">
                <a:solidFill>
                  <a:schemeClr val="accent5">
                    <a:lumMod val="10000"/>
                  </a:schemeClr>
                </a:solidFill>
              </a:rPr>
              <a:t>работая самостоятельно с текстами его стихов и заданиями к ним.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627534"/>
            <a:ext cx="2701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Стихи Н.А.Заболоцкого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1347614"/>
            <a:ext cx="34936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«Некрасивая девочка»</a:t>
            </a:r>
          </a:p>
          <a:p>
            <a:r>
              <a:rPr lang="ru-RU" dirty="0" smtClean="0"/>
              <a:t>«Не позволяй душе лениться»</a:t>
            </a:r>
          </a:p>
          <a:p>
            <a:r>
              <a:rPr lang="ru-RU" dirty="0" smtClean="0"/>
              <a:t>«О красоте человеческих лиц»</a:t>
            </a:r>
          </a:p>
          <a:p>
            <a:r>
              <a:rPr lang="ru-RU" dirty="0" smtClean="0"/>
              <a:t>«Облетают последние маки»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843558"/>
            <a:ext cx="374441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Некрасивая девочка</a:t>
            </a: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Среди других играющих детей</a:t>
            </a:r>
            <a:br>
              <a:rPr lang="ru-RU" sz="1400" dirty="0" smtClean="0"/>
            </a:br>
            <a:r>
              <a:rPr lang="ru-RU" sz="1400" dirty="0" smtClean="0"/>
              <a:t>Она напоминает лягушонка.</a:t>
            </a:r>
            <a:br>
              <a:rPr lang="ru-RU" sz="1400" dirty="0" smtClean="0"/>
            </a:br>
            <a:r>
              <a:rPr lang="ru-RU" sz="1400" dirty="0" smtClean="0"/>
              <a:t>Заправлена в трусы худая рубашонка,</a:t>
            </a:r>
            <a:br>
              <a:rPr lang="ru-RU" sz="1400" dirty="0" smtClean="0"/>
            </a:br>
            <a:r>
              <a:rPr lang="ru-RU" sz="1400" dirty="0" smtClean="0"/>
              <a:t>Колечки рыжеватые кудрей</a:t>
            </a:r>
            <a:br>
              <a:rPr lang="ru-RU" sz="1400" dirty="0" smtClean="0"/>
            </a:br>
            <a:r>
              <a:rPr lang="ru-RU" sz="1400" dirty="0" smtClean="0"/>
              <a:t>Рассыпаны, рот длинен, зубки кривы,</a:t>
            </a:r>
            <a:br>
              <a:rPr lang="ru-RU" sz="1400" dirty="0" smtClean="0"/>
            </a:br>
            <a:r>
              <a:rPr lang="ru-RU" sz="1400" dirty="0" smtClean="0"/>
              <a:t>Черты лица остры и некрасивы.</a:t>
            </a:r>
            <a:br>
              <a:rPr lang="ru-RU" sz="1400" dirty="0" smtClean="0"/>
            </a:br>
            <a:r>
              <a:rPr lang="ru-RU" sz="1400" dirty="0" smtClean="0"/>
              <a:t>Двум мальчуганам, сверстникам её,</a:t>
            </a:r>
            <a:br>
              <a:rPr lang="ru-RU" sz="1400" dirty="0" smtClean="0"/>
            </a:br>
            <a:r>
              <a:rPr lang="ru-RU" sz="1400" dirty="0" smtClean="0"/>
              <a:t>Отцы купили по велосипеду.</a:t>
            </a:r>
            <a:br>
              <a:rPr lang="ru-RU" sz="1400" dirty="0" smtClean="0"/>
            </a:br>
            <a:r>
              <a:rPr lang="ru-RU" sz="1400" dirty="0" smtClean="0"/>
              <a:t>Сегодня мальчики, не торопясь к обеду,</a:t>
            </a:r>
            <a:br>
              <a:rPr lang="ru-RU" sz="1400" dirty="0" smtClean="0"/>
            </a:br>
            <a:r>
              <a:rPr lang="ru-RU" sz="1400" dirty="0" smtClean="0"/>
              <a:t>Гоняют по двору, забывши про неё,</a:t>
            </a:r>
            <a:br>
              <a:rPr lang="ru-RU" sz="1400" dirty="0" smtClean="0"/>
            </a:br>
            <a:r>
              <a:rPr lang="ru-RU" sz="1400" dirty="0" smtClean="0"/>
              <a:t>Она ж за ними бегает по следу.</a:t>
            </a:r>
            <a:br>
              <a:rPr lang="ru-RU" sz="1400" dirty="0" smtClean="0"/>
            </a:br>
            <a:r>
              <a:rPr lang="ru-RU" sz="1400" dirty="0" smtClean="0"/>
              <a:t>Чужая радость так же, как своя,</a:t>
            </a:r>
            <a:br>
              <a:rPr lang="ru-RU" sz="1400" dirty="0" smtClean="0"/>
            </a:br>
            <a:r>
              <a:rPr lang="ru-RU" sz="1400" dirty="0" smtClean="0"/>
              <a:t>Томит её и вон из сердца рвётся,</a:t>
            </a:r>
            <a:br>
              <a:rPr lang="ru-RU" sz="1400" dirty="0" smtClean="0"/>
            </a:br>
            <a:r>
              <a:rPr lang="ru-RU" sz="1400" dirty="0" smtClean="0"/>
              <a:t>И девочка ликует и смеётся,</a:t>
            </a:r>
            <a:br>
              <a:rPr lang="ru-RU" sz="1400" dirty="0" smtClean="0"/>
            </a:br>
            <a:r>
              <a:rPr lang="ru-RU" sz="1400" dirty="0" smtClean="0"/>
              <a:t>Охваченная счастьем бытия.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1059582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/>
              <a:t>Ни тени зависти, ни умысла худого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Ещё не знает это существо.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Ей всё на свете так безмерно ново,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Так живо всё, что для иных мертво!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 не хочу я думать, наблюдая,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Что будет день, когда она, рыдая,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Увидит с ужасом, что посреди подруг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Она всего лишь бедная дурнушка!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Мне верить хочется, что сердце не игрушка,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Сломать его едва ли можно вдруг!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Мне верить хочется, что чистый этот пламень,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Который в глубине её горит,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Всю боль свою один переболит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 перетопит самый тяжкий камень!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 пусть черты её нехороши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 нечем ей прельстить воображенье,-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Младенческая грация души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Уже сквозит в любом её движенье.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А если это так, то что есть красота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 почему её обожествляют люди?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Сосуд она, в котором пустота,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Или огонь, мерцающий в сосуде?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707904" y="123478"/>
            <a:ext cx="468052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Определите тему стихотворения (о чём?).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Определите идею стихотворения (что хотел сказать автор читателю?)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 чём размышляет автор? О чём заставляет  задуматься читателя?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8351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Не позволяй душе </a:t>
            </a:r>
            <a:r>
              <a:rPr lang="ru-RU" b="1" dirty="0" smtClean="0"/>
              <a:t>лениться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 позволяй душе лениться!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Чтоб в ступе воду не толочь,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Душа обязана трудиться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день и ночь, и день и ночь!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Гони ее от дома к дому,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Тащи с этапа на этап,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По пустырю, по бурелому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Через сугроб, через ухаб!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 разрешай ей спать в постели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свете утренней звезды,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Держи лентяйку в черном теле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не снимай с нее узды!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195486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Коль дать ей вздумаешь поблажку,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Освобождая от работ,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Она последнюю рубашку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 тебя без жалости сорвет.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 ты хватай ее за плечи,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Учи и мучай дотемна,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Чтоб жить с тобой по-человечьи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Училась заново она.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Она рабыня и царица,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Она работница и дочь,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Она обязана трудиться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день и ночь, и день и ночь!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067944" y="4266337"/>
            <a:ext cx="4536504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Определите тему стихотворения (о чём?).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Определите идею стихотворения (что хотел сказать автор читателю?)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 чём размышляет автор? О чём заставляет  задуматься читателя?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8351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Облетают последние маки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Облетают последние маки,</a:t>
            </a:r>
            <a:br>
              <a:rPr lang="ru-RU" dirty="0" smtClean="0"/>
            </a:br>
            <a:r>
              <a:rPr lang="ru-RU" dirty="0" smtClean="0"/>
              <a:t>Журавли улетают, трубя,</a:t>
            </a:r>
            <a:br>
              <a:rPr lang="ru-RU" dirty="0" smtClean="0"/>
            </a:br>
            <a:r>
              <a:rPr lang="ru-RU" dirty="0" smtClean="0"/>
              <a:t>И природа в болезненном мраке</a:t>
            </a:r>
            <a:br>
              <a:rPr lang="ru-RU" dirty="0" smtClean="0"/>
            </a:br>
            <a:r>
              <a:rPr lang="ru-RU" dirty="0" smtClean="0"/>
              <a:t>Не похожа сама на себя.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пустынной и голой алее</a:t>
            </a:r>
            <a:br>
              <a:rPr lang="ru-RU" dirty="0" smtClean="0"/>
            </a:br>
            <a:r>
              <a:rPr lang="ru-RU" dirty="0" smtClean="0"/>
              <a:t>Шелестя облетевшей листвой,</a:t>
            </a:r>
            <a:br>
              <a:rPr lang="ru-RU" dirty="0" smtClean="0"/>
            </a:br>
            <a:r>
              <a:rPr lang="ru-RU" dirty="0" smtClean="0"/>
              <a:t>Отчего ты, себя не жалея,</a:t>
            </a:r>
            <a:br>
              <a:rPr lang="ru-RU" dirty="0" smtClean="0"/>
            </a:br>
            <a:r>
              <a:rPr lang="ru-RU" dirty="0" smtClean="0"/>
              <a:t>С непокрытой бредешь головой?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117318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Жизнь растений теперь затаилась</a:t>
            </a:r>
            <a:br>
              <a:rPr lang="ru-RU" dirty="0" smtClean="0"/>
            </a:br>
            <a:r>
              <a:rPr lang="ru-RU" dirty="0" smtClean="0"/>
              <a:t>В этих странных обрубках ветвей,</a:t>
            </a:r>
            <a:br>
              <a:rPr lang="ru-RU" dirty="0" smtClean="0"/>
            </a:br>
            <a:r>
              <a:rPr lang="ru-RU" dirty="0" smtClean="0"/>
              <a:t>Ну, а что же с тобой приключилось,</a:t>
            </a:r>
            <a:br>
              <a:rPr lang="ru-RU" dirty="0" smtClean="0"/>
            </a:br>
            <a:r>
              <a:rPr lang="ru-RU" dirty="0" smtClean="0"/>
              <a:t>Что с душой приключилось твоей?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посмел ты красавицу эту,</a:t>
            </a:r>
            <a:br>
              <a:rPr lang="ru-RU" dirty="0" smtClean="0"/>
            </a:br>
            <a:r>
              <a:rPr lang="ru-RU" dirty="0" smtClean="0"/>
              <a:t>Драгоценную душу твою,</a:t>
            </a:r>
            <a:br>
              <a:rPr lang="ru-RU" dirty="0" smtClean="0"/>
            </a:br>
            <a:r>
              <a:rPr lang="ru-RU" dirty="0" smtClean="0"/>
              <a:t>Отпустить, чтоб скиталась по свету,</a:t>
            </a:r>
            <a:br>
              <a:rPr lang="ru-RU" dirty="0" smtClean="0"/>
            </a:br>
            <a:r>
              <a:rPr lang="ru-RU" dirty="0" smtClean="0"/>
              <a:t>Чтоб погибла в далеком краю?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Пусть непрочны домашние стены,</a:t>
            </a:r>
            <a:br>
              <a:rPr lang="ru-RU" dirty="0" smtClean="0"/>
            </a:br>
            <a:r>
              <a:rPr lang="ru-RU" dirty="0" smtClean="0"/>
              <a:t>Пусть дорога уводит во тьму,-</a:t>
            </a:r>
            <a:br>
              <a:rPr lang="ru-RU" dirty="0" smtClean="0"/>
            </a:br>
            <a:r>
              <a:rPr lang="ru-RU" dirty="0" smtClean="0"/>
              <a:t>Нет на свете печальней измены,</a:t>
            </a:r>
            <a:br>
              <a:rPr lang="ru-RU" dirty="0" smtClean="0"/>
            </a:br>
            <a:r>
              <a:rPr lang="ru-RU" dirty="0" smtClean="0"/>
              <a:t>Чем измена себе самому.</a:t>
            </a: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67544" y="4097060"/>
            <a:ext cx="3779912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Ответьте на вопросы: «Какие темы затрагивает автор в своих стихах?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 чём он размышляет? О чём заставляет задуматься читателя?»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27534"/>
            <a:ext cx="4320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 красоте человеческих лиц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Есть лица, подобные пышным порталам,</a:t>
            </a:r>
            <a:br>
              <a:rPr lang="ru-RU" dirty="0" smtClean="0"/>
            </a:br>
            <a:r>
              <a:rPr lang="ru-RU" dirty="0" smtClean="0"/>
              <a:t>Где всюду великое чудится в малом.</a:t>
            </a:r>
            <a:br>
              <a:rPr lang="ru-RU" dirty="0" smtClean="0"/>
            </a:br>
            <a:r>
              <a:rPr lang="ru-RU" dirty="0" smtClean="0"/>
              <a:t>Есть лица - подобия жалких лачуг,</a:t>
            </a:r>
            <a:br>
              <a:rPr lang="ru-RU" dirty="0" smtClean="0"/>
            </a:br>
            <a:r>
              <a:rPr lang="ru-RU" dirty="0" smtClean="0"/>
              <a:t>Где варится печень и мокнет сычуг.</a:t>
            </a:r>
            <a:br>
              <a:rPr lang="ru-RU" dirty="0" smtClean="0"/>
            </a:br>
            <a:r>
              <a:rPr lang="ru-RU" dirty="0" smtClean="0"/>
              <a:t>Иные холодные, мертвые лица</a:t>
            </a:r>
            <a:br>
              <a:rPr lang="ru-RU" dirty="0" smtClean="0"/>
            </a:br>
            <a:r>
              <a:rPr lang="ru-RU" dirty="0" smtClean="0"/>
              <a:t>Закрыты решетками, словно темница.</a:t>
            </a:r>
            <a:br>
              <a:rPr lang="ru-RU" dirty="0" smtClean="0"/>
            </a:br>
            <a:r>
              <a:rPr lang="ru-RU" dirty="0" smtClean="0"/>
              <a:t>Другие - как башни, в которых давно</a:t>
            </a:r>
            <a:br>
              <a:rPr lang="ru-RU" dirty="0" smtClean="0"/>
            </a:br>
            <a:r>
              <a:rPr lang="ru-RU" dirty="0" smtClean="0"/>
              <a:t>Никто не живет и не смотрит в окно.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20359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Но малую хижинку знал я когда-то,</a:t>
            </a:r>
            <a:br>
              <a:rPr lang="ru-RU" dirty="0" smtClean="0"/>
            </a:br>
            <a:r>
              <a:rPr lang="ru-RU" dirty="0" smtClean="0"/>
              <a:t>Была неказиста она, небогата,</a:t>
            </a:r>
            <a:br>
              <a:rPr lang="ru-RU" dirty="0" smtClean="0"/>
            </a:br>
            <a:r>
              <a:rPr lang="ru-RU" dirty="0" smtClean="0"/>
              <a:t>Зато из окошка ее на меня</a:t>
            </a:r>
            <a:br>
              <a:rPr lang="ru-RU" dirty="0" smtClean="0"/>
            </a:br>
            <a:r>
              <a:rPr lang="ru-RU" dirty="0" smtClean="0"/>
              <a:t>Струилось дыханье весеннего дня.</a:t>
            </a:r>
            <a:br>
              <a:rPr lang="ru-RU" dirty="0" smtClean="0"/>
            </a:br>
            <a:r>
              <a:rPr lang="ru-RU" dirty="0" smtClean="0"/>
              <a:t>Поистине мир и велик и чудесен!</a:t>
            </a:r>
            <a:br>
              <a:rPr lang="ru-RU" dirty="0" smtClean="0"/>
            </a:br>
            <a:r>
              <a:rPr lang="ru-RU" dirty="0" smtClean="0"/>
              <a:t>Есть лица - подобья ликующих песен.</a:t>
            </a:r>
            <a:br>
              <a:rPr lang="ru-RU" dirty="0" smtClean="0"/>
            </a:br>
            <a:r>
              <a:rPr lang="ru-RU" dirty="0" smtClean="0"/>
              <a:t>Из этих, как солнце, сияющих нот</a:t>
            </a:r>
            <a:br>
              <a:rPr lang="ru-RU" dirty="0" smtClean="0"/>
            </a:br>
            <a:r>
              <a:rPr lang="ru-RU" dirty="0" smtClean="0"/>
              <a:t>Составлена песня небесных высот.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331640" y="1131590"/>
            <a:ext cx="67687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Какие  средства  художественной изобразительности положены в основу этого стихотворения (сравнение, метафора, антитеза, олицетворение и др…). Какое из них наиболее выражено в тексте? Объясните, почему вы так считаете?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Выпишите из текста эпитеты.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чём особенность  лексики стихотворения, (встречаются ли антонимы, синонимы, разговорная лексика, отглагольные существительные, субстантивированные существительные)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Обратите внимание на строку стихотворения 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Струилось дыханье весеннего дня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». Почему автор подобрал именно этот глагол «струилось». Определите значение этого глагола. В прямом или переносном значении он употреблён? Какими глаголами его можно бы было заменить? Как изменилось бы от этого стихотворение?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стихотворении мы можем найти и причастия (перечислите их). В каких местах стихотворения они встречаются и какую роль выполняют?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99542"/>
            <a:ext cx="2771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9672" y="2570590"/>
            <a:ext cx="56166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«Не позволяй душе лениться» Выучить наизусть.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95486"/>
            <a:ext cx="6336704" cy="4524315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Родился недалеко от 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— на ферме Казанского губернского земства, расположенной в непосредственной близости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 Кизической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слободы, где его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отец Алексей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Агафонович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Заболотский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(1864—1929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— агроном — работал управляющим, а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мать Лидия Андреевна (урождённая Дьяконова)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(1882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—1926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— сельской учительницей.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Крещён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25 апреля (8 мая) 1903 г. в Варваринской церкви города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Казани.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Детство прошло в Кизической слободе близ Казани и в селе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Сернур-Уржумского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уезда Вятской губернии (сейчас республика Марий Эл).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третьем классе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сельской школы Николай «издавал» свой рукописный журнал и помещал там собственные стихи. С 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1913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года по 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1920-й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жил в Уржуме, где учился в реальном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училище,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увлекался историей, химией, рисованием.</a:t>
            </a:r>
          </a:p>
        </p:txBody>
      </p:sp>
      <p:pic>
        <p:nvPicPr>
          <p:cNvPr id="8194" name="Picture 2" descr="Заболоцкий в детстве. Уржум. 1913 - Любовь Валентиновна Колганов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60232" y="483518"/>
            <a:ext cx="2161159" cy="318908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203598"/>
            <a:ext cx="5040560" cy="3416320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В ранних стихах </a:t>
            </a:r>
            <a:r>
              <a:rPr lang="ru-RU" sz="2400" dirty="0"/>
              <a:t>поэта смешивались воспоминания и </a:t>
            </a:r>
            <a:r>
              <a:rPr lang="ru-RU" sz="2400" dirty="0">
                <a:solidFill>
                  <a:srgbClr val="FF0000"/>
                </a:solidFill>
              </a:rPr>
              <a:t>переживания</a:t>
            </a:r>
            <a:r>
              <a:rPr lang="ru-RU" sz="2400" dirty="0"/>
              <a:t> мальчика из деревни, органически</a:t>
            </a:r>
            <a:r>
              <a:rPr lang="ru-RU" sz="2400" dirty="0">
                <a:solidFill>
                  <a:srgbClr val="FF0000"/>
                </a:solidFill>
              </a:rPr>
              <a:t> связанного с крестьянским трудом и родной </a:t>
            </a:r>
            <a:r>
              <a:rPr lang="ru-RU" sz="2400" dirty="0"/>
              <a:t>природой, впечатления ученической </a:t>
            </a:r>
            <a:r>
              <a:rPr lang="ru-RU" sz="2400" dirty="0" smtClean="0"/>
              <a:t>жизни. </a:t>
            </a:r>
            <a:r>
              <a:rPr lang="ru-RU" sz="2400" dirty="0"/>
              <a:t>В</a:t>
            </a:r>
            <a:r>
              <a:rPr lang="ru-RU" sz="2400" dirty="0" smtClean="0"/>
              <a:t> </a:t>
            </a:r>
            <a:r>
              <a:rPr lang="ru-RU" sz="2400" dirty="0"/>
              <a:t>то время Заболоцкий </a:t>
            </a:r>
            <a:r>
              <a:rPr lang="ru-RU" sz="2400" dirty="0">
                <a:solidFill>
                  <a:srgbClr val="FF0000"/>
                </a:solidFill>
              </a:rPr>
              <a:t>выделял для себя творчество Блока, Ахматовой.</a:t>
            </a:r>
          </a:p>
        </p:txBody>
      </p:sp>
      <p:pic>
        <p:nvPicPr>
          <p:cNvPr id="7170" name="Picture 2" descr="Детство. . Отрочество. . Юность"/>
          <p:cNvPicPr>
            <a:picLocks noChangeAspect="1" noChangeArrowheads="1"/>
          </p:cNvPicPr>
          <p:nvPr/>
        </p:nvPicPr>
        <p:blipFill>
          <a:blip r:embed="rId2" cstate="email">
            <a:lum bright="-10000" contrast="40000"/>
          </a:blip>
          <a:srcRect/>
          <a:stretch>
            <a:fillRect/>
          </a:stretch>
        </p:blipFill>
        <p:spPr bwMode="auto">
          <a:xfrm>
            <a:off x="5796136" y="267494"/>
            <a:ext cx="2736304" cy="361029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5936" y="1059582"/>
            <a:ext cx="4572000" cy="3693319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r>
              <a:rPr lang="ru-RU" dirty="0"/>
              <a:t>В </a:t>
            </a:r>
            <a:r>
              <a:rPr lang="ru-RU" dirty="0">
                <a:solidFill>
                  <a:srgbClr val="FF0000"/>
                </a:solidFill>
              </a:rPr>
              <a:t>1920</a:t>
            </a:r>
            <a:r>
              <a:rPr lang="ru-RU" dirty="0"/>
              <a:t> году, окончив реальное училище в Уржуме, он </a:t>
            </a:r>
            <a:r>
              <a:rPr lang="ru-RU" dirty="0">
                <a:solidFill>
                  <a:srgbClr val="FF0000"/>
                </a:solidFill>
              </a:rPr>
              <a:t>приехал в Москву </a:t>
            </a:r>
            <a:r>
              <a:rPr lang="ru-RU" dirty="0"/>
              <a:t>и поступил на медицинский и историко-филологический факультеты </a:t>
            </a:r>
            <a:r>
              <a:rPr lang="ru-RU" dirty="0" smtClean="0"/>
              <a:t>университета. </a:t>
            </a:r>
            <a:r>
              <a:rPr lang="ru-RU" dirty="0"/>
              <a:t>Очень скоро, однако, оказался в Петрограде, где обучался на отделении языка и литературы 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единститута </a:t>
            </a:r>
            <a:r>
              <a:rPr lang="ru-RU" dirty="0"/>
              <a:t>имени Герцена, которое </a:t>
            </a:r>
            <a:r>
              <a:rPr lang="ru-RU" b="1" dirty="0">
                <a:solidFill>
                  <a:srgbClr val="FF0000"/>
                </a:solidFill>
              </a:rPr>
              <a:t>закончил в</a:t>
            </a:r>
            <a:r>
              <a:rPr lang="ru-RU" dirty="0"/>
              <a:t> </a:t>
            </a:r>
            <a:r>
              <a:rPr lang="ru-RU" b="1" dirty="0">
                <a:solidFill>
                  <a:srgbClr val="FF0000"/>
                </a:solidFill>
              </a:rPr>
              <a:t>1925</a:t>
            </a:r>
            <a:r>
              <a:rPr lang="ru-RU" dirty="0"/>
              <a:t> </a:t>
            </a:r>
            <a:r>
              <a:rPr lang="ru-RU" dirty="0" smtClean="0"/>
              <a:t>году, </a:t>
            </a:r>
            <a:r>
              <a:rPr lang="ru-RU" dirty="0"/>
              <a:t>имея, по собственному определению, «объёмистую тетрадь плохих стихов». В следующем году его </a:t>
            </a:r>
            <a:r>
              <a:rPr lang="ru-RU" dirty="0">
                <a:solidFill>
                  <a:srgbClr val="FF0000"/>
                </a:solidFill>
              </a:rPr>
              <a:t>призвали на военную службу.</a:t>
            </a:r>
          </a:p>
        </p:txBody>
      </p:sp>
      <p:pic>
        <p:nvPicPr>
          <p:cNvPr id="3" name="Picture 2" descr="&quot;Повсюду жизнь и я&quot; - вечер, посвящённый Николаю Заболоцкому; стихи, литература, чтение - FAVORaim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195486"/>
            <a:ext cx="3431399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79662"/>
            <a:ext cx="7776864" cy="2862322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dirty="0"/>
              <a:t>Служил он в </a:t>
            </a:r>
            <a:r>
              <a:rPr lang="ru-RU" dirty="0">
                <a:solidFill>
                  <a:srgbClr val="FF0000"/>
                </a:solidFill>
              </a:rPr>
              <a:t>Ленинграде, на Выборгской стороне</a:t>
            </a:r>
            <a:r>
              <a:rPr lang="ru-RU" dirty="0"/>
              <a:t>, и уже в </a:t>
            </a:r>
            <a:r>
              <a:rPr lang="ru-RU" dirty="0">
                <a:solidFill>
                  <a:srgbClr val="FF0000"/>
                </a:solidFill>
              </a:rPr>
              <a:t>1927 </a:t>
            </a:r>
            <a:r>
              <a:rPr lang="ru-RU" dirty="0"/>
              <a:t>году уволился в запас. Несмотря на краткосрочность и едва ли не факультативность армейской службы, столкновение с «вывернутым наизнанку» миром казармы сыграло в судьбе Заболоцкого роль своеобразного творческого катализатора: именно в </a:t>
            </a:r>
            <a:r>
              <a:rPr lang="ru-RU" dirty="0">
                <a:solidFill>
                  <a:srgbClr val="FF0000"/>
                </a:solidFill>
              </a:rPr>
              <a:t>1926—1927 </a:t>
            </a:r>
            <a:r>
              <a:rPr lang="ru-RU" dirty="0"/>
              <a:t>годах он написал первые настоящие поэтические произведения, обрёл собственный, ни на кого не похожий </a:t>
            </a:r>
            <a:r>
              <a:rPr lang="ru-RU" dirty="0" smtClean="0"/>
              <a:t>голос, </a:t>
            </a:r>
            <a:r>
              <a:rPr lang="ru-RU" dirty="0"/>
              <a:t>в это же время он участвовал в создании литературной группы ОБЭРИУ. По окончании службы получил место в отделе детской книги ленинградского </a:t>
            </a:r>
            <a:r>
              <a:rPr lang="ru-RU" dirty="0">
                <a:solidFill>
                  <a:srgbClr val="FF0000"/>
                </a:solidFill>
              </a:rPr>
              <a:t>ОГИЗа,</a:t>
            </a:r>
            <a:r>
              <a:rPr lang="ru-RU" dirty="0"/>
              <a:t> которым руководил </a:t>
            </a:r>
            <a:r>
              <a:rPr lang="ru-RU" dirty="0">
                <a:solidFill>
                  <a:srgbClr val="FF0000"/>
                </a:solidFill>
              </a:rPr>
              <a:t>С</a:t>
            </a:r>
            <a:r>
              <a:rPr lang="ru-RU" dirty="0" smtClean="0">
                <a:solidFill>
                  <a:srgbClr val="FF0000"/>
                </a:solidFill>
              </a:rPr>
              <a:t>. Я. </a:t>
            </a:r>
            <a:r>
              <a:rPr lang="ru-RU" dirty="0">
                <a:solidFill>
                  <a:srgbClr val="FF0000"/>
                </a:solidFill>
              </a:rPr>
              <a:t>Маршак</a:t>
            </a:r>
            <a:r>
              <a:rPr lang="ru-RU" dirty="0"/>
              <a:t>.</a:t>
            </a:r>
          </a:p>
        </p:txBody>
      </p:sp>
      <p:pic>
        <p:nvPicPr>
          <p:cNvPr id="5124" name="Picture 4" descr="Уважаемые Питерцы! . Помогите! - форум Citywalls.ru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95486"/>
            <a:ext cx="4824536" cy="1368152"/>
          </a:xfrm>
          <a:prstGeom prst="rect">
            <a:avLst/>
          </a:prstGeom>
          <a:noFill/>
        </p:spPr>
      </p:pic>
      <p:pic>
        <p:nvPicPr>
          <p:cNvPr id="5128" name="Picture 8" descr="Внеклассное мероприятие по литературному чтению в 3 классе по теме &quot;Жизнь и творчество С. Я. Маршака&quot; Мероприятие подготовила: К"/>
          <p:cNvPicPr>
            <a:picLocks noChangeAspect="1" noChangeArrowheads="1"/>
          </p:cNvPicPr>
          <p:nvPr/>
        </p:nvPicPr>
        <p:blipFill>
          <a:blip r:embed="rId3" cstate="email">
            <a:lum contrast="20000"/>
          </a:blip>
          <a:srcRect/>
          <a:stretch>
            <a:fillRect/>
          </a:stretch>
        </p:blipFill>
        <p:spPr bwMode="auto">
          <a:xfrm>
            <a:off x="6876256" y="159956"/>
            <a:ext cx="1944216" cy="145176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123728" y="0"/>
            <a:ext cx="21788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Выборгская сторона г. Ленинград</a:t>
            </a:r>
            <a:endParaRPr lang="ru-RU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7668344" y="1635646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С.Я.Маршак</a:t>
            </a:r>
            <a:endParaRPr lang="ru-RU" sz="1000" dirty="0"/>
          </a:p>
        </p:txBody>
      </p:sp>
      <p:pic>
        <p:nvPicPr>
          <p:cNvPr id="5132" name="Picture 12" descr="НИКОЛАЙ ЗАБОЛОЦКИЙ - романс. . Обсуждение на LiveInternet - …"/>
          <p:cNvPicPr>
            <a:picLocks noChangeAspect="1" noChangeArrowheads="1"/>
          </p:cNvPicPr>
          <p:nvPr/>
        </p:nvPicPr>
        <p:blipFill>
          <a:blip r:embed="rId4" cstate="email">
            <a:lum bright="10000" contrast="40000"/>
          </a:blip>
          <a:srcRect l="12500" t="13078" r="12500" b="17175"/>
          <a:stretch>
            <a:fillRect/>
          </a:stretch>
        </p:blipFill>
        <p:spPr bwMode="auto">
          <a:xfrm>
            <a:off x="5580112" y="195486"/>
            <a:ext cx="1080120" cy="144016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9542"/>
            <a:ext cx="4752528" cy="4031873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Семья Н. А. 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Заболоцкого</a:t>
            </a:r>
          </a:p>
          <a:p>
            <a:endParaRPr lang="ru-RU" sz="2000" b="1" dirty="0"/>
          </a:p>
          <a:p>
            <a:r>
              <a:rPr lang="ru-RU" dirty="0"/>
              <a:t>В </a:t>
            </a:r>
            <a:r>
              <a:rPr lang="ru-RU" dirty="0">
                <a:solidFill>
                  <a:srgbClr val="FF0000"/>
                </a:solidFill>
              </a:rPr>
              <a:t>1930</a:t>
            </a:r>
            <a:r>
              <a:rPr lang="ru-RU" dirty="0"/>
              <a:t> году Заболоцкий женился на Екатерине Васильевне Клыковой.</a:t>
            </a:r>
          </a:p>
          <a:p>
            <a:r>
              <a:rPr lang="ru-RU" dirty="0">
                <a:solidFill>
                  <a:srgbClr val="FF0000"/>
                </a:solidFill>
              </a:rPr>
              <a:t>Сын — Никита Николаевич Заболоцкий </a:t>
            </a:r>
            <a:r>
              <a:rPr lang="ru-RU" dirty="0"/>
              <a:t>(1932—2014), кандидат биологических наук, автор биографических и мемуарных произведений об отце, составитель нескольких собраний его произведений. </a:t>
            </a:r>
            <a:r>
              <a:rPr lang="ru-RU" dirty="0">
                <a:solidFill>
                  <a:srgbClr val="FF0000"/>
                </a:solidFill>
              </a:rPr>
              <a:t>Дочь — Наталья Николаевна Заболоцкая </a:t>
            </a:r>
            <a:r>
              <a:rPr lang="ru-RU" dirty="0"/>
              <a:t>(род. 1937), с 1962 года жена вирусолога Николая Вениаминовича Каверина (1933—2014), академика РАМН, сына писателя Вениамина </a:t>
            </a:r>
            <a:r>
              <a:rPr lang="ru-RU" dirty="0" smtClean="0"/>
              <a:t>Каверина.</a:t>
            </a:r>
            <a:endParaRPr lang="ru-RU" dirty="0"/>
          </a:p>
        </p:txBody>
      </p:sp>
      <p:pic>
        <p:nvPicPr>
          <p:cNvPr id="2050" name="Picture 2" descr="Заболоцкий Н - О красоте человеческих лиц (стих. чит. . И.Кваша) Старое Радио"/>
          <p:cNvPicPr>
            <a:picLocks noChangeAspect="1" noChangeArrowheads="1"/>
          </p:cNvPicPr>
          <p:nvPr/>
        </p:nvPicPr>
        <p:blipFill>
          <a:blip r:embed="rId2" cstate="email">
            <a:lum bright="-10000" contrast="30000"/>
          </a:blip>
          <a:srcRect/>
          <a:stretch>
            <a:fillRect/>
          </a:stretch>
        </p:blipFill>
        <p:spPr bwMode="auto">
          <a:xfrm>
            <a:off x="5292080" y="483518"/>
            <a:ext cx="1880310" cy="2847412"/>
          </a:xfrm>
          <a:prstGeom prst="rect">
            <a:avLst/>
          </a:prstGeom>
          <a:noFill/>
        </p:spPr>
      </p:pic>
      <p:pic>
        <p:nvPicPr>
          <p:cNvPr id="2052" name="Picture 4" descr="&quot;Не позволяй душе лениться."/>
          <p:cNvPicPr>
            <a:picLocks noChangeAspect="1" noChangeArrowheads="1"/>
          </p:cNvPicPr>
          <p:nvPr/>
        </p:nvPicPr>
        <p:blipFill>
          <a:blip r:embed="rId3" cstate="email">
            <a:lum contrast="40000"/>
          </a:blip>
          <a:srcRect/>
          <a:stretch>
            <a:fillRect/>
          </a:stretch>
        </p:blipFill>
        <p:spPr bwMode="auto">
          <a:xfrm>
            <a:off x="5940152" y="2571750"/>
            <a:ext cx="2808312" cy="227680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868144" y="195486"/>
            <a:ext cx="28905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Н.А.Заболоцкий с женой и сыном.1935 год</a:t>
            </a:r>
            <a:endParaRPr lang="ru-RU" sz="1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4897279"/>
            <a:ext cx="1471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С дочерью Наташей</a:t>
            </a:r>
            <a:endParaRPr lang="ru-RU" sz="1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firepic.org/images/2015-04/03/y4s89m4xji4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95486"/>
            <a:ext cx="3411107" cy="469378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923928" y="267494"/>
            <a:ext cx="5040560" cy="4524315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19 марта 1938 года</a:t>
            </a:r>
            <a:r>
              <a:rPr lang="ru-RU" sz="1600" b="1" dirty="0"/>
              <a:t> Заболоцкий был </a:t>
            </a:r>
            <a:r>
              <a:rPr lang="ru-RU" sz="1600" b="1" dirty="0">
                <a:solidFill>
                  <a:srgbClr val="FF0000"/>
                </a:solidFill>
              </a:rPr>
              <a:t>арестован</a:t>
            </a:r>
            <a:r>
              <a:rPr lang="ru-RU" sz="1600" b="1" dirty="0"/>
              <a:t> и затем осуждён по делу об антисоветской пропаганде. В качестве обвинительного материала в его деле фигурировали злопыхательские критические статьи и клеветническая обзорная «рецензия», тенденциозно искажавшая существо и идейную направленность его </a:t>
            </a:r>
            <a:r>
              <a:rPr lang="ru-RU" sz="1600" b="1" dirty="0" smtClean="0"/>
              <a:t>творчества. </a:t>
            </a:r>
            <a:r>
              <a:rPr lang="ru-RU" sz="1600" b="1" dirty="0"/>
              <a:t>От смертной казни его спасло то, что, несмотря на тяжелейшие физические испытания на допросах, он не признал обвинения в создании контрреволюционной организации, куда якобы должны были входить </a:t>
            </a:r>
            <a:r>
              <a:rPr lang="ru-RU" sz="1600" b="1" dirty="0">
                <a:solidFill>
                  <a:srgbClr val="FF0000"/>
                </a:solidFill>
              </a:rPr>
              <a:t>Николай Тихонов</a:t>
            </a:r>
            <a:r>
              <a:rPr lang="ru-RU" sz="1600" b="1" dirty="0"/>
              <a:t>, </a:t>
            </a:r>
            <a:r>
              <a:rPr lang="ru-RU" sz="1600" b="1" dirty="0">
                <a:solidFill>
                  <a:srgbClr val="FF0000"/>
                </a:solidFill>
              </a:rPr>
              <a:t>Борис Корнилов</a:t>
            </a:r>
            <a:r>
              <a:rPr lang="ru-RU" sz="1600" b="1" dirty="0"/>
              <a:t> и другие. По просьбе НКВД критик Николай </a:t>
            </a:r>
            <a:r>
              <a:rPr lang="ru-RU" sz="1600" b="1" dirty="0" err="1"/>
              <a:t>Лесючевский</a:t>
            </a:r>
            <a:r>
              <a:rPr lang="ru-RU" sz="1600" b="1" dirty="0"/>
              <a:t> написал отзыв о поэзии Заболоцкого, где указал, что «„</a:t>
            </a:r>
            <a:r>
              <a:rPr lang="ru-RU" sz="1600" b="1" dirty="0">
                <a:solidFill>
                  <a:srgbClr val="FF0000"/>
                </a:solidFill>
              </a:rPr>
              <a:t>творчество“ Заболоцкого является активной контрреволюционной борьбой против советского строя, против советского народа, против социализма</a:t>
            </a:r>
            <a:r>
              <a:rPr lang="ru-RU" sz="1600" b="1" dirty="0" smtClean="0"/>
              <a:t>».</a:t>
            </a:r>
            <a:endParaRPr lang="ru-RU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1995686"/>
            <a:ext cx="2520947" cy="369332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ru-RU" b="1" i="1" dirty="0" smtClean="0"/>
              <a:t>Выписка из протокола</a:t>
            </a:r>
            <a:endParaRPr lang="ru-RU" b="1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32-33 страница. 3-4 (135-136) 2007 год . . Природа Сибири - для тех кто не потерял вкуса к жизни - Начни с дома своего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8104" y="1347614"/>
            <a:ext cx="3491880" cy="259228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339502"/>
            <a:ext cx="5472608" cy="4478149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1500" dirty="0"/>
              <a:t>Срок он отбывал </a:t>
            </a:r>
            <a:r>
              <a:rPr lang="ru-RU" sz="1500" b="1" dirty="0">
                <a:solidFill>
                  <a:srgbClr val="FF0000"/>
                </a:solidFill>
              </a:rPr>
              <a:t>с февраля 1939 года до мая 1943 года</a:t>
            </a:r>
            <a:r>
              <a:rPr lang="ru-RU" sz="1500" dirty="0"/>
              <a:t> в системе Востоклага в районе </a:t>
            </a:r>
            <a:r>
              <a:rPr lang="ru-RU" sz="1500" dirty="0">
                <a:solidFill>
                  <a:srgbClr val="FF0000"/>
                </a:solidFill>
              </a:rPr>
              <a:t>Комсомольска-на-Амуре</a:t>
            </a:r>
            <a:r>
              <a:rPr lang="ru-RU" sz="1500" dirty="0"/>
              <a:t>; затем в системе Алтайлага в</a:t>
            </a:r>
            <a:r>
              <a:rPr lang="ru-RU" sz="1500" dirty="0">
                <a:solidFill>
                  <a:srgbClr val="FF0000"/>
                </a:solidFill>
              </a:rPr>
              <a:t> </a:t>
            </a:r>
            <a:r>
              <a:rPr lang="ru-RU" sz="1500" dirty="0" err="1">
                <a:solidFill>
                  <a:srgbClr val="FF0000"/>
                </a:solidFill>
              </a:rPr>
              <a:t>Кулундинских</a:t>
            </a:r>
            <a:r>
              <a:rPr lang="ru-RU" sz="1500" dirty="0">
                <a:solidFill>
                  <a:srgbClr val="FF0000"/>
                </a:solidFill>
              </a:rPr>
              <a:t> степях</a:t>
            </a:r>
            <a:r>
              <a:rPr lang="ru-RU" sz="1500" dirty="0"/>
              <a:t>; Частичное представление о его лагерной жизни даёт подготовленная им подборка «Сто писем 1938—1944 годов» — выдержки из писем к жене и </a:t>
            </a:r>
            <a:r>
              <a:rPr lang="ru-RU" sz="1500" dirty="0" smtClean="0"/>
              <a:t>детям.</a:t>
            </a:r>
            <a:endParaRPr lang="ru-RU" sz="1500" dirty="0"/>
          </a:p>
          <a:p>
            <a:r>
              <a:rPr lang="ru-RU" sz="1500" dirty="0"/>
              <a:t>С марта 1944 года после освобождения из лагеря </a:t>
            </a:r>
            <a:r>
              <a:rPr lang="ru-RU" sz="1500" dirty="0">
                <a:solidFill>
                  <a:srgbClr val="FF0000"/>
                </a:solidFill>
              </a:rPr>
              <a:t>жил</a:t>
            </a:r>
            <a:r>
              <a:rPr lang="ru-RU" sz="1500" dirty="0"/>
              <a:t> </a:t>
            </a:r>
            <a:r>
              <a:rPr lang="ru-RU" sz="1500" dirty="0">
                <a:solidFill>
                  <a:srgbClr val="FF0000"/>
                </a:solidFill>
              </a:rPr>
              <a:t>в Караганде</a:t>
            </a:r>
            <a:r>
              <a:rPr lang="ru-RU" sz="1500" dirty="0"/>
              <a:t>. Там он закончил переложение «Слова о полку Игореве» (начатое в 1937 г.), ставшее лучшим в ряду опытов многих русских поэтов. Это помогло в 1946 г. добиться разрешения жить в Москве. Снимал жильё в писательском поселке Переделкино у В. П. </a:t>
            </a:r>
            <a:r>
              <a:rPr lang="ru-RU" sz="1500" dirty="0" err="1" smtClean="0"/>
              <a:t>Ильенкова</a:t>
            </a:r>
            <a:r>
              <a:rPr lang="ru-RU" sz="1500" dirty="0" smtClean="0"/>
              <a:t>.</a:t>
            </a:r>
            <a:endParaRPr lang="ru-RU" sz="1500" dirty="0"/>
          </a:p>
          <a:p>
            <a:r>
              <a:rPr lang="ru-RU" sz="1500" dirty="0"/>
              <a:t>В 1946 году Н. А. Заболоцкого восстановили в Союзе писателей. Начался новый, московский период его творчества. Несмотря на удары судьбы, он сумел вернуться к неосуществлённым замыслам</a:t>
            </a:r>
            <a:r>
              <a:rPr lang="ru-RU" sz="1500" dirty="0" smtClean="0"/>
              <a:t>.</a:t>
            </a:r>
          </a:p>
          <a:p>
            <a:r>
              <a:rPr lang="ru-RU" sz="1500" dirty="0"/>
              <a:t>В 1957 году вышел четвёртый, наиболее полный его прижизненный сборник стихотворений.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79912" y="915566"/>
            <a:ext cx="4824536" cy="3970318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dirty="0"/>
              <a:t>Хотя перед смертью поэт успел получить и широкое читательское внимание, и материальный достаток, это не могло компенсировать слабость его здоровья, подорванного тюрьмой и лагерем. По мнению близко знавшего Заболоцкого </a:t>
            </a:r>
            <a:r>
              <a:rPr lang="ru-RU" dirty="0" smtClean="0"/>
              <a:t>Н.Чуковского</a:t>
            </a:r>
            <a:r>
              <a:rPr lang="ru-RU" dirty="0"/>
              <a:t> завершающую, роковую роль сыграли семейные проблемы (уход жены, её возвращение</a:t>
            </a:r>
            <a:r>
              <a:rPr lang="ru-RU" dirty="0" smtClean="0"/>
              <a:t>). </a:t>
            </a:r>
            <a:r>
              <a:rPr lang="ru-RU" dirty="0"/>
              <a:t>В 1955 году у Заболоцкого случился первый инфаркт, в 1958 году — </a:t>
            </a:r>
            <a:r>
              <a:rPr lang="ru-RU" dirty="0" smtClean="0"/>
              <a:t>второй, </a:t>
            </a:r>
            <a:r>
              <a:rPr lang="ru-RU" dirty="0"/>
              <a:t>а 14 октября 1958 года он умер.</a:t>
            </a:r>
          </a:p>
          <a:p>
            <a:r>
              <a:rPr lang="ru-RU" dirty="0">
                <a:solidFill>
                  <a:srgbClr val="FF0000"/>
                </a:solidFill>
              </a:rPr>
              <a:t>Похоронили поэта на Новодевичьем </a:t>
            </a:r>
            <a:r>
              <a:rPr lang="ru-RU" dirty="0" smtClean="0">
                <a:solidFill>
                  <a:srgbClr val="FF0000"/>
                </a:solidFill>
              </a:rPr>
              <a:t>кладбище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31" name="Picture 7" descr="Живой журнал Наталии Кравченко - Метаморфозы Николая Заболоцкого"/>
          <p:cNvPicPr>
            <a:picLocks noChangeAspect="1" noChangeArrowheads="1"/>
          </p:cNvPicPr>
          <p:nvPr/>
        </p:nvPicPr>
        <p:blipFill>
          <a:blip r:embed="rId2" cstate="email">
            <a:lum bright="-10000" contrast="30000"/>
          </a:blip>
          <a:srcRect/>
          <a:stretch>
            <a:fillRect/>
          </a:stretch>
        </p:blipFill>
        <p:spPr bwMode="auto">
          <a:xfrm>
            <a:off x="539552" y="411510"/>
            <a:ext cx="2847184" cy="194421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95536" y="123478"/>
            <a:ext cx="30572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Н.Заболоцкий с женой за два месяца до смерти</a:t>
            </a:r>
            <a:endParaRPr lang="ru-RU" sz="1000" dirty="0"/>
          </a:p>
        </p:txBody>
      </p:sp>
      <p:pic>
        <p:nvPicPr>
          <p:cNvPr id="1033" name="Picture 9" descr="https://upload.wikimedia.org/wikipedia/commons/thumb/5/55/%D0%9C%D0%BE%D0%B3%D0%B8%D0%BB%D0%B0_%D0%BF%D0%BE%D1%8D%D1%82%D0%B0_%D0%9D%D0%B8%D0%BA%D0%BE%D0%BB%D0%B0%D1%8F_%D0%97%D0%B0%D0%B1%D0%BE%D0%BB%D0%BE%D1%86%D0%BA%D0%BE%D0%B3%D0%BE.JPG/200px-%D0%9C%D0%BE%D0%B3%D0%B8%D0%BB%D0%B0_%D0%BF%D0%BE%D1%8D%D1%82%D0%B0_%D0%9D%D0%B8%D0%BA%D0%BE%D0%BB%D0%B0%D1%8F_%D0%97%D0%B0%D0%B1%D0%BE%D0%BB%D0%BE%D1%86%D0%BA%D0%BE%D0%B3%D0%BE.JPG"/>
          <p:cNvPicPr>
            <a:picLocks noChangeAspect="1" noChangeArrowheads="1"/>
          </p:cNvPicPr>
          <p:nvPr/>
        </p:nvPicPr>
        <p:blipFill>
          <a:blip r:embed="rId3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1403648" y="2643758"/>
            <a:ext cx="1709738" cy="22812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0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Тема10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1_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2_Тема10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2_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7.xml><?xml version="1.0" encoding="utf-8"?>
<a:theme xmlns:a="http://schemas.openxmlformats.org/drawingml/2006/main" name="Тема15">
  <a:themeElements>
    <a:clrScheme name="Level 9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00"/>
      </a:accent6>
      <a:hlink>
        <a:srgbClr val="666699"/>
      </a:hlink>
      <a:folHlink>
        <a:srgbClr val="999966"/>
      </a:folHlink>
    </a:clrScheme>
    <a:fontScheme name="Leve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Тема10</Template>
  <TotalTime>270</TotalTime>
  <Words>436</Words>
  <Application>Microsoft Office PowerPoint</Application>
  <PresentationFormat>Экран (16:9)</PresentationFormat>
  <Paragraphs>62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Тема10</vt:lpstr>
      <vt:lpstr>Белый текст и шрифт Courier для слайдов с кодом</vt:lpstr>
      <vt:lpstr>1_Тема10</vt:lpstr>
      <vt:lpstr>1_Белый текст и шрифт Courier для слайдов с кодом</vt:lpstr>
      <vt:lpstr>2_Тема10</vt:lpstr>
      <vt:lpstr>2_Белый текст и шрифт Courier для слайдов с кодом</vt:lpstr>
      <vt:lpstr>Тема15</vt:lpstr>
      <vt:lpstr>Николай Алексеевич Заболоцкий  (Заболотский)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Николай Алексеевич Заболоцкий (Заболотский)</dc:title>
  <dc:creator>Наталья</dc:creator>
  <cp:lastModifiedBy>user</cp:lastModifiedBy>
  <cp:revision>29</cp:revision>
  <dcterms:created xsi:type="dcterms:W3CDTF">2015-04-22T11:32:58Z</dcterms:created>
  <dcterms:modified xsi:type="dcterms:W3CDTF">2020-03-26T10:01:55Z</dcterms:modified>
</cp:coreProperties>
</file>