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4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6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7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theme/theme7.xml" ContentType="application/vnd.openxmlformats-officedocument.them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  <p:sldMasterId id="2147483698" r:id="rId2"/>
    <p:sldMasterId id="2147483701" r:id="rId3"/>
    <p:sldMasterId id="2147483714" r:id="rId4"/>
    <p:sldMasterId id="2147483716" r:id="rId5"/>
    <p:sldMasterId id="2147483729" r:id="rId6"/>
    <p:sldMasterId id="2147483744" r:id="rId7"/>
  </p:sldMasterIdLst>
  <p:sldIdLst>
    <p:sldId id="256" r:id="rId8"/>
    <p:sldId id="257" r:id="rId9"/>
    <p:sldId id="258" r:id="rId10"/>
    <p:sldId id="259" r:id="rId11"/>
    <p:sldId id="260" r:id="rId12"/>
    <p:sldId id="263" r:id="rId13"/>
    <p:sldId id="261" r:id="rId14"/>
    <p:sldId id="262" r:id="rId15"/>
    <p:sldId id="264" r:id="rId16"/>
    <p:sldId id="271" r:id="rId17"/>
    <p:sldId id="266" r:id="rId18"/>
    <p:sldId id="270" r:id="rId19"/>
    <p:sldId id="269" r:id="rId20"/>
    <p:sldId id="268" r:id="rId21"/>
    <p:sldId id="267" r:id="rId22"/>
    <p:sldId id="273" r:id="rId23"/>
    <p:sldId id="272" r:id="rId24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9023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786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4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tableStyles" Target="tableStyle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30251" y="1428753"/>
            <a:ext cx="7681913" cy="1142621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30251" y="3258744"/>
            <a:ext cx="7681913" cy="346249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 smtClean="0"/>
              <a:t>Образец подзаголовка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Заголовок и объект">
    <p:bg bwMode="black"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058668"/>
            <a:ext cx="8382000" cy="2135969"/>
          </a:xfrm>
        </p:spPr>
        <p:txBody>
          <a:bodyPr/>
          <a:lstStyle>
            <a:lvl1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1pPr>
            <a:lvl2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2pPr>
            <a:lvl3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3pPr>
            <a:lvl4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4pPr>
            <a:lvl5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Заголовок и объект">
    <p:bg bwMode="black"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058668"/>
            <a:ext cx="8382000" cy="2135969"/>
          </a:xfrm>
        </p:spPr>
        <p:txBody>
          <a:bodyPr/>
          <a:lstStyle>
            <a:lvl1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1pPr>
            <a:lvl2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2pPr>
            <a:lvl3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3pPr>
            <a:lvl4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4pPr>
            <a:lvl5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4" name="Текст 6"/>
          <p:cNvSpPr>
            <a:spLocks noGrp="1"/>
          </p:cNvSpPr>
          <p:nvPr>
            <p:ph type="body" sz="quarter" idx="11"/>
          </p:nvPr>
        </p:nvSpPr>
        <p:spPr>
          <a:xfrm>
            <a:off x="1" y="4679157"/>
            <a:ext cx="9144001" cy="464344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ролик, видео и прочие особые слайд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69219" y="487357"/>
            <a:ext cx="7043208" cy="1142621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68955" y="3258744"/>
            <a:ext cx="7043208" cy="346249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 smtClean="0"/>
              <a:t>Образец подзаголовка</a:t>
            </a:r>
            <a:endParaRPr lang="ru-RU" noProof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1766887"/>
            <a:ext cx="7690114" cy="1038746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7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0066FF"/>
                    </a:gs>
                    <a:gs pos="28000">
                      <a:srgbClr val="2E59B0"/>
                    </a:gs>
                    <a:gs pos="62000">
                      <a:srgbClr val="2B395F"/>
                    </a:gs>
                    <a:gs pos="88000">
                      <a:srgbClr val="000000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ru-RU" noProof="0" smtClean="0"/>
              <a:t>щелкните, чтобы…</a:t>
            </a:r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пользуется для слайдов с кодом программного обеспече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>
          <a:xfrm>
            <a:off x="722313" y="1428756"/>
            <a:ext cx="8040688" cy="2108269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30251" y="1428753"/>
            <a:ext cx="7681913" cy="1142621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30251" y="3258743"/>
            <a:ext cx="7681913" cy="346249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 smtClean="0"/>
              <a:t>Образец подзаголовка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ролик, видео и прочие особые слайд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69219" y="487356"/>
            <a:ext cx="7043208" cy="1142621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68955" y="3258743"/>
            <a:ext cx="7043208" cy="346249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 smtClean="0"/>
              <a:t>Образец подзаголовка</a:t>
            </a:r>
            <a:endParaRPr lang="ru-RU" noProof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1766887"/>
            <a:ext cx="7690114" cy="1038746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7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0066FF"/>
                    </a:gs>
                    <a:gs pos="28000">
                      <a:srgbClr val="2E59B0"/>
                    </a:gs>
                    <a:gs pos="62000">
                      <a:srgbClr val="2B395F"/>
                    </a:gs>
                    <a:gs pos="88000">
                      <a:srgbClr val="000000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ru-RU" noProof="0" smtClean="0"/>
              <a:t>щелкните, чтобы…</a:t>
            </a:r>
          </a:p>
        </p:txBody>
      </p:sp>
    </p:spTree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>
          <a:xfrm>
            <a:off x="381000" y="1058664"/>
            <a:ext cx="8382000" cy="2135969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1000" y="1059657"/>
            <a:ext cx="8382000" cy="2135969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81000" y="1058667"/>
            <a:ext cx="4114800" cy="1742015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058667"/>
            <a:ext cx="4114800" cy="1742015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ролик, видео и прочие особые слайд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69219" y="487357"/>
            <a:ext cx="7043208" cy="1142621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68955" y="3258744"/>
            <a:ext cx="7043208" cy="346249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 smtClean="0"/>
              <a:t>Образец подзаголовка</a:t>
            </a:r>
            <a:endParaRPr lang="ru-RU" noProof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1766887"/>
            <a:ext cx="7690114" cy="1038746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7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0066FF"/>
                    </a:gs>
                    <a:gs pos="28000">
                      <a:srgbClr val="2E59B0"/>
                    </a:gs>
                    <a:gs pos="62000">
                      <a:srgbClr val="2B395F"/>
                    </a:gs>
                    <a:gs pos="88000">
                      <a:srgbClr val="000000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ru-RU" noProof="0" smtClean="0"/>
              <a:t>щелкните, чтобы…</a:t>
            </a:r>
          </a:p>
        </p:txBody>
      </p:sp>
    </p:spTree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231792"/>
            <a:ext cx="4114800" cy="346249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80999" y="1631156"/>
            <a:ext cx="4114800" cy="1537344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986" y="1231792"/>
            <a:ext cx="4117019" cy="346249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117974" cy="1537344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: печать с использованием оттенков серог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Заголовок и объект">
    <p:bg bwMode="black"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058667"/>
            <a:ext cx="8382000" cy="2135969"/>
          </a:xfrm>
        </p:spPr>
        <p:txBody>
          <a:bodyPr/>
          <a:lstStyle>
            <a:lvl1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1pPr>
            <a:lvl2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2pPr>
            <a:lvl3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3pPr>
            <a:lvl4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4pPr>
            <a:lvl5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Заголовок и объект">
    <p:bg bwMode="black"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058667"/>
            <a:ext cx="8382000" cy="2135969"/>
          </a:xfrm>
        </p:spPr>
        <p:txBody>
          <a:bodyPr/>
          <a:lstStyle>
            <a:lvl1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1pPr>
            <a:lvl2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2pPr>
            <a:lvl3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3pPr>
            <a:lvl4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4pPr>
            <a:lvl5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4" name="Текст 6"/>
          <p:cNvSpPr>
            <a:spLocks noGrp="1"/>
          </p:cNvSpPr>
          <p:nvPr>
            <p:ph type="body" sz="quarter" idx="11"/>
          </p:nvPr>
        </p:nvSpPr>
        <p:spPr>
          <a:xfrm>
            <a:off x="1" y="4679157"/>
            <a:ext cx="9144001" cy="464344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</p:spTree>
  </p:cSld>
  <p:clrMapOvr>
    <a:masterClrMapping/>
  </p:clrMapOvr>
  <p:transition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ролик, видео и прочие особые слайд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69219" y="487356"/>
            <a:ext cx="7043208" cy="1142621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68955" y="3258743"/>
            <a:ext cx="7043208" cy="346249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 smtClean="0"/>
              <a:t>Образец подзаголовка</a:t>
            </a:r>
            <a:endParaRPr lang="ru-RU" noProof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1766887"/>
            <a:ext cx="7690114" cy="1038746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7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0066FF"/>
                    </a:gs>
                    <a:gs pos="28000">
                      <a:srgbClr val="2E59B0"/>
                    </a:gs>
                    <a:gs pos="62000">
                      <a:srgbClr val="2B395F"/>
                    </a:gs>
                    <a:gs pos="88000">
                      <a:srgbClr val="000000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ru-RU" noProof="0" smtClean="0"/>
              <a:t>щелкните, чтобы…</a:t>
            </a:r>
          </a:p>
        </p:txBody>
      </p:sp>
    </p:spTree>
  </p:cSld>
  <p:clrMapOvr>
    <a:masterClrMapping/>
  </p:clrMapOvr>
  <p:transition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пользуется для слайдов с кодом программного обеспече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>
          <a:xfrm>
            <a:off x="722313" y="1428755"/>
            <a:ext cx="8040688" cy="2108269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30251" y="1428751"/>
            <a:ext cx="7681913" cy="1142621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30250" y="3258741"/>
            <a:ext cx="7681913" cy="346249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 smtClean="0"/>
              <a:t>Образец подзаголовка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ролик, видео и прочие особые слайд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69219" y="487354"/>
            <a:ext cx="7043208" cy="1142621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68955" y="3258741"/>
            <a:ext cx="7043208" cy="346249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 smtClean="0"/>
              <a:t>Образец подзаголовка</a:t>
            </a:r>
            <a:endParaRPr lang="ru-RU" noProof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1766887"/>
            <a:ext cx="7690114" cy="1038746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7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0066FF"/>
                    </a:gs>
                    <a:gs pos="28000">
                      <a:srgbClr val="2E59B0"/>
                    </a:gs>
                    <a:gs pos="62000">
                      <a:srgbClr val="2B395F"/>
                    </a:gs>
                    <a:gs pos="88000">
                      <a:srgbClr val="000000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ru-RU" noProof="0" smtClean="0"/>
              <a:t>щелкните, чтобы…</a:t>
            </a:r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>
          <a:xfrm>
            <a:off x="381000" y="1058664"/>
            <a:ext cx="8382000" cy="2135969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>
          <a:xfrm>
            <a:off x="381000" y="1058664"/>
            <a:ext cx="8382000" cy="2135969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1000" y="1059656"/>
            <a:ext cx="8382000" cy="2135969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81000" y="1058665"/>
            <a:ext cx="4114800" cy="1742015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058665"/>
            <a:ext cx="4114800" cy="1742015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231790"/>
            <a:ext cx="4114800" cy="346249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80999" y="1631156"/>
            <a:ext cx="4114800" cy="1537344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982" y="1231790"/>
            <a:ext cx="4117019" cy="346249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117974" cy="1537344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: печать с использованием оттенков серог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Заголовок и объект">
    <p:bg bwMode="black"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058665"/>
            <a:ext cx="8382000" cy="2135969"/>
          </a:xfrm>
        </p:spPr>
        <p:txBody>
          <a:bodyPr/>
          <a:lstStyle>
            <a:lvl1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1pPr>
            <a:lvl2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2pPr>
            <a:lvl3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3pPr>
            <a:lvl4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4pPr>
            <a:lvl5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Заголовок и объект">
    <p:bg bwMode="black"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058665"/>
            <a:ext cx="8382000" cy="2135969"/>
          </a:xfrm>
        </p:spPr>
        <p:txBody>
          <a:bodyPr/>
          <a:lstStyle>
            <a:lvl1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1pPr>
            <a:lvl2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2pPr>
            <a:lvl3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3pPr>
            <a:lvl4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4pPr>
            <a:lvl5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4" name="Текст 6"/>
          <p:cNvSpPr>
            <a:spLocks noGrp="1"/>
          </p:cNvSpPr>
          <p:nvPr>
            <p:ph type="body" sz="quarter" idx="11"/>
          </p:nvPr>
        </p:nvSpPr>
        <p:spPr>
          <a:xfrm>
            <a:off x="1" y="4679157"/>
            <a:ext cx="9144001" cy="464344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</p:spTree>
  </p:cSld>
  <p:clrMapOvr>
    <a:masterClrMapping/>
  </p:clrMapOvr>
  <p:transition>
    <p:fade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ролик, видео и прочие особые слайд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69219" y="487354"/>
            <a:ext cx="7043208" cy="1142621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68955" y="3258741"/>
            <a:ext cx="7043208" cy="346249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 smtClean="0"/>
              <a:t>Образец подзаголовка</a:t>
            </a:r>
            <a:endParaRPr lang="ru-RU" noProof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1766887"/>
            <a:ext cx="7690114" cy="1038746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7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0066FF"/>
                    </a:gs>
                    <a:gs pos="28000">
                      <a:srgbClr val="2E59B0"/>
                    </a:gs>
                    <a:gs pos="62000">
                      <a:srgbClr val="2B395F"/>
                    </a:gs>
                    <a:gs pos="88000">
                      <a:srgbClr val="000000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ru-RU" noProof="0" smtClean="0"/>
              <a:t>щелкните, чтобы…</a:t>
            </a:r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1000" y="1059657"/>
            <a:ext cx="8382000" cy="2135969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пользуется для слайдов с кодом программного обеспече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>
          <a:xfrm>
            <a:off x="722313" y="1428753"/>
            <a:ext cx="8040688" cy="2108269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514350"/>
            <a:ext cx="7772400" cy="1595438"/>
          </a:xfrm>
        </p:spPr>
        <p:txBody>
          <a:bodyPr/>
          <a:lstStyle>
            <a:lvl1pPr algn="ctr">
              <a:defRPr sz="5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452688"/>
            <a:ext cx="6400800" cy="165735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535488-507C-44C5-B46D-C1EBE2ACC4B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6392" name="Rectangle 8" descr="Gold bar"/>
          <p:cNvSpPr>
            <a:spLocks noChangeArrowheads="1"/>
          </p:cNvSpPr>
          <p:nvPr/>
        </p:nvSpPr>
        <p:spPr bwMode="auto">
          <a:xfrm>
            <a:off x="228600" y="2166938"/>
            <a:ext cx="2870200" cy="15121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393" name="Rectangle 9" descr="Orange bar"/>
          <p:cNvSpPr>
            <a:spLocks noChangeArrowheads="1"/>
          </p:cNvSpPr>
          <p:nvPr/>
        </p:nvSpPr>
        <p:spPr bwMode="auto">
          <a:xfrm>
            <a:off x="3098800" y="2166938"/>
            <a:ext cx="2870200" cy="15121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394" name="Rectangle 10" descr="Slate bar"/>
          <p:cNvSpPr>
            <a:spLocks noChangeArrowheads="1"/>
          </p:cNvSpPr>
          <p:nvPr/>
        </p:nvSpPr>
        <p:spPr bwMode="auto">
          <a:xfrm>
            <a:off x="5969000" y="2166938"/>
            <a:ext cx="2870200" cy="15121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3E322C-1F96-433E-A0BE-5FB7931F9DA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473927-F979-4E9C-9CB5-4255377A03B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804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804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7AC72C-D64B-4749-86F6-8CBE4B25227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5C43B1-E5ED-465E-847C-FDC3BC853F1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3289DE-5B12-4B0C-A139-E70FB87CE28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DC4D77-44B7-4F5D-A367-35EA64E52B6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F322AC-4B08-4197-8F01-5DCF3B46E20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81000" y="1058668"/>
            <a:ext cx="4114800" cy="1742015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058668"/>
            <a:ext cx="4114800" cy="1742015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D3EB15-3458-4359-84DA-4076AD0DD00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3E33A-15C8-4C58-AB96-BDB74F35A94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8360"/>
            <a:ext cx="2057400" cy="438983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8360"/>
            <a:ext cx="6019800" cy="438983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772BEE-D386-4705-9BDE-790BF592260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8360"/>
            <a:ext cx="8229600" cy="85486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200150"/>
            <a:ext cx="4038600" cy="339804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200151"/>
            <a:ext cx="4038600" cy="16418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2956322"/>
            <a:ext cx="4038600" cy="16418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457200" y="4686300"/>
            <a:ext cx="2133600" cy="3429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4686300"/>
            <a:ext cx="2895600" cy="3429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4686300"/>
            <a:ext cx="2133600" cy="3429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E544B0-2424-4D72-B24B-030AF37B4B6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Заголовок, текст и кли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8360"/>
            <a:ext cx="8229600" cy="85486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200150"/>
            <a:ext cx="4038600" cy="339804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Клип 3"/>
          <p:cNvSpPr>
            <a:spLocks noGrp="1"/>
          </p:cNvSpPr>
          <p:nvPr>
            <p:ph type="clipArt" sz="half" idx="2"/>
          </p:nvPr>
        </p:nvSpPr>
        <p:spPr>
          <a:xfrm>
            <a:off x="4648200" y="1200150"/>
            <a:ext cx="4038600" cy="3398044"/>
          </a:xfrm>
        </p:spPr>
        <p:txBody>
          <a:bodyPr/>
          <a:lstStyle/>
          <a:p>
            <a:r>
              <a:rPr lang="ru-RU" smtClean="0"/>
              <a:t>Вставка клипа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4686300"/>
            <a:ext cx="2133600" cy="3429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4686300"/>
            <a:ext cx="2895600" cy="3429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4686300"/>
            <a:ext cx="2133600" cy="3429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E544B0-2424-4D72-B24B-030AF37B4B6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231793"/>
            <a:ext cx="4114800" cy="346249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80999" y="1631156"/>
            <a:ext cx="4114800" cy="1537344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988" y="1231793"/>
            <a:ext cx="4117019" cy="346249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117974" cy="1537344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: печать с использованием оттенков серог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4.png"/><Relationship Id="rId4" Type="http://schemas.openxmlformats.org/officeDocument/2006/relationships/image" Target="../media/image1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image" Target="../media/image1.jpe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27.xml"/><Relationship Id="rId4" Type="http://schemas.openxmlformats.org/officeDocument/2006/relationships/image" Target="../media/image4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9.xml"/><Relationship Id="rId2" Type="http://schemas.openxmlformats.org/officeDocument/2006/relationships/slideLayout" Target="../slideLayouts/slideLayout29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2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Relationship Id="rId14" Type="http://schemas.openxmlformats.org/officeDocument/2006/relationships/image" Target="../media/image1.jpeg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41.xml"/><Relationship Id="rId1" Type="http://schemas.openxmlformats.org/officeDocument/2006/relationships/slideLayout" Target="../slideLayouts/slideLayout40.xml"/><Relationship Id="rId5" Type="http://schemas.openxmlformats.org/officeDocument/2006/relationships/image" Target="../media/image4.png"/><Relationship Id="rId4" Type="http://schemas.openxmlformats.org/officeDocument/2006/relationships/image" Target="../media/image1.jpeg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9.xml"/><Relationship Id="rId13" Type="http://schemas.openxmlformats.org/officeDocument/2006/relationships/slideLayout" Target="../slideLayouts/slideLayout54.xml"/><Relationship Id="rId3" Type="http://schemas.openxmlformats.org/officeDocument/2006/relationships/slideLayout" Target="../slideLayouts/slideLayout44.xml"/><Relationship Id="rId7" Type="http://schemas.openxmlformats.org/officeDocument/2006/relationships/slideLayout" Target="../slideLayouts/slideLayout48.xml"/><Relationship Id="rId12" Type="http://schemas.openxmlformats.org/officeDocument/2006/relationships/slideLayout" Target="../slideLayouts/slideLayout53.xml"/><Relationship Id="rId2" Type="http://schemas.openxmlformats.org/officeDocument/2006/relationships/slideLayout" Target="../slideLayouts/slideLayout43.xml"/><Relationship Id="rId1" Type="http://schemas.openxmlformats.org/officeDocument/2006/relationships/slideLayout" Target="../slideLayouts/slideLayout42.xml"/><Relationship Id="rId6" Type="http://schemas.openxmlformats.org/officeDocument/2006/relationships/slideLayout" Target="../slideLayouts/slideLayout47.xml"/><Relationship Id="rId11" Type="http://schemas.openxmlformats.org/officeDocument/2006/relationships/slideLayout" Target="../slideLayouts/slideLayout52.xml"/><Relationship Id="rId5" Type="http://schemas.openxmlformats.org/officeDocument/2006/relationships/slideLayout" Target="../slideLayouts/slideLayout46.xml"/><Relationship Id="rId10" Type="http://schemas.openxmlformats.org/officeDocument/2006/relationships/slideLayout" Target="../slideLayouts/slideLayout51.xml"/><Relationship Id="rId4" Type="http://schemas.openxmlformats.org/officeDocument/2006/relationships/slideLayout" Target="../slideLayouts/slideLayout45.xml"/><Relationship Id="rId9" Type="http://schemas.openxmlformats.org/officeDocument/2006/relationships/slideLayout" Target="../slideLayouts/slideLayout50.xml"/><Relationship Id="rId14" Type="http://schemas.openxmlformats.org/officeDocument/2006/relationships/theme" Target="../theme/theme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 cstate="email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72644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059657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>
            <a:gsLst>
              <a:gs pos="0">
                <a:srgbClr val="2E59B0"/>
              </a:gs>
              <a:gs pos="49000">
                <a:srgbClr val="161D32"/>
              </a:gs>
              <a:gs pos="100000">
                <a:srgbClr val="000000"/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5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4" cstate="email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white rectangle.png"/>
          <p:cNvPicPr>
            <a:picLocks noChangeAspect="1"/>
          </p:cNvPicPr>
          <p:nvPr/>
        </p:nvPicPr>
        <p:blipFill>
          <a:blip r:embed="rId5" cstate="email"/>
          <a:srcRect b="10453"/>
          <a:stretch>
            <a:fillRect/>
          </a:stretch>
        </p:blipFill>
        <p:spPr>
          <a:xfrm>
            <a:off x="0" y="974783"/>
            <a:ext cx="9144000" cy="4168721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72645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2" y="1428754"/>
            <a:ext cx="8040688" cy="21082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25" dirty="0" smtClean="0">
          <a:ln w="3175">
            <a:noFill/>
          </a:ln>
          <a:gradFill>
            <a:gsLst>
              <a:gs pos="0">
                <a:srgbClr val="2E59B0"/>
              </a:gs>
              <a:gs pos="49000">
                <a:srgbClr val="161D32"/>
              </a:gs>
              <a:gs pos="100000">
                <a:srgbClr val="000000"/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0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954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1970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4009" indent="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6047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 cstate="email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72643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059657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>
            <a:gsLst>
              <a:gs pos="0">
                <a:srgbClr val="2E59B0"/>
              </a:gs>
              <a:gs pos="49000">
                <a:srgbClr val="161D32"/>
              </a:gs>
              <a:gs pos="100000">
                <a:srgbClr val="000000"/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5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 cstate="email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white rectangle.png"/>
          <p:cNvPicPr>
            <a:picLocks noChangeAspect="1"/>
          </p:cNvPicPr>
          <p:nvPr/>
        </p:nvPicPr>
        <p:blipFill>
          <a:blip r:embed="rId4" cstate="email"/>
          <a:srcRect b="10453"/>
          <a:stretch>
            <a:fillRect/>
          </a:stretch>
        </p:blipFill>
        <p:spPr>
          <a:xfrm>
            <a:off x="0" y="974782"/>
            <a:ext cx="9144000" cy="4168721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72644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2" y="1428753"/>
            <a:ext cx="8040688" cy="21082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25" dirty="0" smtClean="0">
          <a:ln w="3175">
            <a:noFill/>
          </a:ln>
          <a:gradFill>
            <a:gsLst>
              <a:gs pos="0">
                <a:srgbClr val="2E59B0"/>
              </a:gs>
              <a:gs pos="49000">
                <a:srgbClr val="161D32"/>
              </a:gs>
              <a:gs pos="100000">
                <a:srgbClr val="000000"/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0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954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1970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4009" indent="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6047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 cstate="email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72641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059657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  <p:sldLayoutId id="2147483728" r:id="rId12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>
            <a:gsLst>
              <a:gs pos="0">
                <a:srgbClr val="2E59B0"/>
              </a:gs>
              <a:gs pos="49000">
                <a:srgbClr val="161D32"/>
              </a:gs>
              <a:gs pos="100000">
                <a:srgbClr val="000000"/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5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4" cstate="email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white rectangle.png"/>
          <p:cNvPicPr>
            <a:picLocks noChangeAspect="1"/>
          </p:cNvPicPr>
          <p:nvPr/>
        </p:nvPicPr>
        <p:blipFill>
          <a:blip r:embed="rId5" cstate="email"/>
          <a:srcRect b="10453"/>
          <a:stretch>
            <a:fillRect/>
          </a:stretch>
        </p:blipFill>
        <p:spPr>
          <a:xfrm>
            <a:off x="0" y="974780"/>
            <a:ext cx="9144000" cy="4168721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72642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2" y="1428751"/>
            <a:ext cx="8040688" cy="21082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25" dirty="0" smtClean="0">
          <a:ln w="3175">
            <a:noFill/>
          </a:ln>
          <a:gradFill>
            <a:gsLst>
              <a:gs pos="0">
                <a:srgbClr val="2E59B0"/>
              </a:gs>
              <a:gs pos="49000">
                <a:srgbClr val="161D32"/>
              </a:gs>
              <a:gs pos="100000">
                <a:srgbClr val="000000"/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0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954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1970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4009" indent="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6047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8360"/>
            <a:ext cx="8229600" cy="854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0"/>
            <a:ext cx="8229600" cy="33980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6300"/>
            <a:ext cx="2133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endParaRPr 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en-US"/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2133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B1694F16-1E2D-4DBF-BA46-10457C77F3F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5367" name="Rectangle 7" descr="Gold bar"/>
          <p:cNvSpPr>
            <a:spLocks noChangeArrowheads="1"/>
          </p:cNvSpPr>
          <p:nvPr/>
        </p:nvSpPr>
        <p:spPr bwMode="auto">
          <a:xfrm>
            <a:off x="0" y="0"/>
            <a:ext cx="228600" cy="17145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ru-RU" sz="2400">
              <a:latin typeface="Times New Roman" pitchFamily="18" charset="0"/>
            </a:endParaRPr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>
            <a:off x="457200" y="1085850"/>
            <a:ext cx="8077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369" name="Rectangle 9" descr="Orange bar"/>
          <p:cNvSpPr>
            <a:spLocks noChangeArrowheads="1"/>
          </p:cNvSpPr>
          <p:nvPr/>
        </p:nvSpPr>
        <p:spPr bwMode="auto">
          <a:xfrm>
            <a:off x="0" y="1714500"/>
            <a:ext cx="228600" cy="17145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ru-RU" sz="2400">
              <a:latin typeface="Times New Roman" pitchFamily="18" charset="0"/>
            </a:endParaRPr>
          </a:p>
        </p:txBody>
      </p:sp>
      <p:sp>
        <p:nvSpPr>
          <p:cNvPr id="15370" name="Rectangle 10" descr="Slate bar"/>
          <p:cNvSpPr>
            <a:spLocks noChangeArrowheads="1"/>
          </p:cNvSpPr>
          <p:nvPr/>
        </p:nvSpPr>
        <p:spPr bwMode="auto">
          <a:xfrm>
            <a:off x="0" y="3429000"/>
            <a:ext cx="228600" cy="17145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ru-RU" sz="240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  <p:sldLayoutId id="2147483757" r:id="rId13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p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p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8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8.xml"/><Relationship Id="rId4" Type="http://schemas.openxmlformats.org/officeDocument/2006/relationships/image" Target="../media/image1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4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4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4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tint val="40000"/>
                <a:satMod val="350000"/>
              </a:schemeClr>
            </a:gs>
            <a:gs pos="40000">
              <a:schemeClr val="bg2">
                <a:tint val="45000"/>
                <a:shade val="99000"/>
                <a:satMod val="350000"/>
              </a:schemeClr>
            </a:gs>
            <a:gs pos="100000">
              <a:schemeClr val="bg2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371600" y="0"/>
            <a:ext cx="7772400" cy="1101725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Николай Алексеевич Заболоцкий </a:t>
            </a:r>
            <a:b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(Заболотский)</a:t>
            </a:r>
            <a:endParaRPr lang="ru-RU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462" name="Picture 6" descr="Каталог: Русская поэзия - Поэзия - Художественная литература - книги"/>
          <p:cNvPicPr>
            <a:picLocks noChangeAspect="1" noChangeArrowheads="1"/>
          </p:cNvPicPr>
          <p:nvPr/>
        </p:nvPicPr>
        <p:blipFill>
          <a:blip r:embed="rId2" cstate="email">
            <a:lum bright="-10000" contrast="20000"/>
          </a:blip>
          <a:srcRect/>
          <a:stretch>
            <a:fillRect/>
          </a:stretch>
        </p:blipFill>
        <p:spPr bwMode="auto">
          <a:xfrm>
            <a:off x="4207806" y="1275606"/>
            <a:ext cx="2236402" cy="3384376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</p:pic>
      <p:pic>
        <p:nvPicPr>
          <p:cNvPr id="19460" name="Picture 4" descr="Фотография Николай Заболоцкий (Photo of Nikolay Zabolotskiy)"/>
          <p:cNvPicPr>
            <a:picLocks noChangeAspect="1" noChangeArrowheads="1"/>
          </p:cNvPicPr>
          <p:nvPr/>
        </p:nvPicPr>
        <p:blipFill>
          <a:blip r:embed="rId3" cstate="email">
            <a:lum bright="-10000" contrast="20000"/>
          </a:blip>
          <a:srcRect r="-2374"/>
          <a:stretch>
            <a:fillRect/>
          </a:stretch>
        </p:blipFill>
        <p:spPr bwMode="auto">
          <a:xfrm>
            <a:off x="539552" y="1131590"/>
            <a:ext cx="2808312" cy="316835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/>
          <p:cNvSpPr txBox="1"/>
          <p:nvPr/>
        </p:nvSpPr>
        <p:spPr>
          <a:xfrm>
            <a:off x="2051720" y="4371950"/>
            <a:ext cx="20882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1903 - 1958</a:t>
            </a:r>
            <a:endParaRPr lang="ru-RU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9464" name="Picture 8" descr="Н.Заболоцкий. videos - SENSE TUBE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164288" y="1347614"/>
            <a:ext cx="1584176" cy="1584176"/>
          </a:xfrm>
          <a:prstGeom prst="rect">
            <a:avLst/>
          </a:prstGeom>
          <a:noFill/>
        </p:spPr>
      </p:pic>
      <p:pic>
        <p:nvPicPr>
          <p:cNvPr id="19466" name="Picture 10" descr="Н.Заболоцкий Apple Apps development team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652120" y="1563638"/>
            <a:ext cx="1512168" cy="2016224"/>
          </a:xfrm>
          <a:prstGeom prst="rect">
            <a:avLst/>
          </a:prstGeom>
          <a:noFill/>
        </p:spPr>
      </p:pic>
      <p:pic>
        <p:nvPicPr>
          <p:cNvPr id="19468" name="Picture 12" descr="Группа крови - book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804248" y="2787774"/>
            <a:ext cx="1709738" cy="2179638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411510"/>
            <a:ext cx="38555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</a:rPr>
              <a:t>Практическая  работа</a:t>
            </a:r>
            <a:endParaRPr lang="ru-RU" sz="28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3568" y="1275606"/>
            <a:ext cx="49263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Любой поэт 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отличается</a:t>
            </a:r>
            <a:r>
              <a:rPr lang="ru-RU" b="1" dirty="0" smtClean="0">
                <a:solidFill>
                  <a:srgbClr val="002060"/>
                </a:solidFill>
              </a:rPr>
              <a:t> от других поэтов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43808" y="1779662"/>
            <a:ext cx="20249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</a:rPr>
              <a:t>Наша цель?</a:t>
            </a:r>
            <a:endParaRPr lang="ru-RU" sz="24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99592" y="3147814"/>
            <a:ext cx="7916591" cy="923330"/>
          </a:xfrm>
          <a:prstGeom prst="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accent5">
                    <a:lumMod val="10000"/>
                  </a:schemeClr>
                </a:solidFill>
              </a:rPr>
              <a:t>Определить 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особенности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accent5">
                    <a:lumMod val="10000"/>
                  </a:schemeClr>
                </a:solidFill>
              </a:rPr>
              <a:t>творчества поэта Николая Заболоцкого, </a:t>
            </a:r>
          </a:p>
          <a:p>
            <a:r>
              <a:rPr lang="ru-RU" b="1" dirty="0" smtClean="0">
                <a:solidFill>
                  <a:schemeClr val="accent5">
                    <a:lumMod val="10000"/>
                  </a:schemeClr>
                </a:solidFill>
              </a:rPr>
              <a:t>работая самостоятельно с текстами его стихов и заданиями к ним.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95736" y="627534"/>
            <a:ext cx="27011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Стихи Н.А.Заболоцкого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971600" y="1347614"/>
            <a:ext cx="349364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«Некрасивая девочка»</a:t>
            </a:r>
          </a:p>
          <a:p>
            <a:r>
              <a:rPr lang="ru-RU" dirty="0" smtClean="0"/>
              <a:t>«Не позволяй душе лениться»</a:t>
            </a:r>
          </a:p>
          <a:p>
            <a:r>
              <a:rPr lang="ru-RU" dirty="0" smtClean="0"/>
              <a:t>«О красоте человеческих лиц»</a:t>
            </a:r>
          </a:p>
          <a:p>
            <a:r>
              <a:rPr lang="ru-RU" dirty="0" smtClean="0"/>
              <a:t>«Облетают последние маки»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95536" y="843558"/>
            <a:ext cx="3744416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/>
              <a:t>Некрасивая девочка</a:t>
            </a:r>
            <a:r>
              <a:rPr lang="ru-RU" sz="1400" dirty="0" smtClean="0"/>
              <a:t> </a:t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Среди других играющих детей</a:t>
            </a:r>
            <a:br>
              <a:rPr lang="ru-RU" sz="1400" dirty="0" smtClean="0"/>
            </a:br>
            <a:r>
              <a:rPr lang="ru-RU" sz="1400" dirty="0" smtClean="0"/>
              <a:t>Она напоминает лягушонка.</a:t>
            </a:r>
            <a:br>
              <a:rPr lang="ru-RU" sz="1400" dirty="0" smtClean="0"/>
            </a:br>
            <a:r>
              <a:rPr lang="ru-RU" sz="1400" dirty="0" smtClean="0"/>
              <a:t>Заправлена в трусы худая рубашонка,</a:t>
            </a:r>
            <a:br>
              <a:rPr lang="ru-RU" sz="1400" dirty="0" smtClean="0"/>
            </a:br>
            <a:r>
              <a:rPr lang="ru-RU" sz="1400" dirty="0" smtClean="0"/>
              <a:t>Колечки рыжеватые кудрей</a:t>
            </a:r>
            <a:br>
              <a:rPr lang="ru-RU" sz="1400" dirty="0" smtClean="0"/>
            </a:br>
            <a:r>
              <a:rPr lang="ru-RU" sz="1400" dirty="0" smtClean="0"/>
              <a:t>Рассыпаны, рот длинен, зубки кривы,</a:t>
            </a:r>
            <a:br>
              <a:rPr lang="ru-RU" sz="1400" dirty="0" smtClean="0"/>
            </a:br>
            <a:r>
              <a:rPr lang="ru-RU" sz="1400" dirty="0" smtClean="0"/>
              <a:t>Черты лица остры и некрасивы.</a:t>
            </a:r>
            <a:br>
              <a:rPr lang="ru-RU" sz="1400" dirty="0" smtClean="0"/>
            </a:br>
            <a:r>
              <a:rPr lang="ru-RU" sz="1400" dirty="0" smtClean="0"/>
              <a:t>Двум мальчуганам, сверстникам её,</a:t>
            </a:r>
            <a:br>
              <a:rPr lang="ru-RU" sz="1400" dirty="0" smtClean="0"/>
            </a:br>
            <a:r>
              <a:rPr lang="ru-RU" sz="1400" dirty="0" smtClean="0"/>
              <a:t>Отцы купили по велосипеду.</a:t>
            </a:r>
            <a:br>
              <a:rPr lang="ru-RU" sz="1400" dirty="0" smtClean="0"/>
            </a:br>
            <a:r>
              <a:rPr lang="ru-RU" sz="1400" dirty="0" smtClean="0"/>
              <a:t>Сегодня мальчики, не торопясь к обеду,</a:t>
            </a:r>
            <a:br>
              <a:rPr lang="ru-RU" sz="1400" dirty="0" smtClean="0"/>
            </a:br>
            <a:r>
              <a:rPr lang="ru-RU" sz="1400" dirty="0" smtClean="0"/>
              <a:t>Гоняют по двору, забывши про неё,</a:t>
            </a:r>
            <a:br>
              <a:rPr lang="ru-RU" sz="1400" dirty="0" smtClean="0"/>
            </a:br>
            <a:r>
              <a:rPr lang="ru-RU" sz="1400" dirty="0" smtClean="0"/>
              <a:t>Она ж за ними бегает по следу.</a:t>
            </a:r>
            <a:br>
              <a:rPr lang="ru-RU" sz="1400" dirty="0" smtClean="0"/>
            </a:br>
            <a:r>
              <a:rPr lang="ru-RU" sz="1400" dirty="0" smtClean="0"/>
              <a:t>Чужая радость так же, как своя,</a:t>
            </a:r>
            <a:br>
              <a:rPr lang="ru-RU" sz="1400" dirty="0" smtClean="0"/>
            </a:br>
            <a:r>
              <a:rPr lang="ru-RU" sz="1400" dirty="0" smtClean="0"/>
              <a:t>Томит её и вон из сердца рвётся,</a:t>
            </a:r>
            <a:br>
              <a:rPr lang="ru-RU" sz="1400" dirty="0" smtClean="0"/>
            </a:br>
            <a:r>
              <a:rPr lang="ru-RU" sz="1400" dirty="0" smtClean="0"/>
              <a:t>И девочка ликует и смеётся,</a:t>
            </a:r>
            <a:br>
              <a:rPr lang="ru-RU" sz="1400" dirty="0" smtClean="0"/>
            </a:br>
            <a:r>
              <a:rPr lang="ru-RU" sz="1400" dirty="0" smtClean="0"/>
              <a:t>Охваченная счастьем бытия.</a:t>
            </a:r>
            <a:endParaRPr lang="ru-RU" sz="1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211960" y="1059582"/>
            <a:ext cx="4572000" cy="415498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200" dirty="0"/>
              <a:t>Ни тени зависти, ни умысла худого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/>
              <a:t>Ещё не знает это существо.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/>
              <a:t>Ей всё на свете так безмерно ново,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/>
              <a:t>Так живо всё, что для иных мертво!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/>
              <a:t>И не хочу я думать, наблюдая,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/>
              <a:t>Что будет день, когда она, рыдая,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/>
              <a:t>Увидит с ужасом, что посреди подруг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/>
              <a:t>Она всего лишь бедная дурнушка!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/>
              <a:t>Мне верить хочется, что сердце не игрушка,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/>
              <a:t>Сломать его едва ли можно вдруг!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/>
              <a:t>Мне верить хочется, что чистый этот пламень,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/>
              <a:t>Который в глубине её горит,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/>
              <a:t>Всю боль свою один переболит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/>
              <a:t>И перетопит самый тяжкий камень!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/>
              <a:t>И пусть черты её нехороши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/>
              <a:t>И нечем ей прельстить воображенье,-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/>
              <a:t>Младенческая грация души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/>
              <a:t>Уже сквозит в любом её движенье.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/>
              <a:t>А если это так, то что есть красота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/>
              <a:t>И почему её обожествляют люди?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/>
              <a:t>Сосуд она, в котором пустота,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/>
              <a:t>Или огонь, мерцающий в сосуде?</a:t>
            </a:r>
          </a:p>
        </p:txBody>
      </p:sp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3707904" y="123478"/>
            <a:ext cx="4680520" cy="87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Определите тему стихотворения (о чём?).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Определите идею стихотворения (что хотел сказать автор читателю?)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 чём размышляет автор? О чём заставляет  задуматься читателя?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483518"/>
            <a:ext cx="4572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/>
              <a:t>Не позволяй душе </a:t>
            </a:r>
            <a:r>
              <a:rPr lang="ru-RU" b="1" dirty="0" smtClean="0"/>
              <a:t>лениться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Не позволяй душе лениться!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Чтоб в ступе воду не толочь,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Душа обязана трудиться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И день и ночь, и день и ночь!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Гони ее от дома к дому,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Тащи с этапа на этап,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По пустырю, по бурелому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Через сугроб, через ухаб!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Не разрешай ей спать в постели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При свете утренней звезды,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Держи лентяйку в черном теле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И не снимай с нее узды!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139952" y="195486"/>
            <a:ext cx="4572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Коль дать ей вздумаешь поблажку,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Освобождая от работ,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Она последнюю рубашку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С тебя без жалости сорвет.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А ты хватай ее за плечи,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Учи и мучай дотемна,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Чтоб жить с тобой по-человечьи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Училась заново она.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Она рабыня и царица,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Она работница и дочь,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Она обязана трудиться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И день и ночь, и день и ночь!</a:t>
            </a:r>
          </a:p>
        </p:txBody>
      </p:sp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4067944" y="4266337"/>
            <a:ext cx="4536504" cy="87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Определите тему стихотворения (о чём?).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Определите идею стихотворения (что хотел сказать автор читателю?)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 чём размышляет автор? О чём заставляет  задуматься читателя?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483518"/>
            <a:ext cx="4572000" cy="369331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smtClean="0"/>
              <a:t>Облетают последние маки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Облетают последние маки,</a:t>
            </a:r>
            <a:br>
              <a:rPr lang="ru-RU" dirty="0" smtClean="0"/>
            </a:br>
            <a:r>
              <a:rPr lang="ru-RU" dirty="0" smtClean="0"/>
              <a:t>Журавли улетают, трубя,</a:t>
            </a:r>
            <a:br>
              <a:rPr lang="ru-RU" dirty="0" smtClean="0"/>
            </a:br>
            <a:r>
              <a:rPr lang="ru-RU" dirty="0" smtClean="0"/>
              <a:t>И природа в болезненном мраке</a:t>
            </a:r>
            <a:br>
              <a:rPr lang="ru-RU" dirty="0" smtClean="0"/>
            </a:br>
            <a:r>
              <a:rPr lang="ru-RU" dirty="0" smtClean="0"/>
              <a:t>Не похожа сама на себя.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По пустынной и голой алее</a:t>
            </a:r>
            <a:br>
              <a:rPr lang="ru-RU" dirty="0" smtClean="0"/>
            </a:br>
            <a:r>
              <a:rPr lang="ru-RU" dirty="0" smtClean="0"/>
              <a:t>Шелестя облетевшей листвой,</a:t>
            </a:r>
            <a:br>
              <a:rPr lang="ru-RU" dirty="0" smtClean="0"/>
            </a:br>
            <a:r>
              <a:rPr lang="ru-RU" dirty="0" smtClean="0"/>
              <a:t>Отчего ты, себя не жалея,</a:t>
            </a:r>
            <a:br>
              <a:rPr lang="ru-RU" dirty="0" smtClean="0"/>
            </a:br>
            <a:r>
              <a:rPr lang="ru-RU" dirty="0" smtClean="0"/>
              <a:t>С непокрытой бредешь головой?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283968" y="1173182"/>
            <a:ext cx="4572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Жизнь растений теперь затаилась</a:t>
            </a:r>
            <a:br>
              <a:rPr lang="ru-RU" dirty="0" smtClean="0"/>
            </a:br>
            <a:r>
              <a:rPr lang="ru-RU" dirty="0" smtClean="0"/>
              <a:t>В этих странных обрубках ветвей,</a:t>
            </a:r>
            <a:br>
              <a:rPr lang="ru-RU" dirty="0" smtClean="0"/>
            </a:br>
            <a:r>
              <a:rPr lang="ru-RU" dirty="0" smtClean="0"/>
              <a:t>Ну, а что же с тобой приключилось,</a:t>
            </a:r>
            <a:br>
              <a:rPr lang="ru-RU" dirty="0" smtClean="0"/>
            </a:br>
            <a:r>
              <a:rPr lang="ru-RU" dirty="0" smtClean="0"/>
              <a:t>Что с душой приключилось твоей?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Как посмел ты красавицу эту,</a:t>
            </a:r>
            <a:br>
              <a:rPr lang="ru-RU" dirty="0" smtClean="0"/>
            </a:br>
            <a:r>
              <a:rPr lang="ru-RU" dirty="0" smtClean="0"/>
              <a:t>Драгоценную душу твою,</a:t>
            </a:r>
            <a:br>
              <a:rPr lang="ru-RU" dirty="0" smtClean="0"/>
            </a:br>
            <a:r>
              <a:rPr lang="ru-RU" dirty="0" smtClean="0"/>
              <a:t>Отпустить, чтоб скиталась по свету,</a:t>
            </a:r>
            <a:br>
              <a:rPr lang="ru-RU" dirty="0" smtClean="0"/>
            </a:br>
            <a:r>
              <a:rPr lang="ru-RU" dirty="0" smtClean="0"/>
              <a:t>Чтоб погибла в далеком краю?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Пусть непрочны домашние стены,</a:t>
            </a:r>
            <a:br>
              <a:rPr lang="ru-RU" dirty="0" smtClean="0"/>
            </a:br>
            <a:r>
              <a:rPr lang="ru-RU" dirty="0" smtClean="0"/>
              <a:t>Пусть дорога уводит во тьму,-</a:t>
            </a:r>
            <a:br>
              <a:rPr lang="ru-RU" dirty="0" smtClean="0"/>
            </a:br>
            <a:r>
              <a:rPr lang="ru-RU" dirty="0" smtClean="0"/>
              <a:t>Нет на свете печальней измены,</a:t>
            </a:r>
            <a:br>
              <a:rPr lang="ru-RU" dirty="0" smtClean="0"/>
            </a:br>
            <a:r>
              <a:rPr lang="ru-RU" dirty="0" smtClean="0"/>
              <a:t>Чем измена себе самому.</a:t>
            </a:r>
            <a:endParaRPr lang="ru-RU" dirty="0"/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467544" y="4097060"/>
            <a:ext cx="3779912" cy="1046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Ответьте на вопросы: «Какие темы затрагивает автор в своих стихах?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 чём он размышляет? О чём заставляет задуматься читателя?»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1520" y="627534"/>
            <a:ext cx="432048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О красоте человеческих лиц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Есть лица, подобные пышным порталам,</a:t>
            </a:r>
            <a:br>
              <a:rPr lang="ru-RU" dirty="0" smtClean="0"/>
            </a:br>
            <a:r>
              <a:rPr lang="ru-RU" dirty="0" smtClean="0"/>
              <a:t>Где всюду великое чудится в малом.</a:t>
            </a:r>
            <a:br>
              <a:rPr lang="ru-RU" dirty="0" smtClean="0"/>
            </a:br>
            <a:r>
              <a:rPr lang="ru-RU" dirty="0" smtClean="0"/>
              <a:t>Есть лица - подобия жалких лачуг,</a:t>
            </a:r>
            <a:br>
              <a:rPr lang="ru-RU" dirty="0" smtClean="0"/>
            </a:br>
            <a:r>
              <a:rPr lang="ru-RU" dirty="0" smtClean="0"/>
              <a:t>Где варится печень и мокнет сычуг.</a:t>
            </a:r>
            <a:br>
              <a:rPr lang="ru-RU" dirty="0" smtClean="0"/>
            </a:br>
            <a:r>
              <a:rPr lang="ru-RU" dirty="0" smtClean="0"/>
              <a:t>Иные холодные, мертвые лица</a:t>
            </a:r>
            <a:br>
              <a:rPr lang="ru-RU" dirty="0" smtClean="0"/>
            </a:br>
            <a:r>
              <a:rPr lang="ru-RU" dirty="0" smtClean="0"/>
              <a:t>Закрыты решетками, словно темница.</a:t>
            </a:r>
            <a:br>
              <a:rPr lang="ru-RU" dirty="0" smtClean="0"/>
            </a:br>
            <a:r>
              <a:rPr lang="ru-RU" dirty="0" smtClean="0"/>
              <a:t>Другие - как башни, в которых давно</a:t>
            </a:r>
            <a:br>
              <a:rPr lang="ru-RU" dirty="0" smtClean="0"/>
            </a:br>
            <a:r>
              <a:rPr lang="ru-RU" dirty="0" smtClean="0"/>
              <a:t>Никто не живет и не смотрит в окно.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572000" y="1203598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Но малую хижинку знал я когда-то,</a:t>
            </a:r>
            <a:br>
              <a:rPr lang="ru-RU" dirty="0" smtClean="0"/>
            </a:br>
            <a:r>
              <a:rPr lang="ru-RU" dirty="0" smtClean="0"/>
              <a:t>Была неказиста она, небогата,</a:t>
            </a:r>
            <a:br>
              <a:rPr lang="ru-RU" dirty="0" smtClean="0"/>
            </a:br>
            <a:r>
              <a:rPr lang="ru-RU" dirty="0" smtClean="0"/>
              <a:t>Зато из окошка ее на меня</a:t>
            </a:r>
            <a:br>
              <a:rPr lang="ru-RU" dirty="0" smtClean="0"/>
            </a:br>
            <a:r>
              <a:rPr lang="ru-RU" dirty="0" smtClean="0"/>
              <a:t>Струилось дыханье весеннего дня.</a:t>
            </a:r>
            <a:br>
              <a:rPr lang="ru-RU" dirty="0" smtClean="0"/>
            </a:br>
            <a:r>
              <a:rPr lang="ru-RU" dirty="0" smtClean="0"/>
              <a:t>Поистине мир и велик и чудесен!</a:t>
            </a:r>
            <a:br>
              <a:rPr lang="ru-RU" dirty="0" smtClean="0"/>
            </a:br>
            <a:r>
              <a:rPr lang="ru-RU" dirty="0" smtClean="0"/>
              <a:t>Есть лица - подобья ликующих песен.</a:t>
            </a:r>
            <a:br>
              <a:rPr lang="ru-RU" dirty="0" smtClean="0"/>
            </a:br>
            <a:r>
              <a:rPr lang="ru-RU" dirty="0" smtClean="0"/>
              <a:t>Из этих, как солнце, сияющих нот</a:t>
            </a:r>
            <a:br>
              <a:rPr lang="ru-RU" dirty="0" smtClean="0"/>
            </a:br>
            <a:r>
              <a:rPr lang="ru-RU" dirty="0" smtClean="0"/>
              <a:t>Составлена песня небесных высот.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1"/>
          <p:cNvSpPr>
            <a:spLocks noChangeArrowheads="1"/>
          </p:cNvSpPr>
          <p:nvPr/>
        </p:nvSpPr>
        <p:spPr bwMode="auto">
          <a:xfrm>
            <a:off x="1331640" y="1131590"/>
            <a:ext cx="6768752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Какие  средства  художественной изобразительности положены в основу этого стихотворения (сравнение, метафора, антитеза, олицетворение и др…). Какое из них наиболее выражено в тексте? Объясните, почему вы так считаете?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Выпишите из текста эпитеты.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В чём особенность  лексики стихотворения, (встречаются ли антонимы, синонимы, разговорная лексика, отглагольные существительные, субстантивированные существительные)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Обратите внимание на строку стихотворения «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Струилось дыханье весеннего дня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». Почему автор подобрал именно этот глагол «струилось». Определите значение этого глагола. В прямом или переносном значении он употреблён? Какими глаголами его можно бы было заменить? Как изменилось бы от этого стихотворение?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В стихотворении мы можем найти и причастия (перечислите их). В каких местах стихотворения они встречаются и какую роль выполняют?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lumMod val="60000"/>
                <a:lumOff val="40000"/>
              </a:schemeClr>
            </a:gs>
            <a:gs pos="64999">
              <a:srgbClr val="F0EBD5"/>
            </a:gs>
            <a:gs pos="100000">
              <a:srgbClr val="D1C39F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91680" y="699542"/>
            <a:ext cx="27719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Домашнее задание</a:t>
            </a:r>
            <a:endParaRPr lang="ru-RU" sz="24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619672" y="2570590"/>
            <a:ext cx="561662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2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«Не позволяй душе лениться» Выучить наизусть.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accent5">
                  <a:lumMod val="2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195486"/>
            <a:ext cx="6336704" cy="4524315"/>
          </a:xfrm>
          <a:prstGeom prst="rect">
            <a:avLst/>
          </a:prstGeom>
          <a:gradFill flip="none" rotWithShape="1">
            <a:gsLst>
              <a:gs pos="0">
                <a:schemeClr val="bg2">
                  <a:tint val="66000"/>
                  <a:satMod val="160000"/>
                </a:schemeClr>
              </a:gs>
              <a:gs pos="50000">
                <a:schemeClr val="bg2">
                  <a:tint val="44500"/>
                  <a:satMod val="160000"/>
                </a:schemeClr>
              </a:gs>
              <a:gs pos="100000">
                <a:schemeClr val="bg2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txBody>
          <a:bodyPr wrap="square">
            <a:spAutoFit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Родился недалеко от 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Казани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 — на ферме Казанского губернского земства, расположенной в непосредственной близости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от Кизической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слободы, где его 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отец Алексей 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Агафонович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Заболотский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(1864—1929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 — агроном — работал управляющим, а 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мать Лидия Андреевна (урождённая Дьяконова)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(1882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(?)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—1926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 — сельской учительницей.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Крещён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25 апреля (8 мая) 1903 г. в Варваринской церкви города 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Казани.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Детство прошло в Кизической слободе близ Казани и в селе 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Сернур-Уржумского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уезда Вятской губернии (сейчас республика Марий Эл).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третьем классе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сельской школы Николай «издавал» свой рукописный журнал и помещал там собственные стихи. С 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1913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года по 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1920-й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жил в Уржуме, где учился в реальном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училище,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увлекался историей, химией, рисованием.</a:t>
            </a:r>
          </a:p>
        </p:txBody>
      </p:sp>
      <p:pic>
        <p:nvPicPr>
          <p:cNvPr id="8194" name="Picture 2" descr="Заболоцкий в детстве. Уржум. 1913 - Любовь Валентиновна Колганова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660232" y="483518"/>
            <a:ext cx="2161159" cy="3189081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1203598"/>
            <a:ext cx="5040560" cy="3416320"/>
          </a:xfrm>
          <a:prstGeom prst="rect">
            <a:avLst/>
          </a:prstGeom>
          <a:gradFill flip="none" rotWithShape="1">
            <a:gsLst>
              <a:gs pos="0">
                <a:schemeClr val="bg2">
                  <a:tint val="66000"/>
                  <a:satMod val="160000"/>
                </a:schemeClr>
              </a:gs>
              <a:gs pos="50000">
                <a:schemeClr val="bg2">
                  <a:tint val="44500"/>
                  <a:satMod val="160000"/>
                </a:schemeClr>
              </a:gs>
              <a:gs pos="100000">
                <a:schemeClr val="bg2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</a:rPr>
              <a:t>В ранних стихах </a:t>
            </a:r>
            <a:r>
              <a:rPr lang="ru-RU" sz="2400" dirty="0"/>
              <a:t>поэта смешивались воспоминания и </a:t>
            </a:r>
            <a:r>
              <a:rPr lang="ru-RU" sz="2400" dirty="0">
                <a:solidFill>
                  <a:srgbClr val="FF0000"/>
                </a:solidFill>
              </a:rPr>
              <a:t>переживания</a:t>
            </a:r>
            <a:r>
              <a:rPr lang="ru-RU" sz="2400" dirty="0"/>
              <a:t> мальчика из деревни, органически</a:t>
            </a:r>
            <a:r>
              <a:rPr lang="ru-RU" sz="2400" dirty="0">
                <a:solidFill>
                  <a:srgbClr val="FF0000"/>
                </a:solidFill>
              </a:rPr>
              <a:t> связанного с крестьянским трудом и родной </a:t>
            </a:r>
            <a:r>
              <a:rPr lang="ru-RU" sz="2400" dirty="0"/>
              <a:t>природой, впечатления ученической </a:t>
            </a:r>
            <a:r>
              <a:rPr lang="ru-RU" sz="2400" dirty="0" smtClean="0"/>
              <a:t>жизни. </a:t>
            </a:r>
            <a:r>
              <a:rPr lang="ru-RU" sz="2400" dirty="0"/>
              <a:t>В</a:t>
            </a:r>
            <a:r>
              <a:rPr lang="ru-RU" sz="2400" dirty="0" smtClean="0"/>
              <a:t> </a:t>
            </a:r>
            <a:r>
              <a:rPr lang="ru-RU" sz="2400" dirty="0"/>
              <a:t>то время Заболоцкий </a:t>
            </a:r>
            <a:r>
              <a:rPr lang="ru-RU" sz="2400" dirty="0">
                <a:solidFill>
                  <a:srgbClr val="FF0000"/>
                </a:solidFill>
              </a:rPr>
              <a:t>выделял для себя творчество Блока, Ахматовой.</a:t>
            </a:r>
          </a:p>
        </p:txBody>
      </p:sp>
      <p:pic>
        <p:nvPicPr>
          <p:cNvPr id="7170" name="Picture 2" descr="Детство. . Отрочество. . Юность"/>
          <p:cNvPicPr>
            <a:picLocks noChangeAspect="1" noChangeArrowheads="1"/>
          </p:cNvPicPr>
          <p:nvPr/>
        </p:nvPicPr>
        <p:blipFill>
          <a:blip r:embed="rId2" cstate="email">
            <a:lum bright="-10000" contrast="40000"/>
          </a:blip>
          <a:srcRect/>
          <a:stretch>
            <a:fillRect/>
          </a:stretch>
        </p:blipFill>
        <p:spPr bwMode="auto">
          <a:xfrm>
            <a:off x="5796136" y="267494"/>
            <a:ext cx="2736304" cy="3610295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95936" y="1059582"/>
            <a:ext cx="4572000" cy="3693319"/>
          </a:xfrm>
          <a:prstGeom prst="rect">
            <a:avLst/>
          </a:prstGeom>
          <a:gradFill flip="none" rotWithShape="1">
            <a:gsLst>
              <a:gs pos="0">
                <a:schemeClr val="bg2">
                  <a:tint val="66000"/>
                  <a:satMod val="160000"/>
                </a:schemeClr>
              </a:gs>
              <a:gs pos="50000">
                <a:schemeClr val="bg2">
                  <a:tint val="44500"/>
                  <a:satMod val="160000"/>
                </a:schemeClr>
              </a:gs>
              <a:gs pos="100000">
                <a:schemeClr val="bg2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txBody>
          <a:bodyPr>
            <a:spAutoFit/>
          </a:bodyPr>
          <a:lstStyle/>
          <a:p>
            <a:r>
              <a:rPr lang="ru-RU" dirty="0"/>
              <a:t>В </a:t>
            </a:r>
            <a:r>
              <a:rPr lang="ru-RU" dirty="0">
                <a:solidFill>
                  <a:srgbClr val="FF0000"/>
                </a:solidFill>
              </a:rPr>
              <a:t>1920</a:t>
            </a:r>
            <a:r>
              <a:rPr lang="ru-RU" dirty="0"/>
              <a:t> году, окончив реальное училище в Уржуме, он </a:t>
            </a:r>
            <a:r>
              <a:rPr lang="ru-RU" dirty="0">
                <a:solidFill>
                  <a:srgbClr val="FF0000"/>
                </a:solidFill>
              </a:rPr>
              <a:t>приехал в Москву </a:t>
            </a:r>
            <a:r>
              <a:rPr lang="ru-RU" dirty="0"/>
              <a:t>и поступил на медицинский и историко-филологический факультеты </a:t>
            </a:r>
            <a:r>
              <a:rPr lang="ru-RU" dirty="0" smtClean="0"/>
              <a:t>университета. </a:t>
            </a:r>
            <a:r>
              <a:rPr lang="ru-RU" dirty="0"/>
              <a:t>Очень скоро, однако, оказался в Петрограде, где обучался на отделении языка и литературы </a:t>
            </a:r>
            <a:endParaRPr lang="ru-RU" dirty="0" smtClean="0"/>
          </a:p>
          <a:p>
            <a:r>
              <a:rPr lang="ru-RU" dirty="0"/>
              <a:t>п</a:t>
            </a:r>
            <a:r>
              <a:rPr lang="ru-RU" dirty="0" smtClean="0"/>
              <a:t>единститута </a:t>
            </a:r>
            <a:r>
              <a:rPr lang="ru-RU" dirty="0"/>
              <a:t>имени Герцена, которое </a:t>
            </a:r>
            <a:r>
              <a:rPr lang="ru-RU" b="1" dirty="0">
                <a:solidFill>
                  <a:srgbClr val="FF0000"/>
                </a:solidFill>
              </a:rPr>
              <a:t>закончил в</a:t>
            </a:r>
            <a:r>
              <a:rPr lang="ru-RU" dirty="0"/>
              <a:t> </a:t>
            </a:r>
            <a:r>
              <a:rPr lang="ru-RU" b="1" dirty="0">
                <a:solidFill>
                  <a:srgbClr val="FF0000"/>
                </a:solidFill>
              </a:rPr>
              <a:t>1925</a:t>
            </a:r>
            <a:r>
              <a:rPr lang="ru-RU" dirty="0"/>
              <a:t> </a:t>
            </a:r>
            <a:r>
              <a:rPr lang="ru-RU" dirty="0" smtClean="0"/>
              <a:t>году, </a:t>
            </a:r>
            <a:r>
              <a:rPr lang="ru-RU" dirty="0"/>
              <a:t>имея, по собственному определению, «объёмистую тетрадь плохих стихов». В следующем году его </a:t>
            </a:r>
            <a:r>
              <a:rPr lang="ru-RU" dirty="0">
                <a:solidFill>
                  <a:srgbClr val="FF0000"/>
                </a:solidFill>
              </a:rPr>
              <a:t>призвали на военную службу.</a:t>
            </a:r>
          </a:p>
        </p:txBody>
      </p:sp>
      <p:pic>
        <p:nvPicPr>
          <p:cNvPr id="3" name="Picture 2" descr="&quot;Повсюду жизнь и я&quot; - вечер, посвящённый Николаю Заболоцкому; стихи, литература, чтение - FAVORaim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95536" y="195486"/>
            <a:ext cx="3431399" cy="2736304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1779662"/>
            <a:ext cx="7776864" cy="2862322"/>
          </a:xfrm>
          <a:prstGeom prst="rect">
            <a:avLst/>
          </a:prstGeom>
          <a:gradFill flip="none" rotWithShape="1">
            <a:gsLst>
              <a:gs pos="0">
                <a:schemeClr val="bg2">
                  <a:tint val="66000"/>
                  <a:satMod val="160000"/>
                </a:schemeClr>
              </a:gs>
              <a:gs pos="50000">
                <a:schemeClr val="bg2">
                  <a:tint val="44500"/>
                  <a:satMod val="160000"/>
                </a:schemeClr>
              </a:gs>
              <a:gs pos="100000">
                <a:schemeClr val="bg2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txBody>
          <a:bodyPr wrap="square">
            <a:spAutoFit/>
          </a:bodyPr>
          <a:lstStyle/>
          <a:p>
            <a:r>
              <a:rPr lang="ru-RU" dirty="0"/>
              <a:t>Служил он в </a:t>
            </a:r>
            <a:r>
              <a:rPr lang="ru-RU" dirty="0">
                <a:solidFill>
                  <a:srgbClr val="FF0000"/>
                </a:solidFill>
              </a:rPr>
              <a:t>Ленинграде, на Выборгской стороне</a:t>
            </a:r>
            <a:r>
              <a:rPr lang="ru-RU" dirty="0"/>
              <a:t>, и уже в </a:t>
            </a:r>
            <a:r>
              <a:rPr lang="ru-RU" dirty="0">
                <a:solidFill>
                  <a:srgbClr val="FF0000"/>
                </a:solidFill>
              </a:rPr>
              <a:t>1927 </a:t>
            </a:r>
            <a:r>
              <a:rPr lang="ru-RU" dirty="0"/>
              <a:t>году уволился в запас. Несмотря на краткосрочность и едва ли не факультативность армейской службы, столкновение с «вывернутым наизнанку» миром казармы сыграло в судьбе Заболоцкого роль своеобразного творческого катализатора: именно в </a:t>
            </a:r>
            <a:r>
              <a:rPr lang="ru-RU" dirty="0">
                <a:solidFill>
                  <a:srgbClr val="FF0000"/>
                </a:solidFill>
              </a:rPr>
              <a:t>1926—1927 </a:t>
            </a:r>
            <a:r>
              <a:rPr lang="ru-RU" dirty="0"/>
              <a:t>годах он написал первые настоящие поэтические произведения, обрёл собственный, ни на кого не похожий </a:t>
            </a:r>
            <a:r>
              <a:rPr lang="ru-RU" dirty="0" smtClean="0"/>
              <a:t>голос, </a:t>
            </a:r>
            <a:r>
              <a:rPr lang="ru-RU" dirty="0"/>
              <a:t>в это же время он участвовал в создании литературной группы ОБЭРИУ. По окончании службы получил место в отделе детской книги ленинградского </a:t>
            </a:r>
            <a:r>
              <a:rPr lang="ru-RU" dirty="0">
                <a:solidFill>
                  <a:srgbClr val="FF0000"/>
                </a:solidFill>
              </a:rPr>
              <a:t>ОГИЗа,</a:t>
            </a:r>
            <a:r>
              <a:rPr lang="ru-RU" dirty="0"/>
              <a:t> которым руководил </a:t>
            </a:r>
            <a:r>
              <a:rPr lang="ru-RU" dirty="0">
                <a:solidFill>
                  <a:srgbClr val="FF0000"/>
                </a:solidFill>
              </a:rPr>
              <a:t>С</a:t>
            </a:r>
            <a:r>
              <a:rPr lang="ru-RU" dirty="0" smtClean="0">
                <a:solidFill>
                  <a:srgbClr val="FF0000"/>
                </a:solidFill>
              </a:rPr>
              <a:t>. Я. </a:t>
            </a:r>
            <a:r>
              <a:rPr lang="ru-RU" dirty="0">
                <a:solidFill>
                  <a:srgbClr val="FF0000"/>
                </a:solidFill>
              </a:rPr>
              <a:t>Маршак</a:t>
            </a:r>
            <a:r>
              <a:rPr lang="ru-RU" dirty="0"/>
              <a:t>.</a:t>
            </a:r>
          </a:p>
        </p:txBody>
      </p:sp>
      <p:pic>
        <p:nvPicPr>
          <p:cNvPr id="5124" name="Picture 4" descr="Уважаемые Питерцы! . Помогите! - форум Citywalls.ru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39552" y="195486"/>
            <a:ext cx="4824536" cy="1368152"/>
          </a:xfrm>
          <a:prstGeom prst="rect">
            <a:avLst/>
          </a:prstGeom>
          <a:noFill/>
        </p:spPr>
      </p:pic>
      <p:pic>
        <p:nvPicPr>
          <p:cNvPr id="5128" name="Picture 8" descr="Внеклассное мероприятие по литературному чтению в 3 классе по теме &quot;Жизнь и творчество С. Я. Маршака&quot; Мероприятие подготовила: К"/>
          <p:cNvPicPr>
            <a:picLocks noChangeAspect="1" noChangeArrowheads="1"/>
          </p:cNvPicPr>
          <p:nvPr/>
        </p:nvPicPr>
        <p:blipFill>
          <a:blip r:embed="rId3" cstate="email">
            <a:lum contrast="20000"/>
          </a:blip>
          <a:srcRect/>
          <a:stretch>
            <a:fillRect/>
          </a:stretch>
        </p:blipFill>
        <p:spPr bwMode="auto">
          <a:xfrm>
            <a:off x="6876256" y="159956"/>
            <a:ext cx="1944216" cy="145176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</p:pic>
      <p:sp>
        <p:nvSpPr>
          <p:cNvPr id="8" name="TextBox 7"/>
          <p:cNvSpPr txBox="1"/>
          <p:nvPr/>
        </p:nvSpPr>
        <p:spPr>
          <a:xfrm>
            <a:off x="2123728" y="0"/>
            <a:ext cx="217880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/>
              <a:t>Выборгская сторона г. Ленинград</a:t>
            </a:r>
            <a:endParaRPr lang="ru-RU" sz="1000" dirty="0"/>
          </a:p>
        </p:txBody>
      </p:sp>
      <p:sp>
        <p:nvSpPr>
          <p:cNvPr id="9" name="TextBox 8"/>
          <p:cNvSpPr txBox="1"/>
          <p:nvPr/>
        </p:nvSpPr>
        <p:spPr>
          <a:xfrm>
            <a:off x="7668344" y="1635646"/>
            <a:ext cx="12241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С.Я.Маршак</a:t>
            </a:r>
            <a:endParaRPr lang="ru-RU" sz="1000" dirty="0"/>
          </a:p>
        </p:txBody>
      </p:sp>
      <p:pic>
        <p:nvPicPr>
          <p:cNvPr id="5132" name="Picture 12" descr="НИКОЛАЙ ЗАБОЛОЦКИЙ - романс. . Обсуждение на LiveInternet - …"/>
          <p:cNvPicPr>
            <a:picLocks noChangeAspect="1" noChangeArrowheads="1"/>
          </p:cNvPicPr>
          <p:nvPr/>
        </p:nvPicPr>
        <p:blipFill>
          <a:blip r:embed="rId4" cstate="email">
            <a:lum bright="10000" contrast="40000"/>
          </a:blip>
          <a:srcRect l="12500" t="13078" r="12500" b="17175"/>
          <a:stretch>
            <a:fillRect/>
          </a:stretch>
        </p:blipFill>
        <p:spPr bwMode="auto">
          <a:xfrm>
            <a:off x="5580112" y="195486"/>
            <a:ext cx="1080120" cy="144016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699542"/>
            <a:ext cx="4752528" cy="4031873"/>
          </a:xfrm>
          <a:prstGeom prst="rect">
            <a:avLst/>
          </a:prstGeom>
          <a:gradFill flip="none" rotWithShape="1">
            <a:gsLst>
              <a:gs pos="0">
                <a:schemeClr val="bg2">
                  <a:tint val="66000"/>
                  <a:satMod val="160000"/>
                </a:schemeClr>
              </a:gs>
              <a:gs pos="50000">
                <a:schemeClr val="bg2">
                  <a:tint val="44500"/>
                  <a:satMod val="160000"/>
                </a:schemeClr>
              </a:gs>
              <a:gs pos="100000">
                <a:schemeClr val="bg2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txBody>
          <a:bodyPr wrap="square">
            <a:spAutoFit/>
          </a:bodyPr>
          <a:lstStyle/>
          <a:p>
            <a:r>
              <a:rPr lang="ru-RU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Семья Н. А. </a:t>
            </a: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Заболоцкого</a:t>
            </a:r>
          </a:p>
          <a:p>
            <a:endParaRPr lang="ru-RU" sz="2000" b="1" dirty="0"/>
          </a:p>
          <a:p>
            <a:r>
              <a:rPr lang="ru-RU" dirty="0"/>
              <a:t>В </a:t>
            </a:r>
            <a:r>
              <a:rPr lang="ru-RU" dirty="0">
                <a:solidFill>
                  <a:srgbClr val="FF0000"/>
                </a:solidFill>
              </a:rPr>
              <a:t>1930</a:t>
            </a:r>
            <a:r>
              <a:rPr lang="ru-RU" dirty="0"/>
              <a:t> году Заболоцкий женился на Екатерине Васильевне Клыковой.</a:t>
            </a:r>
          </a:p>
          <a:p>
            <a:r>
              <a:rPr lang="ru-RU" dirty="0">
                <a:solidFill>
                  <a:srgbClr val="FF0000"/>
                </a:solidFill>
              </a:rPr>
              <a:t>Сын — Никита Николаевич Заболоцкий </a:t>
            </a:r>
            <a:r>
              <a:rPr lang="ru-RU" dirty="0"/>
              <a:t>(1932—2014), кандидат биологических наук, автор биографических и мемуарных произведений об отце, составитель нескольких собраний его произведений. </a:t>
            </a:r>
            <a:r>
              <a:rPr lang="ru-RU" dirty="0">
                <a:solidFill>
                  <a:srgbClr val="FF0000"/>
                </a:solidFill>
              </a:rPr>
              <a:t>Дочь — Наталья Николаевна Заболоцкая </a:t>
            </a:r>
            <a:r>
              <a:rPr lang="ru-RU" dirty="0"/>
              <a:t>(род. 1937), с 1962 года жена вирусолога Николая Вениаминовича Каверина (1933—2014), академика РАМН, сына писателя Вениамина </a:t>
            </a:r>
            <a:r>
              <a:rPr lang="ru-RU" dirty="0" smtClean="0"/>
              <a:t>Каверина.</a:t>
            </a:r>
            <a:endParaRPr lang="ru-RU" dirty="0"/>
          </a:p>
        </p:txBody>
      </p:sp>
      <p:pic>
        <p:nvPicPr>
          <p:cNvPr id="2050" name="Picture 2" descr="Заболоцкий Н - О красоте человеческих лиц (стих. чит. . И.Кваша) Старое Радио"/>
          <p:cNvPicPr>
            <a:picLocks noChangeAspect="1" noChangeArrowheads="1"/>
          </p:cNvPicPr>
          <p:nvPr/>
        </p:nvPicPr>
        <p:blipFill>
          <a:blip r:embed="rId2" cstate="email">
            <a:lum bright="-10000" contrast="30000"/>
          </a:blip>
          <a:srcRect/>
          <a:stretch>
            <a:fillRect/>
          </a:stretch>
        </p:blipFill>
        <p:spPr bwMode="auto">
          <a:xfrm>
            <a:off x="5292080" y="483518"/>
            <a:ext cx="1880310" cy="2847412"/>
          </a:xfrm>
          <a:prstGeom prst="rect">
            <a:avLst/>
          </a:prstGeom>
          <a:noFill/>
        </p:spPr>
      </p:pic>
      <p:pic>
        <p:nvPicPr>
          <p:cNvPr id="2052" name="Picture 4" descr="&quot;Не позволяй душе лениться."/>
          <p:cNvPicPr>
            <a:picLocks noChangeAspect="1" noChangeArrowheads="1"/>
          </p:cNvPicPr>
          <p:nvPr/>
        </p:nvPicPr>
        <p:blipFill>
          <a:blip r:embed="rId3" cstate="email">
            <a:lum contrast="40000"/>
          </a:blip>
          <a:srcRect/>
          <a:stretch>
            <a:fillRect/>
          </a:stretch>
        </p:blipFill>
        <p:spPr bwMode="auto">
          <a:xfrm>
            <a:off x="5940152" y="2571750"/>
            <a:ext cx="2808312" cy="2276805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868144" y="195486"/>
            <a:ext cx="289053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b="1" dirty="0" smtClean="0"/>
              <a:t>Н.А.Заболоцкий с женой и сыном.1935 год</a:t>
            </a:r>
            <a:endParaRPr lang="ru-RU" sz="1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588224" y="4897279"/>
            <a:ext cx="14718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b="1" dirty="0" smtClean="0"/>
              <a:t>С дочерью Наташей</a:t>
            </a:r>
            <a:endParaRPr lang="ru-RU" sz="1000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firepic.org/images/2015-04/03/y4s89m4xji46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51520" y="195486"/>
            <a:ext cx="3411107" cy="4693784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3923928" y="267494"/>
            <a:ext cx="5040560" cy="4524315"/>
          </a:xfrm>
          <a:prstGeom prst="rect">
            <a:avLst/>
          </a:prstGeom>
          <a:gradFill flip="none" rotWithShape="1">
            <a:gsLst>
              <a:gs pos="0">
                <a:schemeClr val="bg2">
                  <a:tint val="66000"/>
                  <a:satMod val="160000"/>
                </a:schemeClr>
              </a:gs>
              <a:gs pos="50000">
                <a:schemeClr val="bg2">
                  <a:tint val="44500"/>
                  <a:satMod val="160000"/>
                </a:schemeClr>
              </a:gs>
              <a:gs pos="100000">
                <a:schemeClr val="bg2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FF0000"/>
                </a:solidFill>
              </a:rPr>
              <a:t>19 марта 1938 года</a:t>
            </a:r>
            <a:r>
              <a:rPr lang="ru-RU" sz="1600" b="1" dirty="0"/>
              <a:t> Заболоцкий был </a:t>
            </a:r>
            <a:r>
              <a:rPr lang="ru-RU" sz="1600" b="1" dirty="0">
                <a:solidFill>
                  <a:srgbClr val="FF0000"/>
                </a:solidFill>
              </a:rPr>
              <a:t>арестован</a:t>
            </a:r>
            <a:r>
              <a:rPr lang="ru-RU" sz="1600" b="1" dirty="0"/>
              <a:t> и затем осуждён по делу об антисоветской пропаганде. В качестве обвинительного материала в его деле фигурировали злопыхательские критические статьи и клеветническая обзорная «рецензия», тенденциозно искажавшая существо и идейную направленность его </a:t>
            </a:r>
            <a:r>
              <a:rPr lang="ru-RU" sz="1600" b="1" dirty="0" smtClean="0"/>
              <a:t>творчества. </a:t>
            </a:r>
            <a:r>
              <a:rPr lang="ru-RU" sz="1600" b="1" dirty="0"/>
              <a:t>От смертной казни его спасло то, что, несмотря на тяжелейшие физические испытания на допросах, он не признал обвинения в создании контрреволюционной организации, куда якобы должны были входить </a:t>
            </a:r>
            <a:r>
              <a:rPr lang="ru-RU" sz="1600" b="1" dirty="0">
                <a:solidFill>
                  <a:srgbClr val="FF0000"/>
                </a:solidFill>
              </a:rPr>
              <a:t>Николай Тихонов</a:t>
            </a:r>
            <a:r>
              <a:rPr lang="ru-RU" sz="1600" b="1" dirty="0"/>
              <a:t>, </a:t>
            </a:r>
            <a:r>
              <a:rPr lang="ru-RU" sz="1600" b="1" dirty="0">
                <a:solidFill>
                  <a:srgbClr val="FF0000"/>
                </a:solidFill>
              </a:rPr>
              <a:t>Борис Корнилов</a:t>
            </a:r>
            <a:r>
              <a:rPr lang="ru-RU" sz="1600" b="1" dirty="0"/>
              <a:t> и другие. По просьбе НКВД критик Николай </a:t>
            </a:r>
            <a:r>
              <a:rPr lang="ru-RU" sz="1600" b="1" dirty="0" err="1"/>
              <a:t>Лесючевский</a:t>
            </a:r>
            <a:r>
              <a:rPr lang="ru-RU" sz="1600" b="1" dirty="0"/>
              <a:t> написал отзыв о поэзии Заболоцкого, где указал, что «„</a:t>
            </a:r>
            <a:r>
              <a:rPr lang="ru-RU" sz="1600" b="1" dirty="0">
                <a:solidFill>
                  <a:srgbClr val="FF0000"/>
                </a:solidFill>
              </a:rPr>
              <a:t>творчество“ Заболоцкого является активной контрреволюционной борьбой против советского строя, против советского народа, против социализма</a:t>
            </a:r>
            <a:r>
              <a:rPr lang="ru-RU" sz="1600" b="1" dirty="0" smtClean="0"/>
              <a:t>».</a:t>
            </a:r>
            <a:endParaRPr lang="ru-RU" sz="1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827584" y="1995686"/>
            <a:ext cx="2520947" cy="369332"/>
          </a:xfrm>
          <a:prstGeom prst="rect">
            <a:avLst/>
          </a:prstGeom>
          <a:gradFill flip="none" rotWithShape="1">
            <a:gsLst>
              <a:gs pos="0">
                <a:schemeClr val="bg2">
                  <a:tint val="66000"/>
                  <a:satMod val="160000"/>
                </a:schemeClr>
              </a:gs>
              <a:gs pos="50000">
                <a:schemeClr val="bg2">
                  <a:tint val="44500"/>
                  <a:satMod val="160000"/>
                </a:schemeClr>
              </a:gs>
              <a:gs pos="100000">
                <a:schemeClr val="bg2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 wrap="none" rtlCol="0">
            <a:spAutoFit/>
          </a:bodyPr>
          <a:lstStyle/>
          <a:p>
            <a:r>
              <a:rPr lang="ru-RU" b="1" i="1" dirty="0" smtClean="0"/>
              <a:t>Выписка из протокола</a:t>
            </a:r>
            <a:endParaRPr lang="ru-RU" b="1" i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32-33 страница. 3-4 (135-136) 2007 год . . Природа Сибири - для тех кто не потерял вкуса к жизни - Начни с дома своего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508104" y="1347614"/>
            <a:ext cx="3491880" cy="2592288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179512" y="339502"/>
            <a:ext cx="5472608" cy="4478149"/>
          </a:xfrm>
          <a:prstGeom prst="rect">
            <a:avLst/>
          </a:prstGeom>
          <a:gradFill flip="none" rotWithShape="1">
            <a:gsLst>
              <a:gs pos="0">
                <a:schemeClr val="bg2">
                  <a:tint val="66000"/>
                  <a:satMod val="160000"/>
                </a:schemeClr>
              </a:gs>
              <a:gs pos="50000">
                <a:schemeClr val="bg2">
                  <a:tint val="44500"/>
                  <a:satMod val="160000"/>
                </a:schemeClr>
              </a:gs>
              <a:gs pos="100000">
                <a:schemeClr val="bg2">
                  <a:tint val="23500"/>
                  <a:satMod val="160000"/>
                </a:schemeClr>
              </a:gs>
            </a:gsLst>
            <a:lin ang="8100000" scaled="1"/>
            <a:tileRect/>
          </a:gradFill>
        </p:spPr>
        <p:txBody>
          <a:bodyPr wrap="square">
            <a:spAutoFit/>
          </a:bodyPr>
          <a:lstStyle/>
          <a:p>
            <a:r>
              <a:rPr lang="ru-RU" sz="1500" dirty="0"/>
              <a:t>Срок он отбывал </a:t>
            </a:r>
            <a:r>
              <a:rPr lang="ru-RU" sz="1500" b="1" dirty="0">
                <a:solidFill>
                  <a:srgbClr val="FF0000"/>
                </a:solidFill>
              </a:rPr>
              <a:t>с февраля 1939 года до мая 1943 года</a:t>
            </a:r>
            <a:r>
              <a:rPr lang="ru-RU" sz="1500" dirty="0"/>
              <a:t> в системе Востоклага в районе </a:t>
            </a:r>
            <a:r>
              <a:rPr lang="ru-RU" sz="1500" dirty="0">
                <a:solidFill>
                  <a:srgbClr val="FF0000"/>
                </a:solidFill>
              </a:rPr>
              <a:t>Комсомольска-на-Амуре</a:t>
            </a:r>
            <a:r>
              <a:rPr lang="ru-RU" sz="1500" dirty="0"/>
              <a:t>; затем в системе Алтайлага в</a:t>
            </a:r>
            <a:r>
              <a:rPr lang="ru-RU" sz="1500" dirty="0">
                <a:solidFill>
                  <a:srgbClr val="FF0000"/>
                </a:solidFill>
              </a:rPr>
              <a:t> </a:t>
            </a:r>
            <a:r>
              <a:rPr lang="ru-RU" sz="1500" dirty="0" err="1">
                <a:solidFill>
                  <a:srgbClr val="FF0000"/>
                </a:solidFill>
              </a:rPr>
              <a:t>Кулундинских</a:t>
            </a:r>
            <a:r>
              <a:rPr lang="ru-RU" sz="1500" dirty="0">
                <a:solidFill>
                  <a:srgbClr val="FF0000"/>
                </a:solidFill>
              </a:rPr>
              <a:t> степях</a:t>
            </a:r>
            <a:r>
              <a:rPr lang="ru-RU" sz="1500" dirty="0"/>
              <a:t>; Частичное представление о его лагерной жизни даёт подготовленная им подборка «Сто писем 1938—1944 годов» — выдержки из писем к жене и </a:t>
            </a:r>
            <a:r>
              <a:rPr lang="ru-RU" sz="1500" dirty="0" smtClean="0"/>
              <a:t>детям.</a:t>
            </a:r>
            <a:endParaRPr lang="ru-RU" sz="1500" dirty="0"/>
          </a:p>
          <a:p>
            <a:r>
              <a:rPr lang="ru-RU" sz="1500" dirty="0"/>
              <a:t>С марта 1944 года после освобождения из лагеря </a:t>
            </a:r>
            <a:r>
              <a:rPr lang="ru-RU" sz="1500" dirty="0">
                <a:solidFill>
                  <a:srgbClr val="FF0000"/>
                </a:solidFill>
              </a:rPr>
              <a:t>жил</a:t>
            </a:r>
            <a:r>
              <a:rPr lang="ru-RU" sz="1500" dirty="0"/>
              <a:t> </a:t>
            </a:r>
            <a:r>
              <a:rPr lang="ru-RU" sz="1500" dirty="0">
                <a:solidFill>
                  <a:srgbClr val="FF0000"/>
                </a:solidFill>
              </a:rPr>
              <a:t>в Караганде</a:t>
            </a:r>
            <a:r>
              <a:rPr lang="ru-RU" sz="1500" dirty="0"/>
              <a:t>. Там он закончил переложение «Слова о полку Игореве» (начатое в 1937 г.), ставшее лучшим в ряду опытов многих русских поэтов. Это помогло в 1946 г. добиться разрешения жить в Москве. Снимал жильё в писательском поселке Переделкино у В. П. </a:t>
            </a:r>
            <a:r>
              <a:rPr lang="ru-RU" sz="1500" dirty="0" err="1" smtClean="0"/>
              <a:t>Ильенкова</a:t>
            </a:r>
            <a:r>
              <a:rPr lang="ru-RU" sz="1500" dirty="0" smtClean="0"/>
              <a:t>.</a:t>
            </a:r>
            <a:endParaRPr lang="ru-RU" sz="1500" dirty="0"/>
          </a:p>
          <a:p>
            <a:r>
              <a:rPr lang="ru-RU" sz="1500" dirty="0"/>
              <a:t>В 1946 году Н. А. Заболоцкого восстановили в Союзе писателей. Начался новый, московский период его творчества. Несмотря на удары судьбы, он сумел вернуться к неосуществлённым замыслам</a:t>
            </a:r>
            <a:r>
              <a:rPr lang="ru-RU" sz="1500" dirty="0" smtClean="0"/>
              <a:t>.</a:t>
            </a:r>
          </a:p>
          <a:p>
            <a:r>
              <a:rPr lang="ru-RU" sz="1500" dirty="0"/>
              <a:t>В 1957 году вышел четвёртый, наиболее полный его прижизненный сборник стихотворений.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779912" y="915566"/>
            <a:ext cx="4824536" cy="3970318"/>
          </a:xfrm>
          <a:prstGeom prst="rect">
            <a:avLst/>
          </a:prstGeom>
          <a:gradFill flip="none" rotWithShape="1">
            <a:gsLst>
              <a:gs pos="0">
                <a:schemeClr val="bg2">
                  <a:tint val="66000"/>
                  <a:satMod val="160000"/>
                </a:schemeClr>
              </a:gs>
              <a:gs pos="50000">
                <a:schemeClr val="bg2">
                  <a:tint val="44500"/>
                  <a:satMod val="160000"/>
                </a:schemeClr>
              </a:gs>
              <a:gs pos="100000">
                <a:schemeClr val="bg2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txBody>
          <a:bodyPr wrap="square">
            <a:spAutoFit/>
          </a:bodyPr>
          <a:lstStyle/>
          <a:p>
            <a:r>
              <a:rPr lang="ru-RU" dirty="0"/>
              <a:t>Хотя перед смертью поэт успел получить и широкое читательское внимание, и материальный достаток, это не могло компенсировать слабость его здоровья, подорванного тюрьмой и лагерем. По мнению близко знавшего Заболоцкого </a:t>
            </a:r>
            <a:r>
              <a:rPr lang="ru-RU" dirty="0" smtClean="0"/>
              <a:t>Н.Чуковского</a:t>
            </a:r>
            <a:r>
              <a:rPr lang="ru-RU" dirty="0"/>
              <a:t> завершающую, роковую роль сыграли семейные проблемы (уход жены, её возвращение</a:t>
            </a:r>
            <a:r>
              <a:rPr lang="ru-RU" dirty="0" smtClean="0"/>
              <a:t>). </a:t>
            </a:r>
            <a:r>
              <a:rPr lang="ru-RU" dirty="0"/>
              <a:t>В 1955 году у Заболоцкого случился первый инфаркт, в 1958 году — </a:t>
            </a:r>
            <a:r>
              <a:rPr lang="ru-RU" dirty="0" smtClean="0"/>
              <a:t>второй, </a:t>
            </a:r>
            <a:r>
              <a:rPr lang="ru-RU" dirty="0"/>
              <a:t>а 14 октября 1958 года он умер.</a:t>
            </a:r>
          </a:p>
          <a:p>
            <a:r>
              <a:rPr lang="ru-RU" dirty="0">
                <a:solidFill>
                  <a:srgbClr val="FF0000"/>
                </a:solidFill>
              </a:rPr>
              <a:t>Похоронили поэта на Новодевичьем </a:t>
            </a:r>
            <a:r>
              <a:rPr lang="ru-RU" dirty="0" smtClean="0">
                <a:solidFill>
                  <a:srgbClr val="FF0000"/>
                </a:solidFill>
              </a:rPr>
              <a:t>кладбище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1031" name="Picture 7" descr="Живой журнал Наталии Кравченко - Метаморфозы Николая Заболоцкого"/>
          <p:cNvPicPr>
            <a:picLocks noChangeAspect="1" noChangeArrowheads="1"/>
          </p:cNvPicPr>
          <p:nvPr/>
        </p:nvPicPr>
        <p:blipFill>
          <a:blip r:embed="rId2" cstate="email">
            <a:lum bright="-10000" contrast="30000"/>
          </a:blip>
          <a:srcRect/>
          <a:stretch>
            <a:fillRect/>
          </a:stretch>
        </p:blipFill>
        <p:spPr bwMode="auto">
          <a:xfrm>
            <a:off x="539552" y="411510"/>
            <a:ext cx="2847184" cy="1944216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395536" y="123478"/>
            <a:ext cx="305724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/>
              <a:t>Н.Заболоцкий с женой за два месяца до смерти</a:t>
            </a:r>
            <a:endParaRPr lang="ru-RU" sz="1000" dirty="0"/>
          </a:p>
        </p:txBody>
      </p:sp>
      <p:pic>
        <p:nvPicPr>
          <p:cNvPr id="1033" name="Picture 9" descr="https://upload.wikimedia.org/wikipedia/commons/thumb/5/55/%D0%9C%D0%BE%D0%B3%D0%B8%D0%BB%D0%B0_%D0%BF%D0%BE%D1%8D%D1%82%D0%B0_%D0%9D%D0%B8%D0%BA%D0%BE%D0%BB%D0%B0%D1%8F_%D0%97%D0%B0%D0%B1%D0%BE%D0%BB%D0%BE%D1%86%D0%BA%D0%BE%D0%B3%D0%BE.JPG/200px-%D0%9C%D0%BE%D0%B3%D0%B8%D0%BB%D0%B0_%D0%BF%D0%BE%D1%8D%D1%82%D0%B0_%D0%9D%D0%B8%D0%BA%D0%BE%D0%BB%D0%B0%D1%8F_%D0%97%D0%B0%D0%B1%D0%BE%D0%BB%D0%BE%D1%86%D0%BA%D0%BE%D0%B3%D0%BE.JPG"/>
          <p:cNvPicPr>
            <a:picLocks noChangeAspect="1" noChangeArrowheads="1"/>
          </p:cNvPicPr>
          <p:nvPr/>
        </p:nvPicPr>
        <p:blipFill>
          <a:blip r:embed="rId3" cstate="print">
            <a:lum bright="-10000" contrast="40000"/>
          </a:blip>
          <a:srcRect/>
          <a:stretch>
            <a:fillRect/>
          </a:stretch>
        </p:blipFill>
        <p:spPr bwMode="auto">
          <a:xfrm>
            <a:off x="1403648" y="2643758"/>
            <a:ext cx="1709738" cy="2281238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10">
  <a:themeElements>
    <a:clrScheme name="White - blue accents template template">
      <a:dk1>
        <a:srgbClr val="000000"/>
      </a:dk1>
      <a:lt1>
        <a:srgbClr val="FFFFFF"/>
      </a:lt1>
      <a:dk2>
        <a:srgbClr val="1D4775"/>
      </a:dk2>
      <a:lt2>
        <a:srgbClr val="FEF194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A061C3"/>
      </a:accent6>
      <a:hlink>
        <a:srgbClr val="1D4775"/>
      </a:hlink>
      <a:folHlink>
        <a:srgbClr val="1D4775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chemeClr val="tx1"/>
            </a:solidFill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Белый текст и шрифт Courier для слайдов с кодом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1_Тема10">
  <a:themeElements>
    <a:clrScheme name="White - blue accents template template">
      <a:dk1>
        <a:srgbClr val="000000"/>
      </a:dk1>
      <a:lt1>
        <a:srgbClr val="FFFFFF"/>
      </a:lt1>
      <a:dk2>
        <a:srgbClr val="1D4775"/>
      </a:dk2>
      <a:lt2>
        <a:srgbClr val="FEF194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A061C3"/>
      </a:accent6>
      <a:hlink>
        <a:srgbClr val="1D4775"/>
      </a:hlink>
      <a:folHlink>
        <a:srgbClr val="1D4775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chemeClr val="tx1"/>
            </a:solidFill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4.xml><?xml version="1.0" encoding="utf-8"?>
<a:theme xmlns:a="http://schemas.openxmlformats.org/drawingml/2006/main" name="1_Белый текст и шрифт Courier для слайдов с кодом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5.xml><?xml version="1.0" encoding="utf-8"?>
<a:theme xmlns:a="http://schemas.openxmlformats.org/drawingml/2006/main" name="2_Тема10">
  <a:themeElements>
    <a:clrScheme name="White - blue accents template template">
      <a:dk1>
        <a:srgbClr val="000000"/>
      </a:dk1>
      <a:lt1>
        <a:srgbClr val="FFFFFF"/>
      </a:lt1>
      <a:dk2>
        <a:srgbClr val="1D4775"/>
      </a:dk2>
      <a:lt2>
        <a:srgbClr val="FEF194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A061C3"/>
      </a:accent6>
      <a:hlink>
        <a:srgbClr val="1D4775"/>
      </a:hlink>
      <a:folHlink>
        <a:srgbClr val="1D4775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chemeClr val="tx1"/>
            </a:solidFill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6.xml><?xml version="1.0" encoding="utf-8"?>
<a:theme xmlns:a="http://schemas.openxmlformats.org/drawingml/2006/main" name="2_Белый текст и шрифт Courier для слайдов с кодом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7.xml><?xml version="1.0" encoding="utf-8"?>
<a:theme xmlns:a="http://schemas.openxmlformats.org/drawingml/2006/main" name="Тема15">
  <a:themeElements>
    <a:clrScheme name="Level 9">
      <a:dk1>
        <a:srgbClr val="000000"/>
      </a:dk1>
      <a:lt1>
        <a:srgbClr val="FFFFFF"/>
      </a:lt1>
      <a:dk2>
        <a:srgbClr val="666699"/>
      </a:dk2>
      <a:lt2>
        <a:srgbClr val="FFCC00"/>
      </a:lt2>
      <a:accent1>
        <a:srgbClr val="FF9900"/>
      </a:accent1>
      <a:accent2>
        <a:srgbClr val="FF9900"/>
      </a:accent2>
      <a:accent3>
        <a:srgbClr val="FFFFFF"/>
      </a:accent3>
      <a:accent4>
        <a:srgbClr val="000000"/>
      </a:accent4>
      <a:accent5>
        <a:srgbClr val="FFCAAA"/>
      </a:accent5>
      <a:accent6>
        <a:srgbClr val="E78A00"/>
      </a:accent6>
      <a:hlink>
        <a:srgbClr val="666699"/>
      </a:hlink>
      <a:folHlink>
        <a:srgbClr val="999966"/>
      </a:folHlink>
    </a:clrScheme>
    <a:fontScheme name="Level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evel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9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99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8A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Тема10</Template>
  <TotalTime>270</TotalTime>
  <Words>436</Words>
  <Application>Microsoft Office PowerPoint</Application>
  <PresentationFormat>Экран (16:9)</PresentationFormat>
  <Paragraphs>62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7</vt:i4>
      </vt:variant>
      <vt:variant>
        <vt:lpstr>Заголовки слайдов</vt:lpstr>
      </vt:variant>
      <vt:variant>
        <vt:i4>17</vt:i4>
      </vt:variant>
    </vt:vector>
  </HeadingPairs>
  <TitlesOfParts>
    <vt:vector size="24" baseType="lpstr">
      <vt:lpstr>Тема10</vt:lpstr>
      <vt:lpstr>Белый текст и шрифт Courier для слайдов с кодом</vt:lpstr>
      <vt:lpstr>1_Тема10</vt:lpstr>
      <vt:lpstr>1_Белый текст и шрифт Courier для слайдов с кодом</vt:lpstr>
      <vt:lpstr>2_Тема10</vt:lpstr>
      <vt:lpstr>2_Белый текст и шрифт Courier для слайдов с кодом</vt:lpstr>
      <vt:lpstr>Тема15</vt:lpstr>
      <vt:lpstr>Николай Алексеевич Заболоцкий  (Заболотский)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Николай Алексеевич Заболоцкий (Заболотский)</dc:title>
  <dc:creator>Наталья</dc:creator>
  <cp:lastModifiedBy>user</cp:lastModifiedBy>
  <cp:revision>29</cp:revision>
  <dcterms:created xsi:type="dcterms:W3CDTF">2015-04-22T11:32:58Z</dcterms:created>
  <dcterms:modified xsi:type="dcterms:W3CDTF">2020-03-26T10:01:55Z</dcterms:modified>
</cp:coreProperties>
</file>