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7" r:id="rId3"/>
    <p:sldId id="259" r:id="rId4"/>
    <p:sldId id="261" r:id="rId5"/>
    <p:sldId id="262" r:id="rId6"/>
    <p:sldId id="260" r:id="rId7"/>
    <p:sldId id="265" r:id="rId8"/>
    <p:sldId id="284" r:id="rId9"/>
    <p:sldId id="266" r:id="rId10"/>
    <p:sldId id="263" r:id="rId11"/>
    <p:sldId id="264" r:id="rId12"/>
    <p:sldId id="267" r:id="rId13"/>
    <p:sldId id="270" r:id="rId14"/>
    <p:sldId id="271" r:id="rId15"/>
    <p:sldId id="273" r:id="rId16"/>
    <p:sldId id="272" r:id="rId17"/>
    <p:sldId id="268" r:id="rId18"/>
    <p:sldId id="287" r:id="rId19"/>
    <p:sldId id="277" r:id="rId20"/>
    <p:sldId id="279" r:id="rId21"/>
    <p:sldId id="280" r:id="rId22"/>
    <p:sldId id="278" r:id="rId23"/>
    <p:sldId id="282" r:id="rId24"/>
    <p:sldId id="283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66" d="100"/>
          <a:sy n="66" d="100"/>
        </p:scale>
        <p:origin x="-768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9E43A-B22B-4FD9-B976-4616802A058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5F97B-FCE5-43C1-BA77-7FA9D25F3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14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AB544-464A-4B85-8FFA-1B57B1AF304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63E1F-51A3-4C32-BD79-E4976BEE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000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03.06.2019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D65-0C4E-4F4D-B20E-1F3719301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03.06.2019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D65-0C4E-4F4D-B20E-1F3719301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03.06.2019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D65-0C4E-4F4D-B20E-1F3719301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03.06.2019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D65-0C4E-4F4D-B20E-1F3719301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03.06.2019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D65-0C4E-4F4D-B20E-1F3719301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03.06.2019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D65-0C4E-4F4D-B20E-1F3719301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03.06.2019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D65-0C4E-4F4D-B20E-1F3719301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03.06.2019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D65-0C4E-4F4D-B20E-1F3719301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03.06.2019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D65-0C4E-4F4D-B20E-1F3719301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03.06.2019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D65-0C4E-4F4D-B20E-1F3719301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03.06.2019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20D65-0C4E-4F4D-B20E-1F3719301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03.06.2019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Полякова Ольга Валентиновна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20D65-0C4E-4F4D-B20E-1F3719301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 домашнего задания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Работа в  </a:t>
            </a:r>
            <a:r>
              <a:rPr lang="ru-RU" sz="6000" b="1" dirty="0" smtClean="0">
                <a:solidFill>
                  <a:schemeClr val="bg1"/>
                </a:solidFill>
              </a:rPr>
              <a:t>парах – 10 минут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43510"/>
          </a:xfrm>
        </p:spPr>
        <p:txBody>
          <a:bodyPr>
            <a:normAutofit/>
          </a:bodyPr>
          <a:lstStyle/>
          <a:p>
            <a:r>
              <a:rPr lang="ru-RU" sz="6000" b="1" dirty="0"/>
              <a:t>Картографы</a:t>
            </a:r>
            <a:endParaRPr lang="ru-RU" sz="6000" dirty="0"/>
          </a:p>
          <a:p>
            <a:r>
              <a:rPr lang="ru-RU" sz="6000" b="1" dirty="0"/>
              <a:t>Климатологи</a:t>
            </a:r>
            <a:endParaRPr lang="ru-RU" sz="6000" dirty="0"/>
          </a:p>
          <a:p>
            <a:r>
              <a:rPr lang="ru-RU" sz="6000" b="1" dirty="0" smtClean="0"/>
              <a:t>Биологи</a:t>
            </a:r>
            <a:endParaRPr lang="ru-RU" sz="6000" dirty="0"/>
          </a:p>
          <a:p>
            <a:r>
              <a:rPr lang="ru-RU" sz="6000" b="1" dirty="0" smtClean="0"/>
              <a:t>Социологи</a:t>
            </a:r>
            <a:endParaRPr lang="ru-RU" sz="6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Рисунок1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090" cy="6771217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4497" r="4242" b="2806"/>
          <a:stretch>
            <a:fillRect/>
          </a:stretch>
        </p:blipFill>
        <p:spPr bwMode="auto">
          <a:xfrm>
            <a:off x="0" y="0"/>
            <a:ext cx="6134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0"/>
            <a:ext cx="5143504" cy="141763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6000" b="1" dirty="0" smtClean="0"/>
              <a:t>Картографы</a:t>
            </a:r>
            <a:endParaRPr lang="ru-RU" sz="5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74638"/>
            <a:ext cx="307180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Картографы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4497" r="4242" b="2806"/>
          <a:stretch>
            <a:fillRect/>
          </a:stretch>
        </p:blipFill>
        <p:spPr bwMode="auto">
          <a:xfrm>
            <a:off x="0" y="0"/>
            <a:ext cx="6134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929322" y="1214422"/>
            <a:ext cx="3214678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Пустыня Виктория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Б.Австралийский залив</a:t>
            </a:r>
          </a:p>
          <a:p>
            <a:pPr marL="514350" indent="-514350">
              <a:buAutoNum type="arabicPeriod"/>
            </a:pPr>
            <a:r>
              <a:rPr lang="ru-RU" b="1" dirty="0" err="1" smtClean="0"/>
              <a:t>Арафурское</a:t>
            </a:r>
            <a:r>
              <a:rPr lang="ru-RU" b="1" dirty="0" smtClean="0"/>
              <a:t> море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Индийский океан</a:t>
            </a:r>
          </a:p>
          <a:p>
            <a:pPr marL="514350" indent="-514350">
              <a:buAutoNum type="arabicPeriod"/>
            </a:pPr>
            <a:r>
              <a:rPr lang="ru-RU" b="1" dirty="0" err="1" smtClean="0"/>
              <a:t>Бассов</a:t>
            </a:r>
            <a:r>
              <a:rPr lang="ru-RU" b="1" dirty="0" smtClean="0"/>
              <a:t> пролив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Озеро </a:t>
            </a:r>
            <a:r>
              <a:rPr lang="ru-RU" b="1" dirty="0" err="1" smtClean="0"/>
              <a:t>Эйр-Норт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Залив </a:t>
            </a:r>
            <a:r>
              <a:rPr lang="ru-RU" b="1" dirty="0" err="1" smtClean="0"/>
              <a:t>Карпентария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П-ов </a:t>
            </a:r>
            <a:r>
              <a:rPr lang="ru-RU" b="1" dirty="0" err="1" smtClean="0"/>
              <a:t>Кейп-Йорк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Река Муррей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Коралловое море</a:t>
            </a:r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Рисунок1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153400" cy="6494463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2954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ru-RU" sz="3200" b="1" dirty="0">
                <a:cs typeface="Arial" charset="0"/>
              </a:rPr>
              <a:t>Самый засушливый </a:t>
            </a:r>
            <a:r>
              <a:rPr lang="ru-RU" sz="3200" b="1" dirty="0" smtClean="0">
                <a:cs typeface="Arial" charset="0"/>
              </a:rPr>
              <a:t>материк</a:t>
            </a:r>
            <a:r>
              <a:rPr lang="ru-RU" sz="3200" b="1" dirty="0">
                <a:cs typeface="Arial" charset="0"/>
              </a:rPr>
              <a:t/>
            </a:r>
            <a:br>
              <a:rPr lang="ru-RU" sz="3200" b="1" dirty="0">
                <a:cs typeface="Arial" charset="0"/>
              </a:rPr>
            </a:br>
            <a:r>
              <a:rPr lang="ru-RU" sz="3100" b="1" dirty="0">
                <a:cs typeface="Arial" charset="0"/>
              </a:rPr>
              <a:t>лето – декабрь, январь, февраль   (</a:t>
            </a:r>
            <a:r>
              <a:rPr lang="en-US" sz="3100" b="1" dirty="0">
                <a:cs typeface="Arial" charset="0"/>
              </a:rPr>
              <a:t>t</a:t>
            </a:r>
            <a:r>
              <a:rPr lang="ru-RU" sz="3100" b="1" dirty="0">
                <a:cs typeface="Arial" charset="0"/>
              </a:rPr>
              <a:t> = +25…+30</a:t>
            </a:r>
            <a:r>
              <a:rPr lang="en-US" sz="3100" b="1" dirty="0">
                <a:cs typeface="Arial" charset="0"/>
              </a:rPr>
              <a:t>ºC</a:t>
            </a:r>
            <a:r>
              <a:rPr lang="ru-RU" sz="3100" b="1" dirty="0">
                <a:cs typeface="Arial" charset="0"/>
              </a:rPr>
              <a:t>)</a:t>
            </a:r>
            <a:br>
              <a:rPr lang="ru-RU" sz="3100" b="1" dirty="0">
                <a:cs typeface="Arial" charset="0"/>
              </a:rPr>
            </a:br>
            <a:r>
              <a:rPr lang="ru-RU" sz="3100" b="1" dirty="0">
                <a:cs typeface="Arial" charset="0"/>
              </a:rPr>
              <a:t> зима – июнь, июль, август  (</a:t>
            </a:r>
            <a:r>
              <a:rPr lang="en-US" sz="3100" b="1" dirty="0">
                <a:cs typeface="Arial" charset="0"/>
              </a:rPr>
              <a:t>t</a:t>
            </a:r>
            <a:r>
              <a:rPr lang="ru-RU" sz="3100" b="1" dirty="0">
                <a:cs typeface="Arial" charset="0"/>
              </a:rPr>
              <a:t> = +10…+20</a:t>
            </a:r>
            <a:r>
              <a:rPr lang="en-US" sz="3100" b="1" dirty="0">
                <a:cs typeface="Arial" charset="0"/>
              </a:rPr>
              <a:t>ºC</a:t>
            </a:r>
            <a:r>
              <a:rPr lang="ru-RU" sz="3100" b="1" dirty="0">
                <a:cs typeface="Arial" charset="0"/>
              </a:rPr>
              <a:t>)</a:t>
            </a: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rot="10388020" flipV="1">
            <a:off x="917575" y="3505200"/>
            <a:ext cx="4648200" cy="147638"/>
          </a:xfrm>
          <a:custGeom>
            <a:avLst/>
            <a:gdLst>
              <a:gd name="T0" fmla="*/ 0 w 8122595"/>
              <a:gd name="T1" fmla="*/ 52805 h 291830"/>
              <a:gd name="T2" fmla="*/ 46199 w 8122595"/>
              <a:gd name="T3" fmla="*/ 33603 h 291830"/>
              <a:gd name="T4" fmla="*/ 209998 w 8122595"/>
              <a:gd name="T5" fmla="*/ 14402 h 291830"/>
              <a:gd name="T6" fmla="*/ 629995 w 8122595"/>
              <a:gd name="T7" fmla="*/ 4801 h 291830"/>
              <a:gd name="T8" fmla="*/ 827393 w 8122595"/>
              <a:gd name="T9" fmla="*/ 0 h 291830"/>
              <a:gd name="T10" fmla="*/ 1415387 w 8122595"/>
              <a:gd name="T11" fmla="*/ 9601 h 291830"/>
              <a:gd name="T12" fmla="*/ 2057982 w 8122595"/>
              <a:gd name="T13" fmla="*/ 28803 h 291830"/>
              <a:gd name="T14" fmla="*/ 2372979 w 8122595"/>
              <a:gd name="T15" fmla="*/ 33603 h 291830"/>
              <a:gd name="T16" fmla="*/ 2662777 w 8122595"/>
              <a:gd name="T17" fmla="*/ 48005 h 291830"/>
              <a:gd name="T18" fmla="*/ 3120573 w 8122595"/>
              <a:gd name="T19" fmla="*/ 81608 h 291830"/>
              <a:gd name="T20" fmla="*/ 3330571 w 8122595"/>
              <a:gd name="T21" fmla="*/ 96010 h 291830"/>
              <a:gd name="T22" fmla="*/ 3452370 w 8122595"/>
              <a:gd name="T23" fmla="*/ 115212 h 291830"/>
              <a:gd name="T24" fmla="*/ 3506969 w 8122595"/>
              <a:gd name="T25" fmla="*/ 144015 h 2918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122595" h="291830">
                <a:moveTo>
                  <a:pt x="0" y="107004"/>
                </a:moveTo>
                <a:cubicBezTo>
                  <a:pt x="12970" y="94033"/>
                  <a:pt x="25940" y="81063"/>
                  <a:pt x="107004" y="68093"/>
                </a:cubicBezTo>
                <a:cubicBezTo>
                  <a:pt x="188068" y="55123"/>
                  <a:pt x="261026" y="38910"/>
                  <a:pt x="486383" y="29183"/>
                </a:cubicBezTo>
                <a:cubicBezTo>
                  <a:pt x="711740" y="19456"/>
                  <a:pt x="1459149" y="9728"/>
                  <a:pt x="1459149" y="9728"/>
                </a:cubicBezTo>
                <a:lnTo>
                  <a:pt x="1916349" y="0"/>
                </a:lnTo>
                <a:lnTo>
                  <a:pt x="3278221" y="19455"/>
                </a:lnTo>
                <a:lnTo>
                  <a:pt x="4766553" y="58366"/>
                </a:lnTo>
                <a:lnTo>
                  <a:pt x="5496127" y="68093"/>
                </a:lnTo>
                <a:cubicBezTo>
                  <a:pt x="5729591" y="74578"/>
                  <a:pt x="6167336" y="97276"/>
                  <a:pt x="6167336" y="97276"/>
                </a:cubicBezTo>
                <a:lnTo>
                  <a:pt x="7227651" y="165370"/>
                </a:lnTo>
                <a:cubicBezTo>
                  <a:pt x="7485434" y="181583"/>
                  <a:pt x="7585953" y="183204"/>
                  <a:pt x="7714034" y="194553"/>
                </a:cubicBezTo>
                <a:cubicBezTo>
                  <a:pt x="7842115" y="205902"/>
                  <a:pt x="7928043" y="217251"/>
                  <a:pt x="7996136" y="233464"/>
                </a:cubicBezTo>
                <a:cubicBezTo>
                  <a:pt x="8064229" y="249677"/>
                  <a:pt x="8093412" y="270753"/>
                  <a:pt x="8122595" y="29183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67000" y="3657600"/>
            <a:ext cx="1584325" cy="346075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Garamond" pitchFamily="18" charset="0"/>
              </a:rPr>
              <a:t>Южный тропик</a:t>
            </a:r>
          </a:p>
        </p:txBody>
      </p:sp>
      <p:pic>
        <p:nvPicPr>
          <p:cNvPr id="8201" name="Picture 9" descr="sun_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776320"/>
            <a:ext cx="2062162" cy="1827305"/>
          </a:xfrm>
          <a:prstGeom prst="rect">
            <a:avLst/>
          </a:prstGeom>
          <a:noFill/>
        </p:spPr>
      </p:pic>
      <p:pic>
        <p:nvPicPr>
          <p:cNvPr id="8202" name="Picture 10" descr="sun_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643314"/>
            <a:ext cx="1913376" cy="1695464"/>
          </a:xfrm>
          <a:prstGeom prst="rect">
            <a:avLst/>
          </a:prstGeom>
          <a:noFill/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Garamond" pitchFamily="18" charset="0"/>
              </a:rPr>
              <a:t>Пустыни Австралии</a:t>
            </a:r>
            <a:endParaRPr lang="ru-RU" b="1" dirty="0">
              <a:latin typeface="Garamond" pitchFamily="18" charset="0"/>
            </a:endParaRPr>
          </a:p>
        </p:txBody>
      </p:sp>
      <p:pic>
        <p:nvPicPr>
          <p:cNvPr id="30722" name="Picture 2" descr="https://avatars.mds.yandex.net/get-pdb/49816/572419b7-6421-4529-a2d2-60c81c7bb3d8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4914864" cy="36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928802"/>
            <a:ext cx="378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b="1" dirty="0" smtClean="0">
                <a:solidFill>
                  <a:schemeClr val="bg1"/>
                </a:solidFill>
                <a:latin typeface="Garamond" pitchFamily="18" charset="0"/>
              </a:rPr>
              <a:t>Виктория</a:t>
            </a:r>
            <a:endParaRPr lang="ru-RU" sz="6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24" name="Picture 4" descr="http://www.kudatotam.ru/upload/1/355_3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912" y="3429000"/>
            <a:ext cx="5156088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5500702"/>
            <a:ext cx="4786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b="1" dirty="0" smtClean="0">
                <a:latin typeface="Garamond" pitchFamily="18" charset="0"/>
              </a:rPr>
              <a:t>Б.Песчаная</a:t>
            </a:r>
            <a:endParaRPr lang="ru-RU" sz="6000" b="1" dirty="0">
              <a:latin typeface="Garamond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650823" y="6333802"/>
            <a:ext cx="2133600" cy="3651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28588"/>
            <a:ext cx="8228013" cy="14335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«Мертвое сердце» Австралии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72140"/>
            <a:ext cx="3643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Garamond" pitchFamily="18" charset="0"/>
              </a:rPr>
              <a:t>Озеро </a:t>
            </a:r>
            <a:r>
              <a:rPr lang="ru-RU" sz="3600" b="1" dirty="0" err="1" smtClean="0">
                <a:latin typeface="Garamond" pitchFamily="18" charset="0"/>
              </a:rPr>
              <a:t>Эйр-Норт</a:t>
            </a:r>
            <a:endParaRPr lang="ru-RU" sz="3600" b="1" dirty="0">
              <a:latin typeface="Garamond" pitchFamily="18" charset="0"/>
            </a:endParaRPr>
          </a:p>
        </p:txBody>
      </p:sp>
      <p:pic>
        <p:nvPicPr>
          <p:cNvPr id="24580" name="Picture 4" descr="http://www.kudatotam.ru/upload/1/2693_5_s.jpg"/>
          <p:cNvPicPr>
            <a:picLocks noChangeAspect="1" noChangeArrowheads="1"/>
          </p:cNvPicPr>
          <p:nvPr/>
        </p:nvPicPr>
        <p:blipFill>
          <a:blip r:embed="rId2"/>
          <a:srcRect l="8675" t="11413" b="11956"/>
          <a:stretch>
            <a:fillRect/>
          </a:stretch>
        </p:blipFill>
        <p:spPr bwMode="auto">
          <a:xfrm>
            <a:off x="285720" y="928670"/>
            <a:ext cx="6768334" cy="3786214"/>
          </a:xfrm>
          <a:prstGeom prst="rect">
            <a:avLst/>
          </a:prstGeom>
          <a:noFill/>
        </p:spPr>
      </p:pic>
      <p:pic>
        <p:nvPicPr>
          <p:cNvPr id="24578" name="Picture 2" descr="https://www.syl.ru/misc/i/ai/378006/2432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00438"/>
            <a:ext cx="4625785" cy="3071810"/>
          </a:xfrm>
          <a:prstGeom prst="rect">
            <a:avLst/>
          </a:prstGeom>
          <a:noFill/>
        </p:spPr>
      </p:pic>
      <p:sp>
        <p:nvSpPr>
          <p:cNvPr id="24582" name="AutoShape 6" descr="https://wikiway.com/upload/hl-photo2/a07/ozero_eyr_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2.travelask.ru/system/images/files/001/200/504/wysiwyg/r0_0_1698_1132_w1200_h678_fmax.jpg?1538482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786610" cy="45188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572140"/>
            <a:ext cx="4139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Garamond" pitchFamily="18" charset="0"/>
              </a:rPr>
              <a:t>Реки Австралии</a:t>
            </a:r>
            <a:endParaRPr lang="ru-RU" sz="3600" b="1" dirty="0">
              <a:latin typeface="Garamond" pitchFamily="18" charset="0"/>
            </a:endParaRPr>
          </a:p>
        </p:txBody>
      </p:sp>
      <p:pic>
        <p:nvPicPr>
          <p:cNvPr id="28676" name="Picture 4" descr="http://www.travelling-australia.info/Journal2015/graphics/D1506047409Bd-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871" y="3786190"/>
            <a:ext cx="5120133" cy="3071810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86314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Социологи</a:t>
            </a: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951141" cy="26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5643570" y="1285860"/>
            <a:ext cx="2614610" cy="8572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АВСТРАЛИЙСКИЙ СОЮЗ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572008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Garamond" pitchFamily="18" charset="0"/>
              </a:rPr>
              <a:t>Австралия — 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Garamond" pitchFamily="18" charset="0"/>
              </a:rPr>
              <a:t>единственная в мире страна, 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Garamond" pitchFamily="18" charset="0"/>
              </a:rPr>
              <a:t>занимающая целый материк</a:t>
            </a:r>
            <a:endParaRPr lang="ru-RU" sz="3600" dirty="0">
              <a:latin typeface="Garamond" pitchFamily="18" charset="0"/>
            </a:endParaRPr>
          </a:p>
        </p:txBody>
      </p:sp>
      <p:pic>
        <p:nvPicPr>
          <p:cNvPr id="33794" name="Picture 2" descr="https://wolfenfilms.files.wordpress.com/2011/11/australia.png"/>
          <p:cNvPicPr>
            <a:picLocks noChangeAspect="1" noChangeArrowheads="1"/>
          </p:cNvPicPr>
          <p:nvPr/>
        </p:nvPicPr>
        <p:blipFill>
          <a:blip r:embed="rId3"/>
          <a:srcRect l="5520" t="9091" r="9481"/>
          <a:stretch>
            <a:fillRect/>
          </a:stretch>
        </p:blipFill>
        <p:spPr bwMode="auto">
          <a:xfrm>
            <a:off x="3428992" y="500042"/>
            <a:ext cx="5500694" cy="5000612"/>
          </a:xfrm>
          <a:prstGeom prst="rect">
            <a:avLst/>
          </a:prstGeom>
          <a:noFill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avatars.mds.yandex.net/get-pdb/937659/dd137546-d769-45bb-a025-43b894c6124c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429000"/>
            <a:ext cx="4619263" cy="3071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285992"/>
            <a:ext cx="3214710" cy="79693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Garamond" pitchFamily="18" charset="0"/>
              </a:rPr>
              <a:t>Канберра</a:t>
            </a:r>
            <a:r>
              <a:rPr lang="ru-RU" dirty="0" smtClean="0">
                <a:latin typeface="Garamond" pitchFamily="18" charset="0"/>
              </a:rPr>
              <a:t> – </a:t>
            </a:r>
            <a:r>
              <a:rPr lang="ru-RU" b="1" dirty="0" smtClean="0">
                <a:latin typeface="Garamond" pitchFamily="18" charset="0"/>
              </a:rPr>
              <a:t>столица</a:t>
            </a:r>
            <a:r>
              <a:rPr lang="ru-RU" dirty="0" smtClean="0">
                <a:latin typeface="Garamond" pitchFamily="18" charset="0"/>
              </a:rPr>
              <a:t> 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0"/>
            <a:ext cx="4643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Garamond" pitchFamily="18" charset="0"/>
              </a:rPr>
              <a:t>Сидней – крупнейший город</a:t>
            </a:r>
            <a:r>
              <a:rPr lang="ru-RU" sz="4000" b="1" dirty="0" smtClean="0">
                <a:solidFill>
                  <a:srgbClr val="376092"/>
                </a:solidFill>
                <a:latin typeface="Garamond" pitchFamily="18" charset="0"/>
              </a:rPr>
              <a:t> </a:t>
            </a:r>
            <a:endParaRPr lang="ru-RU" sz="4000" b="1" dirty="0">
              <a:latin typeface="Garamond" pitchFamily="18" charset="0"/>
            </a:endParaRPr>
          </a:p>
        </p:txBody>
      </p:sp>
      <p:pic>
        <p:nvPicPr>
          <p:cNvPr id="32770" name="Picture 2" descr="https://avatars.mds.yandex.net/get-pdb/1220164/1860011d-8b37-49d6-80be-a460c727525a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896954" cy="2857520"/>
          </a:xfrm>
          <a:prstGeom prst="rect">
            <a:avLst/>
          </a:prstGeom>
          <a:noFill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8588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Составьте устный рассказ (3 мин),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используя ключевые слова: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2928958" cy="54292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b="1" i="1" dirty="0" smtClean="0"/>
              <a:t>Ряд 1</a:t>
            </a:r>
            <a:r>
              <a:rPr lang="ru-RU" sz="4600" dirty="0" smtClean="0"/>
              <a:t>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900" dirty="0" smtClean="0"/>
              <a:t>Рассказ </a:t>
            </a:r>
            <a:r>
              <a:rPr lang="ru-RU" sz="2900" dirty="0"/>
              <a:t>об </a:t>
            </a:r>
            <a:r>
              <a:rPr lang="ru-RU" sz="2900" b="1" dirty="0"/>
              <a:t>особенностях географического положения </a:t>
            </a:r>
            <a:r>
              <a:rPr lang="ru-RU" sz="2900" dirty="0" smtClean="0"/>
              <a:t>Ю.Америки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u="sng" dirty="0"/>
              <a:t>Ключевые слова</a:t>
            </a:r>
            <a:r>
              <a:rPr lang="ru-RU" b="1" dirty="0"/>
              <a:t>: </a:t>
            </a:r>
            <a:endParaRPr lang="ru-RU" b="1" dirty="0" smtClean="0"/>
          </a:p>
          <a:p>
            <a:r>
              <a:rPr lang="ru-RU" dirty="0" smtClean="0"/>
              <a:t>18 </a:t>
            </a:r>
            <a:r>
              <a:rPr lang="ru-RU" dirty="0"/>
              <a:t>млн. км², </a:t>
            </a:r>
            <a:endParaRPr lang="ru-RU" dirty="0" smtClean="0"/>
          </a:p>
          <a:p>
            <a:r>
              <a:rPr lang="ru-RU" dirty="0" smtClean="0"/>
              <a:t>четвёртое,</a:t>
            </a:r>
          </a:p>
          <a:p>
            <a:r>
              <a:rPr lang="ru-RU" dirty="0" smtClean="0"/>
              <a:t>вытянутый  треугольник,</a:t>
            </a:r>
          </a:p>
          <a:p>
            <a:r>
              <a:rPr lang="ru-RU" dirty="0" smtClean="0"/>
              <a:t>Тихий </a:t>
            </a:r>
            <a:r>
              <a:rPr lang="ru-RU" dirty="0"/>
              <a:t>и Атлантический океаны, </a:t>
            </a:r>
            <a:endParaRPr lang="ru-RU" dirty="0" smtClean="0"/>
          </a:p>
          <a:p>
            <a:r>
              <a:rPr lang="ru-RU" dirty="0" smtClean="0"/>
              <a:t>Магелланов пролив,</a:t>
            </a:r>
          </a:p>
          <a:p>
            <a:r>
              <a:rPr lang="ru-RU" dirty="0" smtClean="0"/>
              <a:t>Панамский канал </a:t>
            </a:r>
            <a:endParaRPr lang="ru-RU" dirty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00298" y="1357298"/>
            <a:ext cx="3571900" cy="550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Ряд 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i="1" dirty="0"/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Рассказ об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особенностях природы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Ю.Америки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Ключевые слова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Анды,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Амазонская низменность,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Аконкагуа,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Амазонка, Парана,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влажный,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Игуасу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Анхель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429256" y="1428736"/>
            <a:ext cx="3714744" cy="542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Ряд  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Рассказ об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особенностях растительного и животного мира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Ю.Америки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Ключевые слова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гевея,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томаты,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картофель,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кукуруза,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капибара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анаконда,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арапайма,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колибри.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6"/>
            <a:ext cx="3428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ramond" pitchFamily="18" charset="0"/>
              </a:rPr>
              <a:t>австралийцы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36866" name="AutoShape 2" descr="https://slipups.ru/wp-content/uploads/2018/02/HPV-in-Austral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australialife.ru/wp-content/uploads/2018/11/Indigenous-Australia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 descr="http://www.everythingaustralia.com/resources/cache/713x356/1/items~large/lords2_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6791325" cy="3390900"/>
          </a:xfrm>
          <a:prstGeom prst="rect">
            <a:avLst/>
          </a:prstGeom>
          <a:noFill/>
        </p:spPr>
      </p:pic>
      <p:pic>
        <p:nvPicPr>
          <p:cNvPr id="36874" name="Picture 10" descr="C:\Documents and Settings\User\Рабочий стол\HPV-in-Australia.jpg"/>
          <p:cNvPicPr>
            <a:picLocks noChangeAspect="1" noChangeArrowheads="1"/>
          </p:cNvPicPr>
          <p:nvPr/>
        </p:nvPicPr>
        <p:blipFill>
          <a:blip r:embed="rId3"/>
          <a:srcRect l="3623" r="6884"/>
          <a:stretch>
            <a:fillRect/>
          </a:stretch>
        </p:blipFill>
        <p:spPr bwMode="auto">
          <a:xfrm>
            <a:off x="3571836" y="3429000"/>
            <a:ext cx="5572164" cy="3429000"/>
          </a:xfrm>
          <a:prstGeom prst="rect">
            <a:avLst/>
          </a:prstGeom>
          <a:noFill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Игра «</a:t>
            </a:r>
            <a:r>
              <a:rPr lang="ru-RU" sz="5400" b="1" i="1" dirty="0"/>
              <a:t>Самый?.. Самый</a:t>
            </a:r>
            <a:r>
              <a:rPr lang="ru-RU" sz="5400" b="1" i="1" dirty="0" smtClean="0"/>
              <a:t>?..»</a:t>
            </a:r>
            <a:endParaRPr lang="ru-RU" sz="5400" dirty="0"/>
          </a:p>
        </p:txBody>
      </p:sp>
      <p:pic>
        <p:nvPicPr>
          <p:cNvPr id="35842" name="Picture 2" descr="http://900igr.net/up/datai/91222/0001-001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715008" cy="5244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umanjay.me/wp-content/uploads/2018/06/map-of-australia-and-new-zealand-earth-animal-distribution-free-printa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57263"/>
            <a:ext cx="6215074" cy="58007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Составляем </a:t>
            </a:r>
            <a:r>
              <a:rPr lang="ru-RU" b="1" dirty="0" err="1" smtClean="0"/>
              <a:t>синквейн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ome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0752" y="1285861"/>
            <a:ext cx="25625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Домашнее задание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86800" cy="514353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Д/З  §25, </a:t>
            </a:r>
          </a:p>
          <a:p>
            <a:r>
              <a:rPr lang="ru-RU" sz="4000" b="1" dirty="0" smtClean="0"/>
              <a:t>составить памятку путешественника, </a:t>
            </a:r>
          </a:p>
          <a:p>
            <a:r>
              <a:rPr lang="ru-RU" sz="4000" b="1" dirty="0" smtClean="0"/>
              <a:t>Нанести на к/</a:t>
            </a:r>
            <a:r>
              <a:rPr lang="ru-RU" sz="4000" b="1" dirty="0" err="1" smtClean="0"/>
              <a:t>к</a:t>
            </a:r>
            <a:r>
              <a:rPr lang="ru-RU" sz="4000" b="1" dirty="0" smtClean="0"/>
              <a:t> и выучить географические объекты</a:t>
            </a:r>
          </a:p>
          <a:p>
            <a:r>
              <a:rPr lang="ru-RU" sz="4000" b="1" dirty="0" smtClean="0"/>
              <a:t>Рисунок  по теме «Путешествие по Австралии»</a:t>
            </a: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«Третий лишний»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00240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prstClr val="black"/>
                </a:solidFill>
              </a:rPr>
              <a:t>коала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2000240"/>
            <a:ext cx="2697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prstClr val="black"/>
                </a:solidFill>
              </a:rPr>
              <a:t>кенгуру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000240"/>
            <a:ext cx="3865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 smtClean="0">
                <a:solidFill>
                  <a:prstClr val="black"/>
                </a:solidFill>
              </a:rPr>
              <a:t>капибара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143248"/>
            <a:ext cx="2857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prstClr val="black"/>
                </a:solidFill>
              </a:rPr>
              <a:t>Муррей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5429264"/>
            <a:ext cx="3000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prstClr val="black"/>
                </a:solidFill>
              </a:rPr>
              <a:t>баобаб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429264"/>
            <a:ext cx="3214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prstClr val="black"/>
                </a:solidFill>
              </a:rPr>
              <a:t>эвкалипт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4357694"/>
            <a:ext cx="3429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prstClr val="black"/>
                </a:solidFill>
              </a:rPr>
              <a:t>Канберра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3214686"/>
            <a:ext cx="3286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 smtClean="0">
                <a:solidFill>
                  <a:prstClr val="black"/>
                </a:solidFill>
              </a:rPr>
              <a:t>Эйр-Норт</a:t>
            </a:r>
            <a:r>
              <a:rPr lang="ru-RU" sz="60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57694"/>
            <a:ext cx="300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prstClr val="black"/>
                </a:solidFill>
              </a:rPr>
              <a:t>Сидней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4286256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prstClr val="black"/>
                </a:solidFill>
              </a:rPr>
              <a:t>Алжир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5429264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prstClr val="black"/>
                </a:solidFill>
              </a:rPr>
              <a:t>гевея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3143248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prstClr val="black"/>
                </a:solidFill>
              </a:rPr>
              <a:t>Конго</a:t>
            </a:r>
            <a:endParaRPr lang="ru-RU" sz="6000" dirty="0"/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Определите растение, о котором идет речь в описании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	«Это дерево с мощной корневой системой, потому его называют «природный насос». Благодаря этой особенности их высаживают в заболоченной местности для осушения территории. Листьями этих деревьев питаются сумчатые медведи – коалы. Крона этих деревьев не образует тени, т.к. листья всегда повернуты ребром к солнцу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eucalyptus trees"/>
          <p:cNvPicPr>
            <a:picLocks noChangeAspect="1" noChangeArrowheads="1"/>
          </p:cNvPicPr>
          <p:nvPr/>
        </p:nvPicPr>
        <p:blipFill>
          <a:blip r:embed="rId2">
            <a:lum bright="4000" contrast="4000"/>
          </a:blip>
          <a:srcRect/>
          <a:stretch>
            <a:fillRect/>
          </a:stretch>
        </p:blipFill>
        <p:spPr bwMode="auto">
          <a:xfrm>
            <a:off x="152400" y="228600"/>
            <a:ext cx="8610600" cy="6457950"/>
          </a:xfrm>
          <a:prstGeom prst="rect">
            <a:avLst/>
          </a:prstGeom>
          <a:noFill/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477000" y="6096000"/>
            <a:ext cx="223840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Garamond" pitchFamily="18" charset="0"/>
              </a:rPr>
              <a:t>Эвкалипт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Загадка!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929222" cy="514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Необычный материк, </a:t>
            </a:r>
          </a:p>
          <a:p>
            <a:pPr>
              <a:buNone/>
            </a:pPr>
            <a:r>
              <a:rPr lang="ru-RU" dirty="0"/>
              <a:t>Хоть и ростом </a:t>
            </a:r>
            <a:r>
              <a:rPr lang="ru-RU" dirty="0" smtClean="0"/>
              <a:t>невелик </a:t>
            </a:r>
            <a:endParaRPr lang="ru-RU" dirty="0"/>
          </a:p>
          <a:p>
            <a:pPr>
              <a:buNone/>
            </a:pPr>
            <a:r>
              <a:rPr lang="ru-RU" dirty="0"/>
              <a:t>Сумчатых зверюшек</a:t>
            </a:r>
          </a:p>
          <a:p>
            <a:pPr>
              <a:buNone/>
            </a:pPr>
            <a:r>
              <a:rPr lang="ru-RU" dirty="0"/>
              <a:t>Здесь живёт немало: </a:t>
            </a:r>
          </a:p>
          <a:p>
            <a:pPr>
              <a:buNone/>
            </a:pPr>
            <a:r>
              <a:rPr lang="ru-RU" dirty="0"/>
              <a:t>Белки, крысы, кенгуру </a:t>
            </a:r>
          </a:p>
          <a:p>
            <a:pPr>
              <a:buNone/>
            </a:pPr>
            <a:r>
              <a:rPr lang="ru-RU" dirty="0"/>
              <a:t>И медведь </a:t>
            </a:r>
            <a:r>
              <a:rPr lang="ru-RU" dirty="0" smtClean="0"/>
              <a:t>коала </a:t>
            </a:r>
            <a:endParaRPr lang="ru-RU" dirty="0"/>
          </a:p>
          <a:p>
            <a:pPr>
              <a:buNone/>
            </a:pPr>
            <a:r>
              <a:rPr lang="ru-RU" dirty="0"/>
              <a:t>Вот ехидна, утконос — </a:t>
            </a:r>
          </a:p>
          <a:p>
            <a:pPr>
              <a:buNone/>
            </a:pPr>
            <a:r>
              <a:rPr lang="ru-RU" dirty="0"/>
              <a:t>Только здесь встречаются, </a:t>
            </a:r>
          </a:p>
          <a:p>
            <a:pPr>
              <a:buNone/>
            </a:pPr>
            <a:r>
              <a:rPr lang="ru-RU" dirty="0"/>
              <a:t>Попугаи, лирохвост </a:t>
            </a:r>
          </a:p>
          <a:p>
            <a:pPr>
              <a:buNone/>
            </a:pPr>
            <a:r>
              <a:rPr lang="ru-RU" dirty="0"/>
              <a:t>На ветвях </a:t>
            </a:r>
            <a:r>
              <a:rPr lang="ru-RU" dirty="0" smtClean="0"/>
              <a:t>качаются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5130183" cy="506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596" y="785794"/>
            <a:ext cx="8153400" cy="3714776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Путешествие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Австралии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Дневник  добытых  </a:t>
            </a:r>
            <a:r>
              <a:rPr lang="ru-RU" b="1" dirty="0" smtClean="0">
                <a:solidFill>
                  <a:schemeClr val="bg1"/>
                </a:solidFill>
              </a:rPr>
              <a:t>знаний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214422"/>
            <a:ext cx="6643734" cy="53578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«Она располагается под нами.</a:t>
            </a:r>
          </a:p>
          <a:p>
            <a:pPr>
              <a:buNone/>
            </a:pPr>
            <a:r>
              <a:rPr lang="ru-RU" dirty="0"/>
              <a:t>Там, очевидно, ходят вверх ногами,</a:t>
            </a:r>
          </a:p>
          <a:p>
            <a:pPr>
              <a:buNone/>
            </a:pPr>
            <a:r>
              <a:rPr lang="ru-RU" dirty="0"/>
              <a:t>Там наизнанку вывернутый год,</a:t>
            </a:r>
          </a:p>
          <a:p>
            <a:pPr>
              <a:buNone/>
            </a:pPr>
            <a:r>
              <a:rPr lang="ru-RU" dirty="0"/>
              <a:t>Там расцветают в октябре сады,</a:t>
            </a:r>
          </a:p>
          <a:p>
            <a:pPr>
              <a:buNone/>
            </a:pPr>
            <a:r>
              <a:rPr lang="ru-RU" dirty="0"/>
              <a:t>Там в январе, а не в июле лето,</a:t>
            </a:r>
          </a:p>
          <a:p>
            <a:pPr>
              <a:buNone/>
            </a:pPr>
            <a:r>
              <a:rPr lang="ru-RU" dirty="0"/>
              <a:t>Там протекают реки без воды</a:t>
            </a:r>
          </a:p>
          <a:p>
            <a:pPr>
              <a:buNone/>
            </a:pPr>
            <a:r>
              <a:rPr lang="ru-RU" dirty="0"/>
              <a:t>(Они в пустыне пропадают где-то).</a:t>
            </a:r>
          </a:p>
          <a:p>
            <a:pPr>
              <a:buNone/>
            </a:pPr>
            <a:r>
              <a:rPr lang="ru-RU" dirty="0"/>
              <a:t>Рождаются зверята из яиц,</a:t>
            </a:r>
          </a:p>
          <a:p>
            <a:pPr>
              <a:buNone/>
            </a:pPr>
            <a:r>
              <a:rPr lang="ru-RU" dirty="0"/>
              <a:t>И там собаки лаять не умеют,</a:t>
            </a:r>
          </a:p>
          <a:p>
            <a:pPr>
              <a:buNone/>
            </a:pPr>
            <a:r>
              <a:rPr lang="ru-RU" dirty="0"/>
              <a:t>Деревья сами лезут из коры.</a:t>
            </a:r>
          </a:p>
          <a:p>
            <a:pPr>
              <a:buNone/>
            </a:pPr>
            <a:r>
              <a:rPr lang="ru-RU" dirty="0"/>
              <a:t>Там кролики страшней, чем наводнение…»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5536" y="6309320"/>
            <a:ext cx="2133600" cy="3651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Отрывок из книги </a:t>
            </a:r>
            <a:r>
              <a:rPr lang="ru-RU" dirty="0" err="1"/>
              <a:t>Жюля</a:t>
            </a:r>
            <a:r>
              <a:rPr lang="ru-RU" dirty="0"/>
              <a:t> Верна «Дети капитана Гранта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http://nrnews.ru/uploads/posts/2017-03/1490350622_83354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000791" cy="4500594"/>
          </a:xfrm>
          <a:prstGeom prst="rect">
            <a:avLst/>
          </a:prstGeom>
          <a:noFill/>
        </p:spPr>
      </p:pic>
      <p:sp>
        <p:nvSpPr>
          <p:cNvPr id="3076" name="AutoShape 4" descr="https://fs00.infourok.ru/images/doc/105/124905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2" hidden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488" y="1531938"/>
            <a:ext cx="4270375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1643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Первооткрыватели материка</a:t>
            </a:r>
          </a:p>
        </p:txBody>
      </p:sp>
      <p:sp>
        <p:nvSpPr>
          <p:cNvPr id="21506" name="AutoShape 2" descr="https://fs00.infourok.ru/images/doc/313/312134/2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fs00.infourok.ru/images/doc/313/312134/2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upload.wikimedia.org/wikipedia/commons/4/4d/Juan_Ram%C3%ADrez_de_Velas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https://upload.wikimedia.org/wikipedia/commons/thumb/a/aa/Australia_discoveries_by_Europeans_before_1813_en.png/1024px-Australia_discoveries_by_Europeans_before_1813_e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Documents and Settings\User\Рабочий стол\1024px-Australia_discoveries_by_Europeans_before_1813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95789"/>
            <a:ext cx="6798181" cy="6262211"/>
          </a:xfrm>
          <a:prstGeom prst="rect">
            <a:avLst/>
          </a:prstGeom>
          <a:noFill/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611560" y="6309320"/>
            <a:ext cx="2133600" cy="3651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3071810"/>
            <a:ext cx="22145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Garamond" pitchFamily="18" charset="0"/>
              </a:rPr>
              <a:t>1605 г.</a:t>
            </a:r>
          </a:p>
          <a:p>
            <a:pPr algn="ctr"/>
            <a:r>
              <a:rPr lang="ru-RU" sz="2800" b="1" dirty="0" smtClean="0">
                <a:latin typeface="Garamond" pitchFamily="18" charset="0"/>
              </a:rPr>
              <a:t>1606 </a:t>
            </a:r>
            <a:r>
              <a:rPr lang="ru-RU" sz="2800" b="1" dirty="0">
                <a:latin typeface="Garamond" pitchFamily="18" charset="0"/>
              </a:rPr>
              <a:t>г. </a:t>
            </a:r>
          </a:p>
        </p:txBody>
      </p:sp>
      <p:pic>
        <p:nvPicPr>
          <p:cNvPr id="10" name="Picture 4" descr="http://100v.com.ua/sites/100v.com.ua/files/tasm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7" y="285728"/>
            <a:ext cx="177028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2" hidden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1488" y="1531938"/>
            <a:ext cx="4270375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143116"/>
            <a:ext cx="4643470" cy="309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71670" y="357166"/>
            <a:ext cx="5072098" cy="1643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Первооткрыватели материка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643182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aramond" pitchFamily="18" charset="0"/>
              </a:rPr>
              <a:t>Виллем Янсон</a:t>
            </a:r>
            <a:endParaRPr lang="ru-RU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1506" name="AutoShape 2" descr="https://fs00.infourok.ru/images/doc/313/312134/2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fs00.infourok.ru/images/doc/313/312134/2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ds04.infourok.ru/uploads/ex/0542/0010ce21-5dd4b067/640/img6.jpg"/>
          <p:cNvPicPr>
            <a:picLocks noChangeAspect="1" noChangeArrowheads="1"/>
          </p:cNvPicPr>
          <p:nvPr/>
        </p:nvPicPr>
        <p:blipFill>
          <a:blip r:embed="rId5"/>
          <a:srcRect l="14063" t="21875" r="48437" b="12499"/>
          <a:stretch>
            <a:fillRect/>
          </a:stretch>
        </p:blipFill>
        <p:spPr bwMode="auto">
          <a:xfrm>
            <a:off x="214282" y="214290"/>
            <a:ext cx="1785950" cy="234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286644" y="2571744"/>
            <a:ext cx="155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aramond" pitchFamily="18" charset="0"/>
              </a:rPr>
              <a:t>АбельТасман</a:t>
            </a:r>
            <a:endParaRPr lang="ru-RU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1512" name="AutoShape 8" descr="https://upload.wikimedia.org/wikipedia/commons/4/4d/Juan_Ram%C3%ADrez_de_Velas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3" name="Picture 9" descr="C:\Documents and Settings\User\Рабочий стол\Juan_Ramírez_de_Velas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3"/>
            <a:ext cx="1857388" cy="244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85720" y="6488668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aramond" pitchFamily="18" charset="0"/>
              </a:rPr>
              <a:t>Луис Торрес</a:t>
            </a:r>
            <a:endParaRPr lang="ru-RU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6286520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Garamond" pitchFamily="18" charset="0"/>
              </a:rPr>
              <a:t>Джеймс Кук</a:t>
            </a:r>
            <a:endParaRPr lang="ru-RU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29454" y="2928934"/>
            <a:ext cx="2214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Garamond" pitchFamily="18" charset="0"/>
              </a:rPr>
              <a:t>1642 г</a:t>
            </a:r>
            <a:r>
              <a:rPr lang="ru-RU" sz="2800" b="1" dirty="0" smtClean="0">
                <a:solidFill>
                  <a:prstClr val="black"/>
                </a:solidFill>
                <a:latin typeface="Garamond" pitchFamily="18" charset="0"/>
              </a:rPr>
              <a:t>.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Garamond" pitchFamily="18" charset="0"/>
              </a:rPr>
              <a:t>1774 г. </a:t>
            </a:r>
            <a:endParaRPr lang="ru-RU" sz="2800" b="1" dirty="0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21515" name="Picture 11" descr="http://www.cheklab.ru/images/stories/onyx_boox_james_cook/p14.jpg"/>
          <p:cNvPicPr>
            <a:picLocks noChangeAspect="1" noChangeArrowheads="1"/>
          </p:cNvPicPr>
          <p:nvPr/>
        </p:nvPicPr>
        <p:blipFill>
          <a:blip r:embed="rId7" cstate="print"/>
          <a:srcRect r="14284" b="19298"/>
          <a:stretch>
            <a:fillRect/>
          </a:stretch>
        </p:blipFill>
        <p:spPr bwMode="auto">
          <a:xfrm>
            <a:off x="7000892" y="3929066"/>
            <a:ext cx="1785950" cy="230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cliparts.co/cliparts/pi5/6rL/pi56rL5i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369771"/>
            <a:ext cx="4714908" cy="448823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2439982"/>
          </a:xfrm>
        </p:spPr>
        <p:txBody>
          <a:bodyPr>
            <a:noAutofit/>
          </a:bodyPr>
          <a:lstStyle/>
          <a:p>
            <a:r>
              <a:rPr lang="ru-RU" sz="5400" b="1" dirty="0"/>
              <a:t>Ч</a:t>
            </a:r>
            <a:r>
              <a:rPr lang="ru-RU" sz="5400" b="1" dirty="0" smtClean="0"/>
              <a:t>тобы </a:t>
            </a:r>
            <a:r>
              <a:rPr lang="ru-RU" sz="5400" b="1" dirty="0"/>
              <a:t>отправиться в путешествие,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что </a:t>
            </a:r>
            <a:r>
              <a:rPr lang="ru-RU" sz="5400" b="1" dirty="0"/>
              <a:t>мы должны знать</a:t>
            </a:r>
            <a:r>
              <a:rPr lang="ru-RU" sz="5400" b="1" dirty="0" smtClean="0"/>
              <a:t>?</a:t>
            </a:r>
            <a:endParaRPr lang="ru-RU" sz="5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346</Words>
  <Application>Microsoft Office PowerPoint</Application>
  <PresentationFormat>Экран (4:3)</PresentationFormat>
  <Paragraphs>178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Проверка домашнего задания</vt:lpstr>
      <vt:lpstr> Составьте устный рассказ (3 мин),  используя ключевые слова: </vt:lpstr>
      <vt:lpstr>Загадка!</vt:lpstr>
      <vt:lpstr>Презентация PowerPoint</vt:lpstr>
      <vt:lpstr>Дневник  добытых  знаний</vt:lpstr>
      <vt:lpstr>Отрывок из книги Жюля Верна «Дети капитана Гранта»</vt:lpstr>
      <vt:lpstr>Презентация PowerPoint</vt:lpstr>
      <vt:lpstr>Презентация PowerPoint</vt:lpstr>
      <vt:lpstr>Чтобы отправиться в путешествие,  что мы должны знать?</vt:lpstr>
      <vt:lpstr>Работа в  парах – 10 минут</vt:lpstr>
      <vt:lpstr>Презентация PowerPoint</vt:lpstr>
      <vt:lpstr>Картографы</vt:lpstr>
      <vt:lpstr>Картографы </vt:lpstr>
      <vt:lpstr>Самый засушливый материк лето – декабрь, январь, февраль   (t = +25…+30ºC)  зима – июнь, июль, август  (t = +10…+20ºC)</vt:lpstr>
      <vt:lpstr>Пустыни Австралии</vt:lpstr>
      <vt:lpstr>Презентация PowerPoint</vt:lpstr>
      <vt:lpstr>Презентация PowerPoint</vt:lpstr>
      <vt:lpstr>Социологи</vt:lpstr>
      <vt:lpstr>Канберра – столица </vt:lpstr>
      <vt:lpstr>австралийцы</vt:lpstr>
      <vt:lpstr>Игра «Самый?.. Самый?..»</vt:lpstr>
      <vt:lpstr>Составляем синквейн</vt:lpstr>
      <vt:lpstr>Домашнее задание</vt:lpstr>
      <vt:lpstr>«Третий лишний»</vt:lpstr>
      <vt:lpstr>Определите растение, о котором идет речь в описании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0000</cp:lastModifiedBy>
  <cp:revision>42</cp:revision>
  <dcterms:created xsi:type="dcterms:W3CDTF">2019-03-13T12:11:32Z</dcterms:created>
  <dcterms:modified xsi:type="dcterms:W3CDTF">2020-04-26T08:10:10Z</dcterms:modified>
</cp:coreProperties>
</file>