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5A2C33E3-D232-4862-99A3-1691C853829B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412776"/>
            <a:ext cx="5723468" cy="1828090"/>
          </a:xfrm>
        </p:spPr>
        <p:txBody>
          <a:bodyPr/>
          <a:lstStyle/>
          <a:p>
            <a:r>
              <a:rPr lang="ru-RU" dirty="0" smtClean="0"/>
              <a:t>Частица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284984"/>
            <a:ext cx="5712179" cy="1524000"/>
          </a:xfrm>
        </p:spPr>
        <p:txBody>
          <a:bodyPr>
            <a:noAutofit/>
          </a:bodyPr>
          <a:lstStyle/>
          <a:p>
            <a:r>
              <a:rPr lang="ru-RU" dirty="0" smtClean="0"/>
              <a:t>-это служебная часть речи, которая придает различные дополнительные смысловые оттенки словам и предложениям или служит для образования формы слова.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445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Вопросительные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(</a:t>
            </a:r>
            <a:r>
              <a:rPr lang="ru-RU" dirty="0" smtClean="0"/>
              <a:t>употребляются в вопросительных предложениях и служат для выражения вопроса)</a:t>
            </a:r>
          </a:p>
          <a:p>
            <a:r>
              <a:rPr lang="ru-RU" b="1" i="1" dirty="0" smtClean="0"/>
              <a:t>Разве, ли, неужели, ужель </a:t>
            </a:r>
            <a:r>
              <a:rPr lang="ru-RU" i="1" dirty="0" smtClean="0"/>
              <a:t>и др.</a:t>
            </a:r>
          </a:p>
          <a:p>
            <a:pPr marL="0" indent="0">
              <a:buNone/>
            </a:pPr>
            <a:r>
              <a:rPr lang="ru-RU" b="1" i="1" dirty="0" smtClean="0"/>
              <a:t>Разве </a:t>
            </a:r>
            <a:r>
              <a:rPr lang="ru-RU" i="1" dirty="0" smtClean="0"/>
              <a:t>я могу сомневаться в этом? (л. Толстой)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32898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Отрицательные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(служат для выражения отрицания)</a:t>
            </a:r>
          </a:p>
          <a:p>
            <a:r>
              <a:rPr lang="ru-RU" b="1" i="1" dirty="0" smtClean="0"/>
              <a:t>Не, ни, нет, отнюдь не, вовсе не, далеко не</a:t>
            </a:r>
          </a:p>
          <a:p>
            <a:r>
              <a:rPr lang="ru-RU" i="1" dirty="0" smtClean="0"/>
              <a:t>Самостоятельность, чувство свободы и личная инициатива в науке </a:t>
            </a:r>
            <a:r>
              <a:rPr lang="ru-RU" b="1" i="1" dirty="0" smtClean="0"/>
              <a:t>не</a:t>
            </a:r>
            <a:r>
              <a:rPr lang="ru-RU" i="1" dirty="0" smtClean="0"/>
              <a:t> меньше нужны, чем, например, в искусстве или торговле (А. Чехов).</a:t>
            </a:r>
          </a:p>
          <a:p>
            <a:r>
              <a:rPr lang="ru-RU" i="1" dirty="0" smtClean="0"/>
              <a:t>На небе </a:t>
            </a:r>
            <a:r>
              <a:rPr lang="ru-RU" b="1" i="1" dirty="0" smtClean="0"/>
              <a:t>ни</a:t>
            </a:r>
            <a:r>
              <a:rPr lang="ru-RU" i="1" dirty="0" smtClean="0"/>
              <a:t> облачка.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23407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692696"/>
            <a:ext cx="6471821" cy="5030373"/>
          </a:xfrm>
          <a:ln w="28575"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Частица нет обычно употребляется при отрицательном ответе на вопрос и отделяется запятой: </a:t>
            </a:r>
            <a:r>
              <a:rPr lang="ru-RU" i="1" dirty="0" smtClean="0"/>
              <a:t>«Так вы приедете к нам?» – «</a:t>
            </a:r>
            <a:r>
              <a:rPr lang="ru-RU" b="1" i="1" dirty="0" smtClean="0"/>
              <a:t>Нет</a:t>
            </a:r>
            <a:r>
              <a:rPr lang="ru-RU" i="1" dirty="0" smtClean="0"/>
              <a:t>, не приеду» (Л. Толстой).</a:t>
            </a:r>
          </a:p>
          <a:p>
            <a:endParaRPr lang="ru-RU" i="1" dirty="0"/>
          </a:p>
          <a:p>
            <a:pPr marL="0" indent="0">
              <a:buNone/>
            </a:pPr>
            <a:r>
              <a:rPr lang="ru-RU" dirty="0" smtClean="0"/>
              <a:t>Частицу </a:t>
            </a:r>
            <a:r>
              <a:rPr lang="ru-RU" b="1" i="1" dirty="0" smtClean="0"/>
              <a:t>нет</a:t>
            </a:r>
            <a:r>
              <a:rPr lang="ru-RU" dirty="0" smtClean="0"/>
              <a:t>(отрицательный ответ на вопрос) необходимо отличать от слова </a:t>
            </a:r>
            <a:r>
              <a:rPr lang="ru-RU" i="1" dirty="0" smtClean="0"/>
              <a:t>нет</a:t>
            </a:r>
            <a:r>
              <a:rPr lang="ru-RU" dirty="0" smtClean="0"/>
              <a:t>, являющегося сказуемым в безличном предложении</a:t>
            </a:r>
            <a:r>
              <a:rPr lang="ru-RU" i="1" dirty="0" smtClean="0"/>
              <a:t>: </a:t>
            </a:r>
          </a:p>
          <a:p>
            <a:r>
              <a:rPr lang="ru-RU" i="1" dirty="0" smtClean="0"/>
              <a:t>На поле уже нет снега, а в лесу ещё есть.</a:t>
            </a:r>
            <a:endParaRPr lang="ru-RU" i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426172" y="4721125"/>
            <a:ext cx="5760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426172" y="4627558"/>
            <a:ext cx="5760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0874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Утвердительные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(служат для выражения утверждения и отделяются запятыми)</a:t>
            </a:r>
          </a:p>
          <a:p>
            <a:r>
              <a:rPr lang="ru-RU" b="1" i="1" dirty="0" smtClean="0"/>
              <a:t>Да, точно, так</a:t>
            </a:r>
          </a:p>
          <a:p>
            <a:r>
              <a:rPr lang="ru-RU" i="1" dirty="0" smtClean="0"/>
              <a:t>«Уж женат?» – «</a:t>
            </a:r>
            <a:r>
              <a:rPr lang="ru-RU" b="1" i="1" dirty="0" smtClean="0"/>
              <a:t>Да</a:t>
            </a:r>
            <a:r>
              <a:rPr lang="ru-RU" i="1" dirty="0" smtClean="0"/>
              <a:t>, третий год пошел с Филипповок» (Л. Толстой).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260209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(употребляются при сказуемом)</a:t>
            </a:r>
          </a:p>
          <a:p>
            <a:r>
              <a:rPr lang="ru-RU" b="1" i="1" dirty="0" smtClean="0"/>
              <a:t>Как, словно, будто, как будто, точно </a:t>
            </a:r>
            <a:r>
              <a:rPr lang="ru-RU" i="1" dirty="0" smtClean="0"/>
              <a:t>и др.</a:t>
            </a:r>
          </a:p>
          <a:p>
            <a:r>
              <a:rPr lang="ru-RU" i="1" dirty="0" smtClean="0"/>
              <a:t>Дубровский </a:t>
            </a:r>
            <a:r>
              <a:rPr lang="ru-RU" b="1" i="1" dirty="0" smtClean="0"/>
              <a:t>как будто </a:t>
            </a:r>
            <a:r>
              <a:rPr lang="ru-RU" i="1" dirty="0" smtClean="0"/>
              <a:t>очнулся от усыпления (А. Пушкин).</a:t>
            </a:r>
          </a:p>
          <a:p>
            <a:r>
              <a:rPr lang="ru-RU" i="1" dirty="0" smtClean="0"/>
              <a:t>Спелая рожь </a:t>
            </a:r>
            <a:r>
              <a:rPr lang="ru-RU" b="1" i="1" dirty="0" smtClean="0"/>
              <a:t>как</a:t>
            </a:r>
            <a:r>
              <a:rPr lang="ru-RU" i="1" dirty="0" smtClean="0"/>
              <a:t> золотистое море.</a:t>
            </a:r>
            <a:endParaRPr lang="ru-RU" i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763688" y="3789040"/>
            <a:ext cx="17281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644280" y="3763317"/>
            <a:ext cx="26559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644280" y="3799507"/>
            <a:ext cx="26559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915816" y="4581128"/>
            <a:ext cx="7284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779912" y="4607793"/>
            <a:ext cx="432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156176" y="4545483"/>
            <a:ext cx="8640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779912" y="4564930"/>
            <a:ext cx="432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56176" y="4581128"/>
            <a:ext cx="8640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7981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Восклицательные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 smtClean="0"/>
              <a:t>Что за, как, о </a:t>
            </a:r>
            <a:r>
              <a:rPr lang="ru-RU" i="1" dirty="0" smtClean="0"/>
              <a:t>и др.</a:t>
            </a:r>
          </a:p>
          <a:p>
            <a:r>
              <a:rPr lang="ru-RU" i="1" dirty="0" smtClean="0"/>
              <a:t>Плутовка к дереву на цыпочках подходит, вертит хвостом, с Вороны глаз не сводит и говорит так сладко, чуть дыша: «Голубушка, как хороша! </a:t>
            </a:r>
            <a:r>
              <a:rPr lang="ru-RU" b="1" i="1" dirty="0" smtClean="0"/>
              <a:t>Ну что </a:t>
            </a:r>
            <a:r>
              <a:rPr lang="ru-RU" i="1" dirty="0" smtClean="0"/>
              <a:t>за шейка, </a:t>
            </a:r>
            <a:r>
              <a:rPr lang="ru-RU" b="1" i="1" dirty="0" smtClean="0"/>
              <a:t>что за </a:t>
            </a:r>
            <a:r>
              <a:rPr lang="ru-RU" i="1" dirty="0" smtClean="0"/>
              <a:t>глазки!» (И. Крылов).</a:t>
            </a:r>
          </a:p>
          <a:p>
            <a:r>
              <a:rPr lang="ru-RU" i="1" dirty="0" smtClean="0"/>
              <a:t>Тебе, Казбек, </a:t>
            </a:r>
            <a:r>
              <a:rPr lang="ru-RU" b="1" i="1" dirty="0" smtClean="0"/>
              <a:t>о</a:t>
            </a:r>
            <a:r>
              <a:rPr lang="ru-RU" i="1" dirty="0" smtClean="0"/>
              <a:t> страж востока, принес я, странник, свой поклон (М. Лермонтов).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15646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Формообразующие частицы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Служат для образования грамматических форм слова: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692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6131" y="739655"/>
            <a:ext cx="2520280" cy="525658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Условного наклонения гл.</a:t>
            </a:r>
          </a:p>
          <a:p>
            <a:pPr marL="0" indent="0">
              <a:buNone/>
            </a:pPr>
            <a:r>
              <a:rPr lang="ru-RU" b="1" i="1" dirty="0" smtClean="0"/>
              <a:t>Бы(б)</a:t>
            </a:r>
          </a:p>
          <a:p>
            <a:pPr marL="0" indent="0">
              <a:buNone/>
            </a:pPr>
            <a:r>
              <a:rPr lang="ru-RU" i="1" dirty="0" smtClean="0"/>
              <a:t>Я</a:t>
            </a:r>
            <a:r>
              <a:rPr lang="ru-RU" b="1" i="1" dirty="0" smtClean="0"/>
              <a:t> б </a:t>
            </a:r>
            <a:r>
              <a:rPr lang="ru-RU" i="1" dirty="0" smtClean="0"/>
              <a:t>навеки забыл кабаки и стихи </a:t>
            </a:r>
            <a:r>
              <a:rPr lang="ru-RU" b="1" i="1" dirty="0" smtClean="0"/>
              <a:t>бы</a:t>
            </a:r>
            <a:r>
              <a:rPr lang="ru-RU" i="1" dirty="0" smtClean="0"/>
              <a:t> писать забросил, только </a:t>
            </a:r>
            <a:r>
              <a:rPr lang="ru-RU" b="1" i="1" dirty="0" smtClean="0"/>
              <a:t>б</a:t>
            </a:r>
            <a:r>
              <a:rPr lang="ru-RU" i="1" dirty="0" smtClean="0"/>
              <a:t> тонко касаться руки и волос твоих цветом в осень (С. Есенин).</a:t>
            </a:r>
            <a:endParaRPr lang="ru-RU" i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259632" y="2420888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252439" y="2465288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43608" y="2780928"/>
            <a:ext cx="94319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43608" y="2708920"/>
            <a:ext cx="94319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018766" y="3124398"/>
            <a:ext cx="6480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050726" y="3186112"/>
            <a:ext cx="6161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65042" y="3501008"/>
            <a:ext cx="11092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43608" y="3573016"/>
            <a:ext cx="107892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70670" y="3861048"/>
            <a:ext cx="158510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52072" y="3933056"/>
            <a:ext cx="16037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106271" y="4221088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62782" y="4255938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44799" y="4581128"/>
            <a:ext cx="12980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065042" y="4653136"/>
            <a:ext cx="126199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419872" y="750647"/>
            <a:ext cx="259228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/>
              <a:t>Повелит. наклонения гл.</a:t>
            </a:r>
          </a:p>
          <a:p>
            <a:r>
              <a:rPr lang="ru-RU" sz="2400" b="1" i="1" dirty="0" smtClean="0"/>
              <a:t>Да</a:t>
            </a:r>
          </a:p>
          <a:p>
            <a:r>
              <a:rPr lang="ru-RU" sz="2400" b="1" i="1" dirty="0" smtClean="0"/>
              <a:t>Бывало</a:t>
            </a:r>
          </a:p>
          <a:p>
            <a:r>
              <a:rPr lang="ru-RU" sz="2400" b="1" i="1" dirty="0" smtClean="0"/>
              <a:t>Давай(те)</a:t>
            </a:r>
          </a:p>
          <a:p>
            <a:r>
              <a:rPr lang="ru-RU" sz="2400" b="1" i="1" dirty="0" smtClean="0"/>
              <a:t>Пусть(пускай)</a:t>
            </a:r>
          </a:p>
          <a:p>
            <a:endParaRPr lang="ru-RU" sz="2400" b="1" i="1" dirty="0" smtClean="0"/>
          </a:p>
          <a:p>
            <a:r>
              <a:rPr lang="ru-RU" sz="2400" b="1" i="1" dirty="0" smtClean="0"/>
              <a:t>Пускай</a:t>
            </a:r>
            <a:r>
              <a:rPr lang="ru-RU" sz="2400" i="1" dirty="0" smtClean="0"/>
              <a:t> толпа растопчет мой венец: венец певца, венец терновый (М. </a:t>
            </a:r>
            <a:r>
              <a:rPr lang="ru-RU" sz="2400" i="1" dirty="0"/>
              <a:t>Л</a:t>
            </a:r>
            <a:r>
              <a:rPr lang="ru-RU" sz="2400" i="1" dirty="0" smtClean="0"/>
              <a:t>ермонтов).</a:t>
            </a:r>
            <a:endParaRPr lang="ru-RU" sz="2400" i="1" dirty="0"/>
          </a:p>
        </p:txBody>
      </p:sp>
      <p:sp>
        <p:nvSpPr>
          <p:cNvPr id="35" name="TextBox 34"/>
          <p:cNvSpPr txBox="1"/>
          <p:nvPr/>
        </p:nvSpPr>
        <p:spPr>
          <a:xfrm>
            <a:off x="6012160" y="750647"/>
            <a:ext cx="259228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Степень сравнения прилагательных и наречий</a:t>
            </a:r>
          </a:p>
          <a:p>
            <a:endParaRPr lang="ru-RU" sz="2000" b="1" dirty="0" smtClean="0"/>
          </a:p>
          <a:p>
            <a:r>
              <a:rPr lang="ru-RU" sz="2400" b="1" i="1" dirty="0" smtClean="0"/>
              <a:t>Более</a:t>
            </a:r>
          </a:p>
          <a:p>
            <a:r>
              <a:rPr lang="ru-RU" sz="2400" b="1" i="1" dirty="0" smtClean="0"/>
              <a:t>Менее</a:t>
            </a:r>
          </a:p>
          <a:p>
            <a:r>
              <a:rPr lang="ru-RU" sz="2400" b="1" i="1" dirty="0" smtClean="0"/>
              <a:t>Наиболее</a:t>
            </a:r>
          </a:p>
          <a:p>
            <a:r>
              <a:rPr lang="ru-RU" sz="2400" b="1" i="1" dirty="0" smtClean="0"/>
              <a:t>Наименее</a:t>
            </a:r>
          </a:p>
          <a:p>
            <a:r>
              <a:rPr lang="ru-RU" sz="2400" b="1" i="1" dirty="0" smtClean="0"/>
              <a:t>Самый</a:t>
            </a:r>
          </a:p>
          <a:p>
            <a:endParaRPr lang="ru-RU" sz="2000" b="1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6012160" y="908720"/>
            <a:ext cx="0" cy="433546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412232" y="956665"/>
            <a:ext cx="0" cy="433546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4897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Частицы необходимо отличать от других ЧР, например: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16832"/>
            <a:ext cx="7272808" cy="3806237"/>
          </a:xfrm>
        </p:spPr>
        <p:txBody>
          <a:bodyPr>
            <a:normAutofit lnSpcReduction="10000"/>
          </a:bodyPr>
          <a:lstStyle/>
          <a:p>
            <a:r>
              <a:rPr lang="ru-RU" i="1" dirty="0" smtClean="0"/>
              <a:t>Мы работаем в будни и в выходные. </a:t>
            </a:r>
            <a:r>
              <a:rPr lang="ru-RU" dirty="0" smtClean="0"/>
              <a:t>(Союз и связывает однородные чл. </a:t>
            </a:r>
            <a:r>
              <a:rPr lang="ru-RU" dirty="0" err="1" smtClean="0"/>
              <a:t>пр</a:t>
            </a:r>
            <a:r>
              <a:rPr lang="ru-RU" dirty="0" smtClean="0"/>
              <a:t>-я.) </a:t>
            </a:r>
          </a:p>
          <a:p>
            <a:r>
              <a:rPr lang="ru-RU" i="1" dirty="0" smtClean="0"/>
              <a:t>Ты работаешь </a:t>
            </a:r>
            <a:r>
              <a:rPr lang="ru-RU" b="1" i="1" dirty="0" smtClean="0"/>
              <a:t>и</a:t>
            </a:r>
            <a:r>
              <a:rPr lang="ru-RU" i="1" dirty="0" smtClean="0"/>
              <a:t> в воскресенье! </a:t>
            </a:r>
            <a:r>
              <a:rPr lang="ru-RU" dirty="0" smtClean="0"/>
              <a:t>(Усилительная частица </a:t>
            </a:r>
            <a:r>
              <a:rPr lang="ru-RU" b="1" i="1" dirty="0" smtClean="0"/>
              <a:t>и</a:t>
            </a:r>
            <a:r>
              <a:rPr lang="ru-RU" dirty="0" smtClean="0"/>
              <a:t> = </a:t>
            </a:r>
            <a:r>
              <a:rPr lang="ru-RU" i="1" dirty="0" smtClean="0"/>
              <a:t>Ты работаешь даже в воскресенье!</a:t>
            </a:r>
            <a:r>
              <a:rPr lang="ru-RU" dirty="0" smtClean="0"/>
              <a:t>)</a:t>
            </a:r>
          </a:p>
          <a:p>
            <a:r>
              <a:rPr lang="ru-RU" i="1" dirty="0" smtClean="0"/>
              <a:t>Вам необходимо точно определить местоположение объекта. </a:t>
            </a:r>
            <a:r>
              <a:rPr lang="ru-RU" dirty="0" smtClean="0"/>
              <a:t>(Наречие </a:t>
            </a:r>
            <a:r>
              <a:rPr lang="ru-RU" i="1" dirty="0" smtClean="0"/>
              <a:t>точно;</a:t>
            </a:r>
            <a:r>
              <a:rPr lang="ru-RU" dirty="0" smtClean="0"/>
              <a:t> </a:t>
            </a:r>
            <a:r>
              <a:rPr lang="ru-RU" i="1" dirty="0" smtClean="0"/>
              <a:t>необходимо определить (как?) точно.) </a:t>
            </a:r>
            <a:r>
              <a:rPr lang="ru-RU" dirty="0" smtClean="0"/>
              <a:t>–</a:t>
            </a:r>
          </a:p>
          <a:p>
            <a:r>
              <a:rPr lang="ru-RU" dirty="0" smtClean="0"/>
              <a:t> </a:t>
            </a:r>
            <a:r>
              <a:rPr lang="ru-RU" i="1" dirty="0" smtClean="0"/>
              <a:t>Всё </a:t>
            </a:r>
            <a:r>
              <a:rPr lang="ru-RU" b="1" i="1" dirty="0" smtClean="0"/>
              <a:t>точно</a:t>
            </a:r>
            <a:r>
              <a:rPr lang="ru-RU" i="1" dirty="0" smtClean="0"/>
              <a:t> замерло</a:t>
            </a:r>
            <a:r>
              <a:rPr lang="ru-RU" dirty="0" smtClean="0"/>
              <a:t>. (Сравнительная частица </a:t>
            </a:r>
            <a:r>
              <a:rPr lang="ru-RU" b="1" i="1" dirty="0" smtClean="0"/>
              <a:t>точно</a:t>
            </a:r>
            <a:r>
              <a:rPr lang="ru-RU" dirty="0" smtClean="0"/>
              <a:t> употребляется при сказуемом.)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499992" y="1988840"/>
            <a:ext cx="360040" cy="288032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03648" y="5085184"/>
            <a:ext cx="5760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112690" y="5085184"/>
            <a:ext cx="21712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12690" y="5186312"/>
            <a:ext cx="21712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9623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Домашнее задание:</a:t>
            </a:r>
            <a:br>
              <a:rPr lang="ru-RU" sz="3200" dirty="0" smtClean="0"/>
            </a:br>
            <a:r>
              <a:rPr lang="ru-RU" sz="3200" dirty="0" smtClean="0"/>
              <a:t>упр.403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16832"/>
            <a:ext cx="7272808" cy="380623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499992" y="1988840"/>
            <a:ext cx="360040" cy="288032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03648" y="5085184"/>
            <a:ext cx="5760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112690" y="5085184"/>
            <a:ext cx="21712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12690" y="5186312"/>
            <a:ext cx="21712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9623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4400" b="1" i="1" dirty="0" smtClean="0"/>
              <a:t>Не</a:t>
            </a:r>
            <a:r>
              <a:rPr lang="ru-RU" sz="4400" i="1" dirty="0" smtClean="0"/>
              <a:t> сбылись, мой друг, пророчества пылкой юности моей.</a:t>
            </a:r>
          </a:p>
          <a:p>
            <a:r>
              <a:rPr lang="ru-RU" sz="4400" b="1" i="1" dirty="0" smtClean="0"/>
              <a:t>Пускай</a:t>
            </a:r>
            <a:r>
              <a:rPr lang="ru-RU" sz="4400" i="1" dirty="0" smtClean="0"/>
              <a:t> толпа клеймит презреньем наш неразгаданный союз…</a:t>
            </a:r>
            <a:endParaRPr lang="ru-RU" sz="4400" i="1" dirty="0"/>
          </a:p>
        </p:txBody>
      </p:sp>
    </p:spTree>
    <p:extLst>
      <p:ext uri="{BB962C8B-B14F-4D97-AF65-F5344CB8AC3E}">
        <p14:creationId xmlns:p14="http://schemas.microsoft.com/office/powerpoint/2010/main" xmlns="" val="211377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 происхождению частицы часто связаны с другими ЧР: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А, и </a:t>
            </a:r>
            <a:r>
              <a:rPr lang="ru-RU" dirty="0" smtClean="0"/>
              <a:t>и др. – с союзами;</a:t>
            </a:r>
          </a:p>
          <a:p>
            <a:r>
              <a:rPr lang="ru-RU" b="1" i="1" dirty="0" smtClean="0"/>
              <a:t>То, себе, это </a:t>
            </a:r>
            <a:r>
              <a:rPr lang="ru-RU" dirty="0" smtClean="0"/>
              <a:t>и др. – с местоимениями;</a:t>
            </a:r>
          </a:p>
          <a:p>
            <a:r>
              <a:rPr lang="ru-RU" b="1" i="1" dirty="0" smtClean="0"/>
              <a:t>Давай, бывало </a:t>
            </a:r>
            <a:r>
              <a:rPr lang="ru-RU" dirty="0" smtClean="0"/>
              <a:t>и др. – с глаголами;</a:t>
            </a:r>
          </a:p>
          <a:p>
            <a:pPr marL="0" indent="0">
              <a:buNone/>
            </a:pPr>
            <a:r>
              <a:rPr lang="ru-RU" dirty="0" smtClean="0"/>
              <a:t>Частицы не являются членами предложения, однако могут входить в состав членов предложения:</a:t>
            </a:r>
          </a:p>
          <a:p>
            <a:pPr marL="0" indent="0">
              <a:buNone/>
            </a:pPr>
            <a:r>
              <a:rPr lang="ru-RU" i="1" dirty="0" smtClean="0"/>
              <a:t>От любви </a:t>
            </a:r>
            <a:r>
              <a:rPr lang="ru-RU" b="1" i="1" dirty="0" smtClean="0"/>
              <a:t>не</a:t>
            </a:r>
            <a:r>
              <a:rPr lang="ru-RU" i="1" dirty="0" smtClean="0"/>
              <a:t> требуют поруки, с нею знают радость и беду (С. Есенин).</a:t>
            </a:r>
            <a:endParaRPr lang="ru-RU" i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3347864" y="4967436"/>
            <a:ext cx="144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347864" y="5015209"/>
            <a:ext cx="144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038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частиц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Выделяют два основных разряда частиц:</a:t>
            </a:r>
          </a:p>
          <a:p>
            <a:r>
              <a:rPr lang="ru-RU" b="1" dirty="0" smtClean="0"/>
              <a:t>Смысловые </a:t>
            </a:r>
          </a:p>
          <a:p>
            <a:r>
              <a:rPr lang="ru-RU" b="1" dirty="0" smtClean="0"/>
              <a:t>Формообразующие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57874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Смысловые частицы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Служат для придания словам и предложениям различных дополнительных смысловых оттенков, например: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616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Указательные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(обычно указывают на предметы, явления)</a:t>
            </a:r>
          </a:p>
          <a:p>
            <a:r>
              <a:rPr lang="ru-RU" b="1" i="1" dirty="0" smtClean="0"/>
              <a:t>Вон, вот, это </a:t>
            </a:r>
            <a:r>
              <a:rPr lang="ru-RU" dirty="0" smtClean="0"/>
              <a:t>и др.</a:t>
            </a:r>
          </a:p>
          <a:p>
            <a:r>
              <a:rPr lang="ru-RU" b="1" i="1" dirty="0" smtClean="0"/>
              <a:t>Вот</a:t>
            </a:r>
            <a:r>
              <a:rPr lang="ru-RU" i="1" dirty="0" smtClean="0"/>
              <a:t> лещик, потроха, </a:t>
            </a:r>
            <a:r>
              <a:rPr lang="ru-RU" b="1" i="1" dirty="0" smtClean="0"/>
              <a:t>вот</a:t>
            </a:r>
            <a:r>
              <a:rPr lang="ru-RU" i="1" dirty="0" smtClean="0"/>
              <a:t> стерляди кусочек (И. Крылов).</a:t>
            </a:r>
          </a:p>
          <a:p>
            <a:r>
              <a:rPr lang="ru-RU" i="1" dirty="0" smtClean="0"/>
              <a:t>«Так поправее ракиты, Фёдор </a:t>
            </a:r>
            <a:r>
              <a:rPr lang="ru-RU" i="1" dirty="0" err="1" smtClean="0"/>
              <a:t>Филиппыч</a:t>
            </a:r>
            <a:r>
              <a:rPr lang="ru-RU" i="1" dirty="0" smtClean="0"/>
              <a:t>, </a:t>
            </a:r>
            <a:r>
              <a:rPr lang="ru-RU" b="1" i="1" dirty="0" smtClean="0"/>
              <a:t>вон</a:t>
            </a:r>
            <a:r>
              <a:rPr lang="ru-RU" i="1" dirty="0" smtClean="0"/>
              <a:t> там-то», - говорит ему кто-то (Л. Толстой).</a:t>
            </a:r>
          </a:p>
          <a:p>
            <a:r>
              <a:rPr lang="ru-RU" i="1" dirty="0" smtClean="0"/>
              <a:t>Профессия врача – </a:t>
            </a:r>
            <a:r>
              <a:rPr lang="ru-RU" b="1" i="1" dirty="0" smtClean="0"/>
              <a:t>это</a:t>
            </a:r>
            <a:r>
              <a:rPr lang="ru-RU" i="1" dirty="0" smtClean="0"/>
              <a:t> подвиг, она требует самоотвержения, чистоты души и чистоты помыслов (А. Чехов).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210154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Уточняющие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(служат для уточнения какого-то слова или выражения)</a:t>
            </a:r>
          </a:p>
          <a:p>
            <a:r>
              <a:rPr lang="ru-RU" b="1" i="1" dirty="0" smtClean="0"/>
              <a:t>Именно, почти, точно, как раз </a:t>
            </a:r>
            <a:r>
              <a:rPr lang="ru-RU" dirty="0" smtClean="0"/>
              <a:t>и др.</a:t>
            </a:r>
          </a:p>
          <a:p>
            <a:r>
              <a:rPr lang="ru-RU" i="1" dirty="0" smtClean="0"/>
              <a:t>Матушка </a:t>
            </a:r>
            <a:r>
              <a:rPr lang="ru-RU" b="1" i="1" dirty="0" smtClean="0"/>
              <a:t>почти</a:t>
            </a:r>
            <a:r>
              <a:rPr lang="ru-RU" i="1" dirty="0" smtClean="0"/>
              <a:t> не обращала на меня внимания (И. Тургенев).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5852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Выделительно-ограничительные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(придают слову или группе слов ограничительный оттенок)</a:t>
            </a:r>
          </a:p>
          <a:p>
            <a:r>
              <a:rPr lang="ru-RU" b="1" i="1" dirty="0" smtClean="0"/>
              <a:t>Только, всего, лишь, исключительно, всего-навсего</a:t>
            </a:r>
          </a:p>
          <a:p>
            <a:r>
              <a:rPr lang="ru-RU" i="1" dirty="0" smtClean="0"/>
              <a:t>В комнате остались </a:t>
            </a:r>
            <a:r>
              <a:rPr lang="ru-RU" b="1" i="1" dirty="0" smtClean="0"/>
              <a:t>только</a:t>
            </a:r>
            <a:r>
              <a:rPr lang="ru-RU" i="1" dirty="0" smtClean="0"/>
              <a:t> хозяин да Сергей Николаевич, да Владимир Петрович.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29855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Усилительные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(подчеркивают определённые слова)</a:t>
            </a:r>
          </a:p>
          <a:p>
            <a:r>
              <a:rPr lang="ru-RU" b="1" i="1" dirty="0" smtClean="0"/>
              <a:t>Даже, ведь, же, и, даже и, ни, уж, всё, всё-таки, -то </a:t>
            </a:r>
            <a:r>
              <a:rPr lang="ru-RU" i="1" dirty="0" smtClean="0"/>
              <a:t>и др.</a:t>
            </a:r>
          </a:p>
          <a:p>
            <a:r>
              <a:rPr lang="ru-RU" b="1" i="1" dirty="0" smtClean="0"/>
              <a:t>Даже</a:t>
            </a:r>
            <a:r>
              <a:rPr lang="ru-RU" i="1" dirty="0" smtClean="0"/>
              <a:t> приказчик издал какой-то неодобрительный звук (Л. Толстой).</a:t>
            </a:r>
          </a:p>
          <a:p>
            <a:r>
              <a:rPr lang="ru-RU" i="1" dirty="0" smtClean="0"/>
              <a:t>«Однако плохо </a:t>
            </a:r>
            <a:r>
              <a:rPr lang="ru-RU" b="1" i="1" dirty="0" smtClean="0"/>
              <a:t>же</a:t>
            </a:r>
            <a:r>
              <a:rPr lang="ru-RU" i="1" dirty="0" smtClean="0"/>
              <a:t> кормят тебя твои хозяева!» – говорил незнакомец, глядя, с какой свирепой жадностью Каштанка глотала </a:t>
            </a:r>
            <a:r>
              <a:rPr lang="ru-RU" i="1" dirty="0" err="1" smtClean="0"/>
              <a:t>неразжёванные</a:t>
            </a:r>
            <a:r>
              <a:rPr lang="ru-RU" i="1" dirty="0" smtClean="0"/>
              <a:t> куски (А. Чехов).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21591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199</TotalTime>
  <Words>791</Words>
  <Application>Microsoft Office PowerPoint</Application>
  <PresentationFormat>Экран (4:3)</PresentationFormat>
  <Paragraphs>86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Кнопка</vt:lpstr>
      <vt:lpstr>Частица</vt:lpstr>
      <vt:lpstr>Слайд 2</vt:lpstr>
      <vt:lpstr>По происхождению частицы часто связаны с другими ЧР:</vt:lpstr>
      <vt:lpstr>Классификация частиц</vt:lpstr>
      <vt:lpstr>Смысловые частицы</vt:lpstr>
      <vt:lpstr>Указательные</vt:lpstr>
      <vt:lpstr>Уточняющие </vt:lpstr>
      <vt:lpstr>Выделительно-ограничительные</vt:lpstr>
      <vt:lpstr>Усилительные</vt:lpstr>
      <vt:lpstr>Вопросительные</vt:lpstr>
      <vt:lpstr>Отрицательные</vt:lpstr>
      <vt:lpstr>Слайд 12</vt:lpstr>
      <vt:lpstr>Утвердительные</vt:lpstr>
      <vt:lpstr>Сравнительные</vt:lpstr>
      <vt:lpstr>Восклицательные</vt:lpstr>
      <vt:lpstr>Формообразующие частицы</vt:lpstr>
      <vt:lpstr>Слайд 17</vt:lpstr>
      <vt:lpstr>Частицы необходимо отличать от других ЧР, например:</vt:lpstr>
      <vt:lpstr>Домашнее задание: упр.403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Частица</dc:title>
  <dc:creator>Кабинет Биологии</dc:creator>
  <cp:lastModifiedBy>user</cp:lastModifiedBy>
  <cp:revision>20</cp:revision>
  <dcterms:created xsi:type="dcterms:W3CDTF">2019-03-21T14:51:48Z</dcterms:created>
  <dcterms:modified xsi:type="dcterms:W3CDTF">2020-03-26T10:12:51Z</dcterms:modified>
</cp:coreProperties>
</file>