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8" r:id="rId15"/>
    <p:sldId id="269" r:id="rId16"/>
    <p:sldId id="271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D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4279B2F-CADB-49EE-A630-BE1D3F7DE4A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C25C1-0C8B-4317-B21C-658118CC1136}" type="datetimeFigureOut">
              <a:rPr lang="ru-RU" smtClean="0"/>
              <a:pPr/>
              <a:t>05.05.2010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8DE89-9B99-4272-B5E8-691F0D9885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714356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dirty="0" smtClean="0"/>
              <a:t>Обобщение по теме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2143116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Picture 4" descr="MCj0396744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143248"/>
            <a:ext cx="2558857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500430" y="2214554"/>
            <a:ext cx="489409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«Глагол»</a:t>
            </a:r>
            <a:endParaRPr lang="ru-RU" sz="9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Вопросы и задания к тексту: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484030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      </a:t>
            </a:r>
            <a:br>
              <a:rPr lang="ru-RU" dirty="0"/>
            </a:br>
            <a:r>
              <a:rPr lang="ru-RU" sz="4000" b="1" dirty="0">
                <a:solidFill>
                  <a:srgbClr val="FFFF00"/>
                </a:solidFill>
              </a:rPr>
              <a:t>1. Что такое инфинитив?</a:t>
            </a:r>
            <a:br>
              <a:rPr lang="ru-RU" sz="4000" b="1" dirty="0">
                <a:solidFill>
                  <a:srgbClr val="FFFF00"/>
                </a:solidFill>
              </a:rPr>
            </a:br>
            <a:r>
              <a:rPr lang="ru-RU" sz="4000" b="1" dirty="0">
                <a:solidFill>
                  <a:srgbClr val="FFFF00"/>
                </a:solidFill>
              </a:rPr>
              <a:t>2. Найти в тексте глаголы в инфинитиве.</a:t>
            </a:r>
            <a:br>
              <a:rPr lang="ru-RU" sz="4000" b="1" dirty="0">
                <a:solidFill>
                  <a:srgbClr val="FFFF00"/>
                </a:solidFill>
              </a:rPr>
            </a:br>
            <a:r>
              <a:rPr lang="ru-RU" sz="4000" b="1" dirty="0">
                <a:solidFill>
                  <a:srgbClr val="FFFF00"/>
                </a:solidFill>
              </a:rPr>
              <a:t>3. Вспомнить, как пишутся глаголы в инфинитиве с основой на шипящую.</a:t>
            </a:r>
            <a:br>
              <a:rPr lang="ru-RU" sz="4000" b="1" dirty="0">
                <a:solidFill>
                  <a:srgbClr val="FFFF00"/>
                </a:solidFill>
              </a:rPr>
            </a:br>
            <a:r>
              <a:rPr lang="ru-RU" sz="4000" b="1" dirty="0">
                <a:solidFill>
                  <a:srgbClr val="FFFF00"/>
                </a:solidFill>
              </a:rPr>
              <a:t>4. У каких глаголов после шипящих, кроме неопределенной формы глагола, пишется </a:t>
            </a:r>
            <a:r>
              <a:rPr lang="ru-RU" sz="4000" b="1" dirty="0" err="1">
                <a:solidFill>
                  <a:srgbClr val="FFFF00"/>
                </a:solidFill>
              </a:rPr>
              <a:t>ь</a:t>
            </a:r>
            <a:r>
              <a:rPr lang="ru-RU" sz="4000" b="1" dirty="0">
                <a:solidFill>
                  <a:srgbClr val="FFFF00"/>
                </a:solidFill>
              </a:rPr>
              <a:t>?</a:t>
            </a:r>
            <a:br>
              <a:rPr lang="ru-RU" sz="4000" b="1" dirty="0">
                <a:solidFill>
                  <a:srgbClr val="FFFF00"/>
                </a:solidFill>
              </a:rPr>
            </a:br>
            <a:r>
              <a:rPr lang="ru-RU" sz="4000" b="1" dirty="0">
                <a:solidFill>
                  <a:srgbClr val="FFFF00"/>
                </a:solidFill>
              </a:rPr>
              <a:t>5. Сделать морфемный и морфологический разборы </a:t>
            </a:r>
            <a:r>
              <a:rPr lang="ru-RU" sz="4000" b="1" dirty="0" smtClean="0">
                <a:solidFill>
                  <a:srgbClr val="FFFF00"/>
                </a:solidFill>
              </a:rPr>
              <a:t>подчеркнутого глагола.</a:t>
            </a:r>
            <a:r>
              <a:rPr lang="ru-RU" sz="4000" b="1" dirty="0">
                <a:solidFill>
                  <a:srgbClr val="FFFF00"/>
                </a:solidFill>
              </a:rPr>
              <a:t/>
            </a:r>
            <a:br>
              <a:rPr lang="ru-RU" sz="4000" b="1" dirty="0">
                <a:solidFill>
                  <a:srgbClr val="FFFF00"/>
                </a:solidFill>
              </a:rPr>
            </a:br>
            <a:r>
              <a:rPr lang="ru-RU" sz="4000" b="1" dirty="0" smtClean="0">
                <a:solidFill>
                  <a:srgbClr val="FFFF00"/>
                </a:solidFill>
              </a:rPr>
              <a:t>6. </a:t>
            </a:r>
            <a:r>
              <a:rPr lang="ru-RU" sz="4000" b="1" dirty="0">
                <a:solidFill>
                  <a:srgbClr val="FFFF00"/>
                </a:solidFill>
              </a:rPr>
              <a:t>Вспомнить правописание -</a:t>
            </a:r>
            <a:r>
              <a:rPr lang="ru-RU" sz="4000" b="1" dirty="0" err="1">
                <a:solidFill>
                  <a:srgbClr val="FFFF00"/>
                </a:solidFill>
              </a:rPr>
              <a:t>ться</a:t>
            </a:r>
            <a:r>
              <a:rPr lang="ru-RU" sz="4000" b="1" dirty="0">
                <a:solidFill>
                  <a:srgbClr val="FFFF00"/>
                </a:solidFill>
              </a:rPr>
              <a:t> и -</a:t>
            </a:r>
            <a:r>
              <a:rPr lang="ru-RU" sz="4000" b="1" dirty="0" err="1">
                <a:solidFill>
                  <a:srgbClr val="FFFF00"/>
                </a:solidFill>
              </a:rPr>
              <a:t>тся</a:t>
            </a:r>
            <a:r>
              <a:rPr lang="ru-RU" sz="4000" b="1" dirty="0">
                <a:solidFill>
                  <a:srgbClr val="FFFF00"/>
                </a:solidFill>
              </a:rPr>
              <a:t> в глаголах. </a:t>
            </a:r>
            <a:br>
              <a:rPr lang="ru-RU" sz="4000" b="1" dirty="0">
                <a:solidFill>
                  <a:srgbClr val="FFFF00"/>
                </a:solidFill>
              </a:rPr>
            </a:br>
            <a:r>
              <a:rPr lang="ru-RU" sz="4000" b="1" dirty="0" smtClean="0">
                <a:solidFill>
                  <a:srgbClr val="FFFF00"/>
                </a:solidFill>
              </a:rPr>
              <a:t>7. </a:t>
            </a:r>
            <a:r>
              <a:rPr lang="ru-RU" sz="4000" b="1" dirty="0">
                <a:solidFill>
                  <a:srgbClr val="FFFF00"/>
                </a:solidFill>
              </a:rPr>
              <a:t>Вспомните, какие глаголы относятся к 1-му и 2-му спряжению. Определите спряжение глагола </a:t>
            </a:r>
            <a:r>
              <a:rPr lang="ru-RU" sz="4000" b="1" i="1" dirty="0">
                <a:solidFill>
                  <a:srgbClr val="FFFF00"/>
                </a:solidFill>
              </a:rPr>
              <a:t>сумеешь</a:t>
            </a:r>
            <a:r>
              <a:rPr lang="ru-RU" sz="4000" b="1" dirty="0">
                <a:solidFill>
                  <a:srgbClr val="FFFF00"/>
                </a:solidFill>
              </a:rPr>
              <a:t>.</a:t>
            </a:r>
          </a:p>
          <a:p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 Прочитайте и запишите текст. Обратите внимание на правописание глаголов</a:t>
            </a:r>
            <a:r>
              <a:rPr lang="ru-RU" dirty="0" smtClean="0"/>
              <a:t>.</a:t>
            </a:r>
          </a:p>
          <a:p>
            <a:r>
              <a:rPr lang="ru-RU" sz="3900" b="1" dirty="0">
                <a:solidFill>
                  <a:schemeClr val="bg1"/>
                </a:solidFill>
              </a:rPr>
              <a:t>"Как сберечь в памяти прошлое? Как разжечь костер воспоминаний? С помощью чего его поддерживать? Как помочь самому себе, какого помощника привлечь?</a:t>
            </a:r>
            <a:br>
              <a:rPr lang="ru-RU" sz="3900" b="1" dirty="0">
                <a:solidFill>
                  <a:schemeClr val="bg1"/>
                </a:solidFill>
              </a:rPr>
            </a:br>
            <a:r>
              <a:rPr lang="ru-RU" sz="3900" b="1" dirty="0">
                <a:solidFill>
                  <a:schemeClr val="bg1"/>
                </a:solidFill>
              </a:rPr>
              <a:t>      Дневник. Завести дневник событий. Он будет стеречь ускользающее прошлое, не даст тебе отвлечься и забыть, что было вчера. Благодаря дневнику ты </a:t>
            </a:r>
            <a:r>
              <a:rPr lang="ru-RU" sz="3900" b="1" u="sng" dirty="0">
                <a:solidFill>
                  <a:schemeClr val="bg1"/>
                </a:solidFill>
              </a:rPr>
              <a:t>сумеешь</a:t>
            </a:r>
            <a:r>
              <a:rPr lang="ru-RU" sz="3900" b="1" dirty="0">
                <a:solidFill>
                  <a:schemeClr val="bg1"/>
                </a:solidFill>
              </a:rPr>
              <a:t> в любой момент безбоязненно пересечь океан своих мыслей и чувств".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4877" y="0"/>
            <a:ext cx="84991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«Комната мудрых мыслей»</a:t>
            </a:r>
            <a:endParaRPr lang="ru-RU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dirty="0">
                <a:solidFill>
                  <a:srgbClr val="FF0000"/>
                </a:solidFill>
              </a:rPr>
              <a:t>"Игровая комната"</a:t>
            </a:r>
            <a:r>
              <a:rPr lang="ru-RU" sz="6000" dirty="0">
                <a:solidFill>
                  <a:srgbClr val="FF0000"/>
                </a:solidFill>
              </a:rPr>
              <a:t/>
            </a:r>
            <a:br>
              <a:rPr lang="ru-RU" sz="6000" dirty="0">
                <a:solidFill>
                  <a:srgbClr val="FF0000"/>
                </a:solidFill>
              </a:rPr>
            </a:b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572560" cy="4525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      1. Какой частью речи является выделенное слово?</a:t>
            </a:r>
            <a:br>
              <a:rPr lang="ru-RU" dirty="0"/>
            </a:br>
            <a:r>
              <a:rPr lang="ru-RU" dirty="0"/>
              <a:t> </a:t>
            </a:r>
            <a:r>
              <a:rPr lang="ru-RU" sz="4000" b="1" dirty="0">
                <a:solidFill>
                  <a:schemeClr val="bg1"/>
                </a:solidFill>
              </a:rPr>
              <a:t>Коридор </a:t>
            </a:r>
            <a:r>
              <a:rPr lang="ru-RU" sz="4000" b="1" u="sng" dirty="0">
                <a:solidFill>
                  <a:schemeClr val="bg1"/>
                </a:solidFill>
              </a:rPr>
              <a:t>домой</a:t>
            </a:r>
            <a:r>
              <a:rPr lang="ru-RU" sz="4000" b="1" dirty="0">
                <a:solidFill>
                  <a:schemeClr val="bg1"/>
                </a:solidFill>
              </a:rPr>
              <a:t> и иди домой.</a:t>
            </a:r>
            <a:br>
              <a:rPr lang="ru-RU" sz="4000" b="1" dirty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chemeClr val="bg1"/>
                </a:solidFill>
              </a:rPr>
              <a:t>Топила печь и стала </a:t>
            </a:r>
            <a:r>
              <a:rPr lang="ru-RU" sz="4000" b="1" u="sng" dirty="0">
                <a:solidFill>
                  <a:schemeClr val="bg1"/>
                </a:solidFill>
              </a:rPr>
              <a:t>печь</a:t>
            </a:r>
            <a:r>
              <a:rPr lang="ru-RU" sz="4000" b="1" dirty="0">
                <a:solidFill>
                  <a:schemeClr val="bg1"/>
                </a:solidFill>
              </a:rPr>
              <a:t>.</a:t>
            </a:r>
            <a:br>
              <a:rPr lang="ru-RU" sz="4000" b="1" dirty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chemeClr val="bg1"/>
                </a:solidFill>
              </a:rPr>
              <a:t>Снежное покрывало все поле </a:t>
            </a:r>
            <a:r>
              <a:rPr lang="ru-RU" sz="4000" b="1" u="sng" dirty="0">
                <a:solidFill>
                  <a:schemeClr val="bg1"/>
                </a:solidFill>
              </a:rPr>
              <a:t>покрывало</a:t>
            </a:r>
            <a:r>
              <a:rPr lang="ru-RU" sz="4000" b="1" dirty="0">
                <a:solidFill>
                  <a:schemeClr val="bg1"/>
                </a:solidFill>
              </a:rPr>
              <a:t>.</a:t>
            </a:r>
            <a:br>
              <a:rPr lang="ru-RU" sz="4000" b="1" dirty="0">
                <a:solidFill>
                  <a:schemeClr val="bg1"/>
                </a:solidFill>
              </a:rPr>
            </a:br>
            <a:r>
              <a:rPr lang="ru-RU" sz="4000" dirty="0"/>
              <a:t> А как называются такие слова? Приведите свои </a:t>
            </a:r>
            <a:r>
              <a:rPr lang="ru-RU" sz="4000" dirty="0" smtClean="0"/>
              <a:t>примеры</a:t>
            </a:r>
          </a:p>
          <a:p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5500702"/>
            <a:ext cx="7429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речь - </a:t>
            </a:r>
            <a:r>
              <a:rPr lang="ru-RU" sz="4000" b="1" dirty="0" err="1">
                <a:solidFill>
                  <a:srgbClr val="FFFF00"/>
                </a:solidFill>
              </a:rPr>
              <a:t>речь</a:t>
            </a:r>
            <a:r>
              <a:rPr lang="ru-RU" sz="4000" b="1" dirty="0">
                <a:solidFill>
                  <a:srgbClr val="FFFF00"/>
                </a:solidFill>
              </a:rPr>
              <a:t>, течь </a:t>
            </a:r>
            <a:r>
              <a:rPr lang="ru-RU" sz="4000" b="1" dirty="0" smtClean="0">
                <a:solidFill>
                  <a:srgbClr val="FFFF00"/>
                </a:solidFill>
              </a:rPr>
              <a:t>– </a:t>
            </a:r>
            <a:r>
              <a:rPr lang="ru-RU" sz="4000" b="1" dirty="0" err="1" smtClean="0">
                <a:solidFill>
                  <a:srgbClr val="FFFF00"/>
                </a:solidFill>
              </a:rPr>
              <a:t>течь</a:t>
            </a:r>
            <a:r>
              <a:rPr lang="ru-RU" sz="4000" b="1" dirty="0" smtClean="0">
                <a:solidFill>
                  <a:srgbClr val="FFFF00"/>
                </a:solidFill>
              </a:rPr>
              <a:t>, стекло-стекло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     </a:t>
            </a:r>
            <a:r>
              <a:rPr lang="ru-RU" b="1" dirty="0">
                <a:solidFill>
                  <a:srgbClr val="FFFF00"/>
                </a:solidFill>
              </a:rPr>
              <a:t>2. Найдите конец пословиц. Запишите правильно.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28596" y="1643050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1). Кто умеет </a:t>
            </a:r>
            <a:r>
              <a:rPr lang="ru-RU" b="1" dirty="0" smtClean="0">
                <a:solidFill>
                  <a:schemeClr val="bg1"/>
                </a:solidFill>
              </a:rPr>
              <a:t>веселит…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, (…)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2). Не плюй в колодец - (…)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3). Не надо </a:t>
            </a:r>
            <a:r>
              <a:rPr lang="ru-RU" b="1" dirty="0" smtClean="0">
                <a:solidFill>
                  <a:schemeClr val="bg1"/>
                </a:solidFill>
              </a:rPr>
              <a:t>хвалит…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, (…)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4). Кто любит </a:t>
            </a:r>
            <a:r>
              <a:rPr lang="ru-RU" b="1" dirty="0" smtClean="0">
                <a:solidFill>
                  <a:schemeClr val="bg1"/>
                </a:solidFill>
              </a:rPr>
              <a:t>трудит…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, (…)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5). Кто хочет от жизни толку </a:t>
            </a:r>
            <a:r>
              <a:rPr lang="ru-RU" b="1" dirty="0" smtClean="0">
                <a:solidFill>
                  <a:schemeClr val="bg1"/>
                </a:solidFill>
              </a:rPr>
              <a:t>добит…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, (…)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6). Нечего тому </a:t>
            </a:r>
            <a:r>
              <a:rPr lang="ru-RU" b="1" dirty="0" smtClean="0">
                <a:solidFill>
                  <a:schemeClr val="bg1"/>
                </a:solidFill>
              </a:rPr>
              <a:t>страшит…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, (…)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1) тот должен много </a:t>
            </a:r>
            <a:r>
              <a:rPr lang="ru-RU" b="1" dirty="0" smtClean="0">
                <a:solidFill>
                  <a:schemeClr val="bg1"/>
                </a:solidFill>
              </a:rPr>
              <a:t>трудит…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.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2) который ничего не </a:t>
            </a:r>
            <a:r>
              <a:rPr lang="ru-RU" b="1" dirty="0" err="1" smtClean="0">
                <a:solidFill>
                  <a:schemeClr val="bg1"/>
                </a:solidFill>
              </a:rPr>
              <a:t>боит</a:t>
            </a:r>
            <a:r>
              <a:rPr lang="ru-RU" b="1" dirty="0" smtClean="0">
                <a:solidFill>
                  <a:schemeClr val="bg1"/>
                </a:solidFill>
              </a:rPr>
              <a:t>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3) коли не знаешь, как рожь </a:t>
            </a:r>
            <a:r>
              <a:rPr lang="ru-RU" b="1" dirty="0" smtClean="0">
                <a:solidFill>
                  <a:schemeClr val="bg1"/>
                </a:solidFill>
              </a:rPr>
              <a:t>родит…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4) тому без дела не </a:t>
            </a:r>
            <a:r>
              <a:rPr lang="ru-RU" b="1" dirty="0" smtClean="0">
                <a:solidFill>
                  <a:schemeClr val="bg1"/>
                </a:solidFill>
              </a:rPr>
              <a:t>сидит…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5) того горе боится.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6) </a:t>
            </a:r>
            <a:r>
              <a:rPr lang="ru-RU" b="1" dirty="0" err="1" smtClean="0">
                <a:solidFill>
                  <a:schemeClr val="bg1"/>
                </a:solidFill>
              </a:rPr>
              <a:t>пригодит</a:t>
            </a:r>
            <a:r>
              <a:rPr lang="ru-RU" b="1" dirty="0" smtClean="0">
                <a:solidFill>
                  <a:schemeClr val="bg1"/>
                </a:solidFill>
              </a:rPr>
              <a:t>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воды </a:t>
            </a:r>
            <a:r>
              <a:rPr lang="ru-RU" b="1" dirty="0" smtClean="0">
                <a:solidFill>
                  <a:schemeClr val="bg1"/>
                </a:solidFill>
              </a:rPr>
              <a:t>напит…</a:t>
            </a:r>
            <a:r>
              <a:rPr lang="ru-RU" b="1" dirty="0" err="1" smtClean="0">
                <a:solidFill>
                  <a:schemeClr val="bg1"/>
                </a:solidFill>
              </a:rPr>
              <a:t>ся</a:t>
            </a:r>
            <a:r>
              <a:rPr lang="ru-RU" b="1" dirty="0">
                <a:solidFill>
                  <a:schemeClr val="bg1"/>
                </a:solidFill>
              </a:rPr>
              <a:t>. 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     </a:t>
            </a:r>
            <a:r>
              <a:rPr lang="ru-RU" b="1" dirty="0">
                <a:solidFill>
                  <a:srgbClr val="FFFF00"/>
                </a:solidFill>
              </a:rPr>
              <a:t>3. "Кто последний".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   </a:t>
            </a:r>
            <a:r>
              <a:rPr lang="ru-RU" sz="3600" b="1" dirty="0"/>
              <a:t>  </a:t>
            </a:r>
            <a:r>
              <a:rPr lang="ru-RU" sz="4400" b="1" dirty="0"/>
              <a:t>В игре побеждает тот, кто последним назовет звукоподражательный глагол</a:t>
            </a:r>
            <a:r>
              <a:rPr lang="ru-RU" sz="4400" b="1" dirty="0" smtClean="0"/>
              <a:t>.</a:t>
            </a:r>
          </a:p>
          <a:p>
            <a:r>
              <a:rPr lang="ru-RU" sz="4400" b="1" dirty="0">
                <a:solidFill>
                  <a:srgbClr val="FF0000"/>
                </a:solidFill>
              </a:rPr>
              <a:t>Чирикать, лаять, блеять, кукарекать…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     </a:t>
            </a:r>
            <a:r>
              <a:rPr lang="ru-RU" sz="3600" b="1" dirty="0">
                <a:solidFill>
                  <a:srgbClr val="FFFF00"/>
                </a:solidFill>
              </a:rPr>
              <a:t>4. Почему учитель из кинофильма "Доживем до понедельника" возмутился, услышав фразу: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b="1" dirty="0">
                <a:solidFill>
                  <a:schemeClr val="bg1"/>
                </a:solidFill>
              </a:rPr>
              <a:t>"Я им говорю: "Не </a:t>
            </a:r>
            <a:r>
              <a:rPr lang="ru-RU" sz="6000" b="1" dirty="0" err="1">
                <a:solidFill>
                  <a:schemeClr val="bg1"/>
                </a:solidFill>
              </a:rPr>
              <a:t>ложьте</a:t>
            </a:r>
            <a:r>
              <a:rPr lang="ru-RU" sz="6000" b="1" dirty="0">
                <a:solidFill>
                  <a:schemeClr val="bg1"/>
                </a:solidFill>
              </a:rPr>
              <a:t> в парту", а они все </a:t>
            </a:r>
            <a:r>
              <a:rPr lang="ru-RU" sz="6000" b="1" dirty="0" err="1">
                <a:solidFill>
                  <a:schemeClr val="bg1"/>
                </a:solidFill>
              </a:rPr>
              <a:t>ложат</a:t>
            </a:r>
            <a:r>
              <a:rPr lang="ru-RU" sz="6000" b="1" dirty="0">
                <a:solidFill>
                  <a:schemeClr val="bg1"/>
                </a:solidFill>
              </a:rPr>
              <a:t> и </a:t>
            </a:r>
            <a:r>
              <a:rPr lang="ru-RU" sz="6000" b="1" dirty="0" err="1">
                <a:solidFill>
                  <a:schemeClr val="bg1"/>
                </a:solidFill>
              </a:rPr>
              <a:t>ложат</a:t>
            </a:r>
            <a:r>
              <a:rPr lang="ru-RU" sz="6000" b="1" dirty="0">
                <a:solidFill>
                  <a:schemeClr val="bg1"/>
                </a:solidFill>
              </a:rPr>
              <a:t>"?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11" descr="MCj043577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34" y="1643050"/>
            <a:ext cx="2214574" cy="4816698"/>
          </a:xfrm>
        </p:spPr>
      </p:pic>
      <p:sp>
        <p:nvSpPr>
          <p:cNvPr id="5" name="Прямоугольник 4"/>
          <p:cNvSpPr/>
          <p:nvPr/>
        </p:nvSpPr>
        <p:spPr>
          <a:xfrm>
            <a:off x="1500166" y="285728"/>
            <a:ext cx="63477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Работа с учебником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8" descr="MMj03544990000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311900" y="4692650"/>
            <a:ext cx="2832100" cy="21653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43240" y="2571744"/>
            <a:ext cx="56436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FF00"/>
                </a:solidFill>
              </a:rPr>
              <a:t>Упражнение 714.</a:t>
            </a:r>
            <a:endParaRPr lang="ru-RU" sz="5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6" descr="MCj0239375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786058"/>
            <a:ext cx="3073429" cy="3683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71538" y="357166"/>
            <a:ext cx="61053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2000240"/>
            <a:ext cx="56436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FF00"/>
                </a:solidFill>
              </a:rPr>
              <a:t>Упражнение 712</a:t>
            </a:r>
            <a:endParaRPr lang="ru-RU" sz="5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sz="4000" b="1" dirty="0"/>
              <a:t>систематизация, обобщение знаний учащихся о глаголе; </a:t>
            </a:r>
            <a:endParaRPr lang="ru-RU" sz="4000" b="1" dirty="0" smtClean="0"/>
          </a:p>
          <a:p>
            <a:r>
              <a:rPr lang="ru-RU" sz="4000" b="1" dirty="0" smtClean="0"/>
              <a:t>формирование </a:t>
            </a:r>
            <a:r>
              <a:rPr lang="ru-RU" sz="4000" b="1" dirty="0"/>
              <a:t>умения находить глагол и определять его грамматические признаки, </a:t>
            </a:r>
            <a:endParaRPr lang="ru-RU" sz="4000" b="1" dirty="0" smtClean="0"/>
          </a:p>
          <a:p>
            <a:r>
              <a:rPr lang="ru-RU" sz="4000" b="1" dirty="0" smtClean="0"/>
              <a:t>находить </a:t>
            </a:r>
            <a:r>
              <a:rPr lang="ru-RU" sz="4000" b="1" dirty="0"/>
              <a:t>и правильно писать орфограммы в глаголе.</a:t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357166"/>
            <a:ext cx="35843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D9EDF3"/>
                </a:solidFill>
                <a:effectLst/>
              </a:rPr>
              <a:t>Цель урока</a:t>
            </a:r>
            <a:endParaRPr lang="ru-RU" sz="5400" b="1" cap="none" spc="0" dirty="0">
              <a:ln/>
              <a:solidFill>
                <a:srgbClr val="D9EDF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4546" y="214290"/>
            <a:ext cx="413747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Глагол?</a:t>
            </a:r>
            <a:endParaRPr lang="ru-RU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 descr="j033639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000628" y="3214686"/>
            <a:ext cx="3736975" cy="2524125"/>
          </a:xfrm>
          <a:prstGeom prst="rect">
            <a:avLst/>
          </a:prstGeom>
          <a:noFill/>
        </p:spPr>
      </p:pic>
      <p:pic>
        <p:nvPicPr>
          <p:cNvPr id="7" name="Picture 4" descr="Глагол без сл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00100" y="2214554"/>
            <a:ext cx="3141663" cy="44116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214290"/>
            <a:ext cx="572105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Вспомните  сказку</a:t>
            </a:r>
            <a:endParaRPr lang="ru-RU" sz="5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«Сила любви»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Picture 8" descr="7m1-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66199" y="1838116"/>
            <a:ext cx="4220313" cy="4734156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85776"/>
            <a:ext cx="8686800" cy="1828800"/>
          </a:xfrm>
        </p:spPr>
        <p:txBody>
          <a:bodyPr/>
          <a:lstStyle/>
          <a:p>
            <a:r>
              <a:rPr lang="ru-RU" sz="7200" b="1" dirty="0">
                <a:solidFill>
                  <a:srgbClr val="800000"/>
                </a:solidFill>
                <a:latin typeface="Monotype Corsiva" pitchFamily="66" charset="0"/>
              </a:rPr>
              <a:t>Сказка «Сила любви»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285860"/>
            <a:ext cx="8964612" cy="416718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700" dirty="0"/>
              <a:t>	</a:t>
            </a:r>
            <a:r>
              <a:rPr lang="ru-RU" sz="800" dirty="0"/>
              <a:t>	</a:t>
            </a:r>
            <a:r>
              <a:rPr lang="ru-RU" sz="9600" b="1" dirty="0">
                <a:solidFill>
                  <a:schemeClr val="bg1"/>
                </a:solidFill>
                <a:latin typeface="Georgia" pitchFamily="18" charset="0"/>
              </a:rPr>
              <a:t>Гордую и упрямую частицу НЕ полюбил благородный Глагол. Трудной и печальной была эта любовь. Он говорил: «Люблю», а она ему: «Не люблю». Он признавался: «Верю», а она: «Не верю».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9600" b="1" dirty="0">
                <a:solidFill>
                  <a:schemeClr val="bg1"/>
                </a:solidFill>
                <a:latin typeface="Georgia" pitchFamily="18" charset="0"/>
              </a:rPr>
              <a:t>		Частица НЕ никогда не подходила к Глаголу близко и писалась от него только отдельно. Однако Глагол был </a:t>
            </a:r>
            <a:r>
              <a:rPr lang="ru-RU" sz="9600" b="1" dirty="0" smtClean="0">
                <a:solidFill>
                  <a:schemeClr val="bg1"/>
                </a:solidFill>
                <a:latin typeface="Georgia" pitchFamily="18" charset="0"/>
              </a:rPr>
              <a:t>постоянным </a:t>
            </a:r>
            <a:r>
              <a:rPr lang="ru-RU" sz="9600" b="1" dirty="0">
                <a:solidFill>
                  <a:schemeClr val="bg1"/>
                </a:solidFill>
                <a:latin typeface="Georgia" pitchFamily="18" charset="0"/>
              </a:rPr>
              <a:t>в своих чувствах. Вот однажды НЕ и говорит ему: </a:t>
            </a:r>
            <a:r>
              <a:rPr lang="ru-RU" sz="9600" b="1" dirty="0" smtClean="0">
                <a:solidFill>
                  <a:schemeClr val="bg1"/>
                </a:solidFill>
                <a:latin typeface="Georgia" pitchFamily="18" charset="0"/>
              </a:rPr>
              <a:t>«Я отвечу </a:t>
            </a:r>
            <a:r>
              <a:rPr lang="ru-RU" sz="9600" b="1" dirty="0">
                <a:solidFill>
                  <a:schemeClr val="bg1"/>
                </a:solidFill>
                <a:latin typeface="Georgia" pitchFamily="18" charset="0"/>
              </a:rPr>
              <a:t>тебе взаимностью, если докажешь, что жить без меня не можешь».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9600" b="1" dirty="0">
                <a:solidFill>
                  <a:schemeClr val="bg1"/>
                </a:solidFill>
                <a:latin typeface="Georgia" pitchFamily="18" charset="0"/>
              </a:rPr>
              <a:t>		Вздохнул Глагол печально и отправился скитаться по словарям да учебникам. Когда же он возвратился к своей любимой, она, как обычно, отскочила от него с криком: «Негодую! Ненавижу!» И вдруг замерла от неожиданности: на этот раз Глагол остался рядом. Так он доказал, что в некоторых случаях, действительно, жить без неё не может</a:t>
            </a:r>
            <a:r>
              <a:rPr lang="ru-RU" sz="9600" b="1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9600" b="1" dirty="0">
              <a:latin typeface="Georgia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9600" b="1" dirty="0" smtClean="0">
                <a:solidFill>
                  <a:srgbClr val="FFFF00"/>
                </a:solidFill>
              </a:rPr>
              <a:t>Что </a:t>
            </a:r>
            <a:r>
              <a:rPr lang="ru-RU" sz="9600" b="1" dirty="0">
                <a:solidFill>
                  <a:srgbClr val="FFFF00"/>
                </a:solidFill>
              </a:rPr>
              <a:t>мы узнали из этой сказки о правописании не с глаголом? Назовите как можно больше глаголов, которые пишутся с не слитно.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9600" b="1" dirty="0" smtClean="0">
              <a:latin typeface="Georgia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9600" b="1" dirty="0">
              <a:latin typeface="Georgia" pitchFamily="18" charset="0"/>
            </a:endParaRPr>
          </a:p>
        </p:txBody>
      </p:sp>
      <p:pic>
        <p:nvPicPr>
          <p:cNvPr id="64516" name="Picture 4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476250"/>
            <a:ext cx="495300" cy="438150"/>
          </a:xfrm>
          <a:prstGeom prst="rect">
            <a:avLst/>
          </a:prstGeom>
          <a:noFill/>
        </p:spPr>
      </p:pic>
      <p:pic>
        <p:nvPicPr>
          <p:cNvPr id="64517" name="Picture 5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1341438"/>
            <a:ext cx="495300" cy="438150"/>
          </a:xfrm>
          <a:prstGeom prst="rect">
            <a:avLst/>
          </a:prstGeom>
          <a:noFill/>
        </p:spPr>
      </p:pic>
      <p:pic>
        <p:nvPicPr>
          <p:cNvPr id="64518" name="Picture 6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5876925"/>
            <a:ext cx="495300" cy="438150"/>
          </a:xfrm>
          <a:prstGeom prst="rect">
            <a:avLst/>
          </a:prstGeom>
          <a:noFill/>
        </p:spPr>
      </p:pic>
      <p:pic>
        <p:nvPicPr>
          <p:cNvPr id="64519" name="Picture 7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557338"/>
            <a:ext cx="495300" cy="438150"/>
          </a:xfrm>
          <a:prstGeom prst="rect">
            <a:avLst/>
          </a:prstGeom>
          <a:noFill/>
        </p:spPr>
      </p:pic>
      <p:pic>
        <p:nvPicPr>
          <p:cNvPr id="64522" name="Picture 10" descr="star7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6419850" y="4714875"/>
            <a:ext cx="495300" cy="438150"/>
          </a:xfrm>
          <a:noFill/>
          <a:ln/>
        </p:spPr>
      </p:pic>
      <p:pic>
        <p:nvPicPr>
          <p:cNvPr id="64524" name="Picture 12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36838"/>
            <a:ext cx="495300" cy="438150"/>
          </a:xfrm>
          <a:prstGeom prst="rect">
            <a:avLst/>
          </a:prstGeom>
          <a:noFill/>
        </p:spPr>
      </p:pic>
      <p:pic>
        <p:nvPicPr>
          <p:cNvPr id="64525" name="Picture 13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4508500"/>
            <a:ext cx="495300" cy="438150"/>
          </a:xfrm>
          <a:prstGeom prst="rect">
            <a:avLst/>
          </a:prstGeom>
          <a:noFill/>
        </p:spPr>
      </p:pic>
      <p:pic>
        <p:nvPicPr>
          <p:cNvPr id="64526" name="Picture 14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5589588"/>
            <a:ext cx="495300" cy="438150"/>
          </a:xfrm>
          <a:prstGeom prst="rect">
            <a:avLst/>
          </a:prstGeom>
          <a:noFill/>
        </p:spPr>
      </p:pic>
      <p:pic>
        <p:nvPicPr>
          <p:cNvPr id="64527" name="Picture 15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7988" y="4076700"/>
            <a:ext cx="495300" cy="438150"/>
          </a:xfrm>
          <a:prstGeom prst="rect">
            <a:avLst/>
          </a:prstGeom>
          <a:noFill/>
        </p:spPr>
      </p:pic>
      <p:pic>
        <p:nvPicPr>
          <p:cNvPr id="64528" name="Picture 16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6419850"/>
            <a:ext cx="495300" cy="438150"/>
          </a:xfrm>
          <a:prstGeom prst="rect">
            <a:avLst/>
          </a:prstGeom>
          <a:noFill/>
        </p:spPr>
      </p:pic>
      <p:pic>
        <p:nvPicPr>
          <p:cNvPr id="64529" name="Picture 17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6237288"/>
            <a:ext cx="495300" cy="438150"/>
          </a:xfrm>
          <a:prstGeom prst="rect">
            <a:avLst/>
          </a:prstGeom>
          <a:noFill/>
        </p:spPr>
      </p:pic>
      <p:pic>
        <p:nvPicPr>
          <p:cNvPr id="64530" name="Picture 18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37288"/>
            <a:ext cx="495300" cy="438150"/>
          </a:xfrm>
          <a:prstGeom prst="rect">
            <a:avLst/>
          </a:prstGeom>
          <a:noFill/>
        </p:spPr>
      </p:pic>
      <p:pic>
        <p:nvPicPr>
          <p:cNvPr id="64531" name="Picture 19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789363"/>
            <a:ext cx="495300" cy="438150"/>
          </a:xfrm>
          <a:prstGeom prst="rect">
            <a:avLst/>
          </a:prstGeom>
          <a:noFill/>
        </p:spPr>
      </p:pic>
      <p:pic>
        <p:nvPicPr>
          <p:cNvPr id="64532" name="Picture 20" descr="sta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6092825"/>
            <a:ext cx="495300" cy="4381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71480"/>
            <a:ext cx="828680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/>
              <a:t>Не хитрить</a:t>
            </a:r>
          </a:p>
          <a:p>
            <a:r>
              <a:rPr lang="ru-RU" dirty="0"/>
              <a:t>      </a:t>
            </a:r>
            <a:r>
              <a:rPr lang="ru-RU" sz="2400" b="1" dirty="0">
                <a:solidFill>
                  <a:schemeClr val="bg1"/>
                </a:solidFill>
              </a:rPr>
              <a:t>В нору </a:t>
            </a:r>
            <a:r>
              <a:rPr lang="ru-RU" sz="2400" b="1" dirty="0" err="1">
                <a:solidFill>
                  <a:schemeClr val="bg1"/>
                </a:solidFill>
              </a:rPr>
              <a:t>Ларссонов</a:t>
            </a:r>
            <a:r>
              <a:rPr lang="ru-RU" sz="2400" b="1" dirty="0">
                <a:solidFill>
                  <a:schemeClr val="bg1"/>
                </a:solidFill>
              </a:rPr>
              <a:t> пришло ужасное горе. Родители (не) </a:t>
            </a:r>
            <a:r>
              <a:rPr lang="ru-RU" sz="2400" b="1" dirty="0" err="1">
                <a:solidFill>
                  <a:schemeClr val="bg1"/>
                </a:solidFill>
              </a:rPr>
              <a:t>доумевали</a:t>
            </a:r>
            <a:r>
              <a:rPr lang="ru-RU" sz="2400" b="1" dirty="0">
                <a:solidFill>
                  <a:schemeClr val="bg1"/>
                </a:solidFill>
              </a:rPr>
              <a:t> и (не) </a:t>
            </a:r>
            <a:r>
              <a:rPr lang="ru-RU" sz="2400" b="1" dirty="0" err="1">
                <a:solidFill>
                  <a:schemeClr val="bg1"/>
                </a:solidFill>
              </a:rPr>
              <a:t>годовали</a:t>
            </a:r>
            <a:r>
              <a:rPr lang="ru-RU" sz="2400" b="1" dirty="0">
                <a:solidFill>
                  <a:schemeClr val="bg1"/>
                </a:solidFill>
              </a:rPr>
              <a:t>.</a:t>
            </a:r>
            <a:br>
              <a:rPr lang="ru-RU" sz="2400" b="1" dirty="0">
                <a:solidFill>
                  <a:schemeClr val="bg1"/>
                </a:solidFill>
              </a:rPr>
            </a:br>
            <a:r>
              <a:rPr lang="ru-RU" sz="2400" b="1" dirty="0">
                <a:solidFill>
                  <a:schemeClr val="bg1"/>
                </a:solidFill>
              </a:rPr>
              <a:t>      - Хорош сын! Я этого (не) переживу,- сказал папа.</a:t>
            </a:r>
            <a:br>
              <a:rPr lang="ru-RU" sz="2400" b="1" dirty="0">
                <a:solidFill>
                  <a:schemeClr val="bg1"/>
                </a:solidFill>
              </a:rPr>
            </a:br>
            <a:r>
              <a:rPr lang="ru-RU" sz="2400" b="1" dirty="0">
                <a:solidFill>
                  <a:schemeClr val="bg1"/>
                </a:solidFill>
              </a:rPr>
              <a:t>      - Никогда (не) могла предположить, что вместо помощника у нас вырастет такой сын, - грустно вздохнула мама.</a:t>
            </a:r>
            <a:br>
              <a:rPr lang="ru-RU" sz="2400" b="1" dirty="0">
                <a:solidFill>
                  <a:schemeClr val="bg1"/>
                </a:solidFill>
              </a:rPr>
            </a:br>
            <a:r>
              <a:rPr lang="ru-RU" sz="2400" b="1" dirty="0">
                <a:solidFill>
                  <a:schemeClr val="bg1"/>
                </a:solidFill>
              </a:rPr>
              <a:t>      Что же случилось в лисьей семье? Сын Людвиг (не) захотел учиться лисьей хитрости.</a:t>
            </a:r>
            <a:br>
              <a:rPr lang="ru-RU" sz="2400" b="1" dirty="0">
                <a:solidFill>
                  <a:schemeClr val="bg1"/>
                </a:solidFill>
              </a:rPr>
            </a:br>
            <a:r>
              <a:rPr lang="ru-RU" sz="2400" b="1" dirty="0">
                <a:solidFill>
                  <a:schemeClr val="bg1"/>
                </a:solidFill>
              </a:rPr>
              <a:t>      - Только (не) наказывай его, - сказала мама.</a:t>
            </a:r>
            <a:br>
              <a:rPr lang="ru-RU" sz="2400" b="1" dirty="0">
                <a:solidFill>
                  <a:schemeClr val="bg1"/>
                </a:solidFill>
              </a:rPr>
            </a:br>
            <a:r>
              <a:rPr lang="ru-RU" sz="2400" b="1" dirty="0">
                <a:solidFill>
                  <a:schemeClr val="bg1"/>
                </a:solidFill>
              </a:rPr>
              <a:t>      - Хорошо, (не) буду. Но (не) поговорить с ним я (не) могу.</a:t>
            </a:r>
            <a:br>
              <a:rPr lang="ru-RU" sz="2400" b="1" dirty="0">
                <a:solidFill>
                  <a:schemeClr val="bg1"/>
                </a:solidFill>
              </a:rPr>
            </a:br>
            <a:r>
              <a:rPr lang="ru-RU" sz="2400" b="1" dirty="0">
                <a:solidFill>
                  <a:schemeClr val="bg1"/>
                </a:solidFill>
              </a:rPr>
              <a:t>      Папа </a:t>
            </a:r>
            <a:r>
              <a:rPr lang="ru-RU" sz="2400" b="1" dirty="0" err="1">
                <a:solidFill>
                  <a:schemeClr val="bg1"/>
                </a:solidFill>
              </a:rPr>
              <a:t>Ларссон</a:t>
            </a:r>
            <a:r>
              <a:rPr lang="ru-RU" sz="2400" b="1" dirty="0">
                <a:solidFill>
                  <a:schemeClr val="bg1"/>
                </a:solidFill>
              </a:rPr>
              <a:t> вошел в комнату сына. </a:t>
            </a:r>
            <a:endParaRPr lang="ru-RU" sz="2400" b="1" dirty="0" smtClean="0">
              <a:solidFill>
                <a:schemeClr val="bg1"/>
              </a:solidFill>
            </a:endParaRP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Выпишите все глаголы с </a:t>
            </a:r>
            <a:r>
              <a:rPr lang="ru-RU" sz="2400" b="1" dirty="0" smtClean="0"/>
              <a:t>не. Объясните правописание.</a:t>
            </a:r>
            <a:endParaRPr lang="ru-RU" sz="2400" b="1" dirty="0">
              <a:solidFill>
                <a:schemeClr val="bg1"/>
              </a:solidFill>
            </a:endParaRPr>
          </a:p>
          <a:p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Проверьте!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sz="4800" b="1" dirty="0" smtClean="0"/>
              <a:t>Недоумевали</a:t>
            </a:r>
          </a:p>
          <a:p>
            <a:r>
              <a:rPr lang="ru-RU" sz="4800" b="1" dirty="0" smtClean="0"/>
              <a:t>негодовали</a:t>
            </a:r>
          </a:p>
          <a:p>
            <a:r>
              <a:rPr lang="ru-RU" sz="4800" b="1" dirty="0" smtClean="0"/>
              <a:t>не переживу</a:t>
            </a:r>
          </a:p>
          <a:p>
            <a:r>
              <a:rPr lang="ru-RU" sz="4800" b="1" dirty="0" smtClean="0"/>
              <a:t>не могла </a:t>
            </a:r>
          </a:p>
          <a:p>
            <a:r>
              <a:rPr lang="ru-RU" sz="4800" b="1" dirty="0" smtClean="0"/>
              <a:t>не захотел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sz="4400" b="1" dirty="0" smtClean="0"/>
              <a:t>не буду</a:t>
            </a:r>
          </a:p>
          <a:p>
            <a:r>
              <a:rPr lang="ru-RU" sz="4400" b="1" dirty="0" smtClean="0"/>
              <a:t>не поговорить</a:t>
            </a:r>
          </a:p>
          <a:p>
            <a:r>
              <a:rPr lang="ru-RU" sz="4400" b="1" dirty="0" smtClean="0"/>
              <a:t>не могу</a:t>
            </a:r>
          </a:p>
          <a:p>
            <a:r>
              <a:rPr lang="ru-RU" sz="4400" b="1" dirty="0"/>
              <a:t>н</a:t>
            </a:r>
            <a:r>
              <a:rPr lang="ru-RU" sz="4400" b="1" dirty="0" smtClean="0"/>
              <a:t>е наказывай</a:t>
            </a:r>
          </a:p>
          <a:p>
            <a:pPr>
              <a:buNone/>
            </a:pP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Запись на доску с закрытым слайдом: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    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b="1" dirty="0">
                <a:solidFill>
                  <a:schemeClr val="bg1"/>
                </a:solidFill>
              </a:rPr>
              <a:t> - Людвиг! Ты не был сегодня на лекции в школе хитрости?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      - Не был, - бесхитростно и дерзко ответил маленький лисенок.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      - Ты не выучил девиз нашей семьи: "Да здравствует хитрость!"?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      - Не выучил. Я не хочу быть хитрым, не стану обманывать, не буду врать. Я ненавижу ложь!</a:t>
            </a:r>
          </a:p>
          <a:p>
            <a:r>
              <a:rPr lang="ru-RU" dirty="0">
                <a:solidFill>
                  <a:schemeClr val="bg1"/>
                </a:solidFill>
              </a:rPr>
              <a:t>      (По Я. </a:t>
            </a:r>
            <a:r>
              <a:rPr lang="ru-RU" dirty="0" err="1">
                <a:solidFill>
                  <a:schemeClr val="bg1"/>
                </a:solidFill>
              </a:rPr>
              <a:t>Экхольму</a:t>
            </a:r>
            <a:r>
              <a:rPr lang="ru-RU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 Прочитайте и запишите текст. Обратите внимание на правописание глаголов</a:t>
            </a:r>
            <a:r>
              <a:rPr lang="ru-RU" dirty="0" smtClean="0"/>
              <a:t>.</a:t>
            </a:r>
          </a:p>
          <a:p>
            <a:r>
              <a:rPr lang="ru-RU" sz="3900" b="1" dirty="0">
                <a:solidFill>
                  <a:schemeClr val="bg1"/>
                </a:solidFill>
              </a:rPr>
              <a:t>"Как сберечь в памяти прошлое? Как разжечь костер воспоминаний? С помощью чего его поддерживать? Как помочь самому себе, какого помощника привлечь?</a:t>
            </a:r>
            <a:br>
              <a:rPr lang="ru-RU" sz="3900" b="1" dirty="0">
                <a:solidFill>
                  <a:schemeClr val="bg1"/>
                </a:solidFill>
              </a:rPr>
            </a:br>
            <a:r>
              <a:rPr lang="ru-RU" sz="3900" b="1" dirty="0">
                <a:solidFill>
                  <a:schemeClr val="bg1"/>
                </a:solidFill>
              </a:rPr>
              <a:t>      Дневник. Завести дневник событий. Он будет стеречь ускользающее прошлое, не даст тебе отвлечься и забыть, что было вчера. Благодаря дневнику ты </a:t>
            </a:r>
            <a:r>
              <a:rPr lang="ru-RU" sz="3900" b="1" u="sng" dirty="0">
                <a:solidFill>
                  <a:schemeClr val="bg1"/>
                </a:solidFill>
              </a:rPr>
              <a:t>сумеешь</a:t>
            </a:r>
            <a:r>
              <a:rPr lang="ru-RU" sz="3900" b="1" dirty="0">
                <a:solidFill>
                  <a:schemeClr val="bg1"/>
                </a:solidFill>
              </a:rPr>
              <a:t> в любой момент безбоязненно пересечь океан своих мыслей и чувств".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4877" y="0"/>
            <a:ext cx="84991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«Комната мудрых мыслей»</a:t>
            </a:r>
            <a:endParaRPr lang="ru-RU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148</Words>
  <Application>Microsoft Office PowerPoint</Application>
  <PresentationFormat>Экран (4:3)</PresentationFormat>
  <Paragraphs>55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Обобщение по теме</vt:lpstr>
      <vt:lpstr>Слайд 2</vt:lpstr>
      <vt:lpstr>Слайд 3</vt:lpstr>
      <vt:lpstr>Слайд 4</vt:lpstr>
      <vt:lpstr>Сказка «Сила любви»</vt:lpstr>
      <vt:lpstr>Слайд 6</vt:lpstr>
      <vt:lpstr>Проверьте!</vt:lpstr>
      <vt:lpstr>Запись на доску с закрытым слайдом:</vt:lpstr>
      <vt:lpstr>Слайд 9</vt:lpstr>
      <vt:lpstr>Вопросы и задания к тексту:</vt:lpstr>
      <vt:lpstr>Слайд 11</vt:lpstr>
      <vt:lpstr>"Игровая комната" </vt:lpstr>
      <vt:lpstr>      2. Найдите конец пословиц. Запишите правильно. </vt:lpstr>
      <vt:lpstr>      3. "Кто последний".</vt:lpstr>
      <vt:lpstr>      4. Почему учитель из кинофильма "Доживем до понедельника" возмутился, услышав фразу:</vt:lpstr>
      <vt:lpstr>Слайд 16</vt:lpstr>
      <vt:lpstr>Слайд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по теме</dc:title>
  <dc:creator>Users</dc:creator>
  <cp:lastModifiedBy>OEM</cp:lastModifiedBy>
  <cp:revision>20</cp:revision>
  <dcterms:created xsi:type="dcterms:W3CDTF">2010-05-02T06:37:05Z</dcterms:created>
  <dcterms:modified xsi:type="dcterms:W3CDTF">2010-05-05T06:36:01Z</dcterms:modified>
</cp:coreProperties>
</file>