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</p:sldMasterIdLst>
  <p:sldIdLst>
    <p:sldId id="257" r:id="rId13"/>
    <p:sldId id="270" r:id="rId14"/>
    <p:sldId id="258" r:id="rId15"/>
    <p:sldId id="259" r:id="rId16"/>
    <p:sldId id="260" r:id="rId17"/>
    <p:sldId id="261" r:id="rId18"/>
    <p:sldId id="262" r:id="rId19"/>
    <p:sldId id="264" r:id="rId20"/>
    <p:sldId id="265" r:id="rId21"/>
    <p:sldId id="266" r:id="rId22"/>
    <p:sldId id="267" r:id="rId23"/>
    <p:sldId id="263" r:id="rId24"/>
    <p:sldId id="26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68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93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42840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07718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44599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2866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84690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48570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3460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20735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53575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59308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10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5535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21480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71391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86415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38640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75043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55263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44680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71681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81802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843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232933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2064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36579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32415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24489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93459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10835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0489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46906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37107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15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93701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59124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816054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352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3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438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875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0996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460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75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5543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2572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0898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4809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9002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0535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3905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9475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895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68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4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638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94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6330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9321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365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2141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270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7371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8105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0252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39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67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5776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7504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630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1460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3453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1375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4895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72835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01646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574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6969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03163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27330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2934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04611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349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25584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22707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74630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8176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59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094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57352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32410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34567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9078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9593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56700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29431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13692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82591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40029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38040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72166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9180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93676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13101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14410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33365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23447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21441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37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67166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21237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73457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31711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74083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15861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54732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46822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36349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39555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C9CAB-618F-4429-90BC-3CBA8C48E83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88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80822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E330F-35CD-44BF-9637-EFBD4A3EAE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26667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ED1BB-0188-4FE0-8774-66C049F80C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42637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FDA17-C407-47D0-A78A-3834C99726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37743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EFBA2-541C-4E6A-B282-397FE160722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44739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4E39F-7BA6-4402-8F40-96529E30E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9025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9214-63EB-4083-A3F6-87CAB72DEAA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56194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B0948-6572-4102-B4B5-85291D3B2C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15491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1754B-C11F-4428-B415-68795D3BCC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86260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F976-FDA9-484F-830F-E12E6906462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71386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25EC-7398-40AC-8B3C-DFF1CBDFCEF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776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08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4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45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326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95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88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01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398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386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33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39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D0CAE0-7EE5-4948-9A1D-A28E4A93E70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935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6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&#1079;&#1072;&#1084;&#1077;&#1076;&#1083;&#1080;&#1090;&#1077;&#1083;&#1080;%20&#1094;&#1077;&#1087;&#1085;&#1086;&#1081;%20&#1088;&#1077;&#1072;&#1082;&#1094;&#1080;&#1080;.av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8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&#1074;&#1086;&#1079;&#1085;&#1080;&#1082;&#1085;&#1086;&#1074;&#1077;&#1085;&#1080;&#1077;%20&#1094;&#1077;&#1087;&#1085;&#1086;&#1081;%20&#1088;&#1077;&#1072;&#1082;&#1094;&#1080;&#1080;.om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8.xml"/><Relationship Id="rId4" Type="http://schemas.openxmlformats.org/officeDocument/2006/relationships/hyperlink" Target="&#1074;&#1086;&#1079;&#1085;&#1080;&#1082;&#1085;&#1086;&#1074;&#1077;&#1085;&#1080;&#1077;%20&#1094;&#1077;&#1087;&#1085;&#1086;&#1081;%20&#1088;&#1077;&#1072;&#1082;&#1094;&#1080;&#1080;.om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thumb/9/9a/Fission_chain_reaction.svg/300px-Fission_chain_reaction.svg.pn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lanktons.ru/uploads/posts/2010-07/1279641807_1279178113_nuclear_02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4.xml"/><Relationship Id="rId6" Type="http://schemas.openxmlformats.org/officeDocument/2006/relationships/image" Target="../media/image13.jpeg"/><Relationship Id="rId5" Type="http://schemas.openxmlformats.org/officeDocument/2006/relationships/hyperlink" Target="http://armchairgeneralist.typepad.com/.a/6a00d83451b39369e201053620a244970c-pi" TargetMode="Externa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9313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980728"/>
            <a:ext cx="6480720" cy="2293717"/>
          </a:xfrm>
        </p:spPr>
        <p:txBody>
          <a:bodyPr/>
          <a:lstStyle/>
          <a:p>
            <a:pPr eaLnBrk="1" hangingPunct="1"/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>Деление ядер урана. </a:t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>Цепная реакция</a:t>
            </a:r>
          </a:p>
        </p:txBody>
      </p:sp>
      <p:pic>
        <p:nvPicPr>
          <p:cNvPr id="1026" name="Picture 2" descr="C:\Documents and Settings\Серёжа\Мои документы\Физика9\цепные реакции\atom-en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5796136" y="260648"/>
            <a:ext cx="2952328" cy="3333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 flipH="1" flipV="1">
            <a:off x="9092269" y="5330825"/>
            <a:ext cx="45719" cy="474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0676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Содержимое 3" descr="Hiroshima_aftermath.jpg"/>
          <p:cNvPicPr>
            <a:picLocks noGrp="1" noChangeAspect="1"/>
          </p:cNvPicPr>
          <p:nvPr>
            <p:ph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87450" y="404813"/>
            <a:ext cx="7026275" cy="5270500"/>
          </a:xfrm>
          <a:ln w="76200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11268" name="Текст 4"/>
          <p:cNvSpPr>
            <a:spLocks noGrp="1"/>
          </p:cNvSpPr>
          <p:nvPr>
            <p:ph type="body" sz="half" idx="4294967295"/>
          </p:nvPr>
        </p:nvSpPr>
        <p:spPr>
          <a:xfrm>
            <a:off x="1187450" y="5734050"/>
            <a:ext cx="6913563" cy="9080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2800" b="1" smtClean="0">
                <a:solidFill>
                  <a:srgbClr val="FF0000"/>
                </a:solidFill>
              </a:rPr>
              <a:t>Хиросима после атомного взрыва</a:t>
            </a:r>
          </a:p>
        </p:txBody>
      </p: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27763" y="3789363"/>
            <a:ext cx="1871662" cy="184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3700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Заголовок 7"/>
          <p:cNvSpPr>
            <a:spLocks noGrp="1"/>
          </p:cNvSpPr>
          <p:nvPr>
            <p:ph type="title" idx="4294967295"/>
          </p:nvPr>
        </p:nvSpPr>
        <p:spPr>
          <a:xfrm>
            <a:off x="323528" y="692696"/>
            <a:ext cx="8820472" cy="5879554"/>
          </a:xfrm>
        </p:spPr>
        <p:txBody>
          <a:bodyPr/>
          <a:lstStyle/>
          <a:p>
            <a:pPr algn="l" eaLnBrk="1" hangingPunct="1"/>
            <a:r>
              <a:rPr lang="ru-RU" sz="3200" dirty="0" smtClean="0"/>
              <a:t>Количество погибших от непосредственного воздействия взрыва составило от 70 до 80 тысяч человек. К концу 1945 года, в связи с действием радиоактивного заражения и других пост-эффектов взрыва, общее количество погибших составило от 90 до 166 тысяч человек. По истечении 5 лет, общее количество погибших достигло </a:t>
            </a:r>
            <a:r>
              <a:rPr lang="ru-RU" sz="3200" b="1" dirty="0" smtClean="0">
                <a:solidFill>
                  <a:srgbClr val="FF0000"/>
                </a:solidFill>
              </a:rPr>
              <a:t>200 000 человек.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31701595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FF0000"/>
                </a:solidFill>
              </a:rPr>
              <a:t>Протекание цепной реакции определяется: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sz="2800" dirty="0" smtClean="0"/>
              <a:t>массой урана;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800" dirty="0" smtClean="0"/>
              <a:t>количеством примесей в нём;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800" dirty="0" smtClean="0"/>
              <a:t>наличием отражающей оболочки;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800" dirty="0" smtClean="0"/>
              <a:t>присутствием замедлителей нейтронов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800" dirty="0" smtClean="0"/>
              <a:t>     </a:t>
            </a:r>
            <a:r>
              <a:rPr lang="ru-RU" sz="2800" i="1" dirty="0" smtClean="0">
                <a:solidFill>
                  <a:srgbClr val="660066"/>
                </a:solidFill>
                <a:hlinkClick r:id="rId3" action="ppaction://hlinkfile"/>
              </a:rPr>
              <a:t>Применение замедлителей нейтронов </a:t>
            </a:r>
            <a:r>
              <a:rPr lang="ru-RU" sz="2800" i="1" dirty="0" smtClean="0">
                <a:solidFill>
                  <a:srgbClr val="660066"/>
                </a:solidFill>
              </a:rPr>
              <a:t>(графит, обычная и тяжелая вода)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2800" i="1" dirty="0" smtClean="0">
                <a:solidFill>
                  <a:srgbClr val="660066"/>
                </a:solidFill>
              </a:rPr>
              <a:t> и специальной оболочки из бериллия, которая отражает нейтроны, позволяет снизить критическую массу урана до 250 г.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ru-RU" sz="2800" i="1" dirty="0" smtClean="0">
              <a:solidFill>
                <a:srgbClr val="660066"/>
              </a:solidFill>
            </a:endParaRPr>
          </a:p>
        </p:txBody>
      </p:sp>
      <p:pic>
        <p:nvPicPr>
          <p:cNvPr id="8197" name="Picture 5" descr="i?id=293456552-17-7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15275" y="981075"/>
            <a:ext cx="768350" cy="29527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80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258888" y="1484313"/>
            <a:ext cx="3132137" cy="31242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solidFill>
                  <a:srgbClr val="FF0000"/>
                </a:solidFill>
                <a:cs typeface="Arial" charset="0"/>
              </a:rPr>
              <a:t>Закрепление изученного.</a:t>
            </a:r>
          </a:p>
          <a:p>
            <a:pPr eaLnBrk="1" hangingPunct="1"/>
            <a:endParaRPr lang="ru-RU" sz="2800" dirty="0" smtClean="0">
              <a:cs typeface="Arial" charset="0"/>
            </a:endParaRPr>
          </a:p>
          <a:p>
            <a:pPr eaLnBrk="1" hangingPunct="1"/>
            <a:endParaRPr lang="en-US" sz="2800" dirty="0" smtClean="0">
              <a:cs typeface="Arial" charset="0"/>
            </a:endParaRPr>
          </a:p>
        </p:txBody>
      </p:sp>
      <p:sp>
        <p:nvSpPr>
          <p:cNvPr id="13316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076825" y="3573463"/>
            <a:ext cx="3498850" cy="2549525"/>
          </a:xfrm>
        </p:spPr>
        <p:txBody>
          <a:bodyPr/>
          <a:lstStyle/>
          <a:p>
            <a:pPr eaLnBrk="1" hangingPunct="1"/>
            <a:r>
              <a:rPr lang="ru-RU" sz="2800" dirty="0" smtClean="0">
                <a:solidFill>
                  <a:srgbClr val="660066"/>
                </a:solidFill>
              </a:rPr>
              <a:t>Домашнее задание:</a:t>
            </a:r>
          </a:p>
          <a:p>
            <a:pPr eaLnBrk="1" hangingPunct="1">
              <a:buFontTx/>
              <a:buNone/>
            </a:pPr>
            <a:r>
              <a:rPr lang="en-US" sz="2800" dirty="0" smtClean="0">
                <a:solidFill>
                  <a:srgbClr val="660066"/>
                </a:solidFill>
                <a:cs typeface="Arial" charset="0"/>
              </a:rPr>
              <a:t>§</a:t>
            </a:r>
            <a:r>
              <a:rPr lang="ru-RU" sz="2800" dirty="0" smtClean="0">
                <a:solidFill>
                  <a:srgbClr val="660066"/>
                </a:solidFill>
                <a:cs typeface="Arial" charset="0"/>
              </a:rPr>
              <a:t> 58.</a:t>
            </a:r>
            <a:endParaRPr lang="en-US" sz="2800" dirty="0" smtClean="0">
              <a:solidFill>
                <a:srgbClr val="660066"/>
              </a:solidFill>
              <a:cs typeface="Arial" charset="0"/>
            </a:endParaRPr>
          </a:p>
          <a:p>
            <a:pPr eaLnBrk="1" hangingPunct="1"/>
            <a:endParaRPr lang="ru-RU" sz="2800" dirty="0" smtClean="0"/>
          </a:p>
        </p:txBody>
      </p:sp>
      <p:pic>
        <p:nvPicPr>
          <p:cNvPr id="1026" name="Picture 2" descr="C:\Documents and Settings\Серёжа\Мои документы\Физика9\цепные реакции\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620688"/>
            <a:ext cx="4023134" cy="24015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7940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Деление тяжёлого ядра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6923112" cy="4525963"/>
          </a:xfrm>
        </p:spPr>
        <p:txBody>
          <a:bodyPr/>
          <a:lstStyle/>
          <a:p>
            <a:r>
              <a:rPr lang="ru-RU" b="1" dirty="0" smtClean="0">
                <a:latin typeface="Times New Roman"/>
                <a:ea typeface="Times New Roman"/>
              </a:rPr>
              <a:t>Как </a:t>
            </a:r>
            <a:r>
              <a:rPr lang="ru-RU" b="1" dirty="0">
                <a:latin typeface="Times New Roman"/>
                <a:ea typeface="Times New Roman"/>
              </a:rPr>
              <a:t>вы думаете, что будет, если в ядро атома некоторого химического элемента направить какую-нибудь частицу, ну, </a:t>
            </a:r>
            <a:r>
              <a:rPr lang="ru-RU" b="1" dirty="0" smtClean="0">
                <a:latin typeface="Times New Roman"/>
                <a:ea typeface="Times New Roman"/>
              </a:rPr>
              <a:t>например</a:t>
            </a:r>
            <a:r>
              <a:rPr lang="ru-RU" b="1" dirty="0">
                <a:latin typeface="Times New Roman"/>
                <a:ea typeface="Times New Roman"/>
              </a:rPr>
              <a:t>, нейтрон в ядро урана?</a:t>
            </a:r>
            <a:r>
              <a:rPr lang="ru-RU" dirty="0">
                <a:latin typeface="Times New Roman"/>
                <a:ea typeface="Times New Roman"/>
              </a:rPr>
              <a:t> </a:t>
            </a:r>
            <a:endParaRPr lang="ru-RU" dirty="0" smtClean="0">
              <a:latin typeface="Times New Roman"/>
              <a:ea typeface="Times New Roman"/>
            </a:endParaRPr>
          </a:p>
          <a:p>
            <a:r>
              <a:rPr lang="ru-RU" dirty="0" smtClean="0">
                <a:latin typeface="Times New Roman"/>
              </a:rPr>
              <a:t>Рассмотрим </a:t>
            </a:r>
            <a:r>
              <a:rPr lang="ru-RU" dirty="0" smtClean="0">
                <a:latin typeface="Times New Roman"/>
                <a:hlinkClick r:id="rId3" action="ppaction://hlinkfile"/>
              </a:rPr>
              <a:t>модель деления тяжёлого ядра</a:t>
            </a:r>
            <a:r>
              <a:rPr lang="ru-RU" dirty="0" smtClean="0">
                <a:latin typeface="Times New Roman"/>
              </a:rPr>
              <a:t>.</a:t>
            </a:r>
            <a:endParaRPr lang="ru-RU" dirty="0"/>
          </a:p>
        </p:txBody>
      </p:sp>
      <p:pic>
        <p:nvPicPr>
          <p:cNvPr id="5" name="Picture 5" descr="i?id=293456552-17-7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96336" y="1772816"/>
            <a:ext cx="1056382" cy="4059650"/>
          </a:xfrm>
          <a:prstGeom prst="ellipse">
            <a:avLst/>
          </a:prstGeom>
          <a:ln w="9525">
            <a:solidFill>
              <a:srgbClr val="C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588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1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855" y="-34815"/>
            <a:ext cx="9144000" cy="6919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684213" y="549275"/>
            <a:ext cx="8072437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C00000"/>
                </a:solidFill>
                <a:latin typeface="Calibri" pitchFamily="34" charset="0"/>
              </a:rPr>
              <a:t>В 1939 году </a:t>
            </a:r>
            <a:r>
              <a:rPr lang="ru-RU" sz="2400" b="1" dirty="0">
                <a:solidFill>
                  <a:srgbClr val="000000"/>
                </a:solidFill>
                <a:latin typeface="Calibri" pitchFamily="34" charset="0"/>
              </a:rPr>
              <a:t>немецкими учеными О. </a:t>
            </a:r>
            <a:r>
              <a:rPr lang="ru-RU" sz="2400" b="1" dirty="0" err="1">
                <a:solidFill>
                  <a:srgbClr val="000000"/>
                </a:solidFill>
                <a:latin typeface="Calibri" pitchFamily="34" charset="0"/>
              </a:rPr>
              <a:t>Ганом</a:t>
            </a:r>
            <a:r>
              <a:rPr lang="ru-RU" sz="2400" b="1" dirty="0">
                <a:solidFill>
                  <a:srgbClr val="000000"/>
                </a:solidFill>
                <a:latin typeface="Calibri" pitchFamily="34" charset="0"/>
              </a:rPr>
              <a:t> и Ф. </a:t>
            </a:r>
            <a:r>
              <a:rPr lang="ru-RU" sz="2400" b="1" dirty="0" err="1">
                <a:solidFill>
                  <a:srgbClr val="000000"/>
                </a:solidFill>
                <a:latin typeface="Calibri" pitchFamily="34" charset="0"/>
              </a:rPr>
              <a:t>Штрассманом</a:t>
            </a:r>
            <a:r>
              <a:rPr lang="ru-RU" sz="2400" b="1" dirty="0">
                <a:solidFill>
                  <a:srgbClr val="000000"/>
                </a:solidFill>
                <a:latin typeface="Calibri" pitchFamily="34" charset="0"/>
              </a:rPr>
              <a:t>   было </a:t>
            </a:r>
            <a:r>
              <a:rPr lang="ru-RU" sz="2400" b="1" dirty="0">
                <a:solidFill>
                  <a:srgbClr val="C00000"/>
                </a:solidFill>
                <a:latin typeface="Calibri" pitchFamily="34" charset="0"/>
              </a:rPr>
              <a:t>открыто деление ядер урана</a:t>
            </a:r>
            <a:r>
              <a:rPr lang="ru-RU" sz="2400" b="1" dirty="0">
                <a:solidFill>
                  <a:srgbClr val="000000"/>
                </a:solidFill>
                <a:latin typeface="Calibri" pitchFamily="34" charset="0"/>
              </a:rPr>
              <a:t>. Они установили, что при бомбардировке урана нейтронами возникают элементы средней части периодической системы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8625" y="2565400"/>
            <a:ext cx="1905000" cy="3000375"/>
          </a:xfrm>
          <a:prstGeom prst="ellipse">
            <a:avLst/>
          </a:prstGeom>
          <a:ln w="6350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5795963" y="5805488"/>
            <a:ext cx="16430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  <a:latin typeface="Constantia" pitchFamily="18" charset="0"/>
              </a:rPr>
              <a:t>Отто Ган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  <a:latin typeface="Constantia" pitchFamily="18" charset="0"/>
              </a:rPr>
              <a:t>(1879-1968)</a:t>
            </a:r>
          </a:p>
        </p:txBody>
      </p:sp>
      <p:pic>
        <p:nvPicPr>
          <p:cNvPr id="3078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19250" y="2708275"/>
            <a:ext cx="1862138" cy="2428875"/>
          </a:xfrm>
          <a:prstGeom prst="ellipse">
            <a:avLst/>
          </a:prstGeom>
          <a:ln w="6350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9" name="TextBox 6"/>
          <p:cNvSpPr txBox="1">
            <a:spLocks noChangeArrowheads="1"/>
          </p:cNvSpPr>
          <p:nvPr/>
        </p:nvSpPr>
        <p:spPr bwMode="auto">
          <a:xfrm>
            <a:off x="1547813" y="5445125"/>
            <a:ext cx="17145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  <a:latin typeface="Constantia" pitchFamily="18" charset="0"/>
              </a:rPr>
              <a:t>Фриц</a:t>
            </a:r>
            <a:r>
              <a:rPr lang="ru-RU">
                <a:solidFill>
                  <a:srgbClr val="000000"/>
                </a:solidFill>
                <a:latin typeface="Constantia" pitchFamily="18" charset="0"/>
              </a:rPr>
              <a:t> </a:t>
            </a:r>
            <a:r>
              <a:rPr lang="ru-RU" b="1">
                <a:solidFill>
                  <a:srgbClr val="000000"/>
                </a:solidFill>
                <a:latin typeface="Constantia" pitchFamily="18" charset="0"/>
              </a:rPr>
              <a:t>Штрассман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000000"/>
                </a:solidFill>
                <a:latin typeface="Constantia" pitchFamily="18" charset="0"/>
              </a:rPr>
              <a:t>(1902-1980)</a:t>
            </a:r>
          </a:p>
        </p:txBody>
      </p:sp>
    </p:spTree>
    <p:extLst>
      <p:ext uri="{BB962C8B-B14F-4D97-AF65-F5344CB8AC3E}">
        <p14:creationId xmlns:p14="http://schemas.microsoft.com/office/powerpoint/2010/main" val="25494705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7" name="Picture 1" descr="D:\Documents and Settings\Люба\Мои документы\Мои рисунки\деление ядра.gif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552" y="2055670"/>
            <a:ext cx="3529012" cy="341471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0000"/>
                </a:solidFill>
              </a:rPr>
              <a:t>Капельная модель деления ядра урана.</a:t>
            </a:r>
          </a:p>
        </p:txBody>
      </p:sp>
      <p:pic>
        <p:nvPicPr>
          <p:cNvPr id="3074" name="Picture 2" descr="C:\Documents and Settings\Серёжа\Мои документы\Физика9\цепные реакции\1293225930_017-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43756" y="1624806"/>
            <a:ext cx="3971925" cy="42862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3668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6669" y="-1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11188" y="404813"/>
            <a:ext cx="78882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600" b="1">
                <a:solidFill>
                  <a:srgbClr val="FF0000"/>
                </a:solidFill>
                <a:latin typeface="Verdana" pitchFamily="34" charset="0"/>
              </a:rPr>
              <a:t>Цепные ядерные реакции</a:t>
            </a:r>
          </a:p>
        </p:txBody>
      </p:sp>
      <p:pic>
        <p:nvPicPr>
          <p:cNvPr id="6" name="Picture 4" descr="Цепная ядерная реакция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40144" y="1918531"/>
            <a:ext cx="4742830" cy="370767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" name="TextBox 9"/>
          <p:cNvSpPr txBox="1"/>
          <p:nvPr/>
        </p:nvSpPr>
        <p:spPr>
          <a:xfrm>
            <a:off x="5465696" y="1151631"/>
            <a:ext cx="350043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Это реакция, в которой частицы, вызывающие её(нейтроны), образуются как продукты этой реакции.</a:t>
            </a:r>
            <a:endParaRPr lang="ru-RU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482874" y="3734304"/>
            <a:ext cx="346608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полном делении ядер, содержащихся в 1 грамме урана, выделяется 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23000 </a:t>
            </a:r>
            <a:r>
              <a:rPr lang="ru-RU" sz="2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кВт·ч</a:t>
            </a: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энергии </a:t>
            </a:r>
            <a:r>
              <a:rPr lang="ru-RU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нефти.</a:t>
            </a:r>
            <a:endParaRPr lang="ru-RU" sz="24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5031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2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113" cy="692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Рисунок 8" descr="C:\Documents and Settings\Люба\Мои документы\Мои рисунки\ControlCenter2\Scan\CCI00036.bmp"/>
          <p:cNvPicPr>
            <a:picLocks noChangeAspect="1" noChangeArrowheads="1"/>
          </p:cNvPicPr>
          <p:nvPr/>
        </p:nvPicPr>
        <p:blipFill>
          <a:blip r:embed="rId3" cstate="email">
            <a:lum contras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650" y="4221163"/>
            <a:ext cx="3673475" cy="221138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ctangle 13"/>
          <p:cNvSpPr>
            <a:spLocks noGrp="1" noChangeArrowheads="1"/>
          </p:cNvSpPr>
          <p:nvPr>
            <p:ph type="title"/>
          </p:nvPr>
        </p:nvSpPr>
        <p:spPr>
          <a:xfrm>
            <a:off x="468313" y="188912"/>
            <a:ext cx="8229600" cy="1439888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Цепные ядерные реакции</a:t>
            </a:r>
            <a:r>
              <a:rPr lang="ru-RU" sz="4000" dirty="0" smtClean="0">
                <a:solidFill>
                  <a:srgbClr val="00FFCC"/>
                </a:solidFill>
              </a:rPr>
              <a:t/>
            </a:r>
            <a:br>
              <a:rPr lang="ru-RU" sz="4000" dirty="0" smtClean="0">
                <a:solidFill>
                  <a:srgbClr val="00FFCC"/>
                </a:solidFill>
              </a:rPr>
            </a:br>
            <a:r>
              <a:rPr lang="ru-RU" sz="3600" dirty="0" smtClean="0">
                <a:solidFill>
                  <a:srgbClr val="00FFCC"/>
                </a:solidFill>
                <a:hlinkClick r:id="rId4" action="ppaction://hlinkfile"/>
              </a:rPr>
              <a:t>возникновение цепной реакции.</a:t>
            </a:r>
            <a:r>
              <a:rPr lang="en-US" sz="3600" dirty="0" err="1" smtClean="0">
                <a:solidFill>
                  <a:srgbClr val="00FFCC"/>
                </a:solidFill>
                <a:hlinkClick r:id="rId4" action="ppaction://hlinkfile"/>
              </a:rPr>
              <a:t>oms</a:t>
            </a:r>
            <a:endParaRPr lang="ru-RU" sz="3600" dirty="0" smtClean="0">
              <a:solidFill>
                <a:srgbClr val="00FFCC"/>
              </a:solidFill>
            </a:endParaRPr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/>
          <a:p>
            <a:pPr eaLnBrk="1" hangingPunct="1"/>
            <a:r>
              <a:rPr lang="ru-RU" dirty="0" smtClean="0"/>
              <a:t>Наименьшая масса урана, при которой возможно протекание цепной реакции, называется критической массой.</a:t>
            </a:r>
          </a:p>
        </p:txBody>
      </p:sp>
      <p:sp>
        <p:nvSpPr>
          <p:cNvPr id="6150" name="Rectangle 21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При делении одного ядра урана образовавшиеся нейтроны могут вызвать деления других ядер урана, при этом число нейтронов нарастает лавинообразно. </a:t>
            </a:r>
          </a:p>
        </p:txBody>
      </p:sp>
    </p:spTree>
    <p:extLst>
      <p:ext uri="{BB962C8B-B14F-4D97-AF65-F5344CB8AC3E}">
        <p14:creationId xmlns:p14="http://schemas.microsoft.com/office/powerpoint/2010/main" val="379162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611188" y="549275"/>
            <a:ext cx="4213225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При цепной реакции </a:t>
            </a:r>
            <a:r>
              <a:rPr lang="ru-RU" sz="2400" i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Calibri" pitchFamily="34" charset="0"/>
              </a:rPr>
              <a:t>коэффициент размножения </a:t>
            </a: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нейтронов 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K&gt;1</a:t>
            </a: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,</a:t>
            </a: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т.е. в каждом последующем поколении нейтронов должно быть больше, чем в предыдущем.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Цепная реакция в уране с повышенным содержанием урана-235 может происходить только при массе большей </a:t>
            </a:r>
            <a:r>
              <a:rPr lang="ru-RU" sz="2400" b="1" dirty="0" smtClean="0">
                <a:solidFill>
                  <a:srgbClr val="C00000"/>
                </a:solidFill>
                <a:latin typeface="Calibri" pitchFamily="34" charset="0"/>
              </a:rPr>
              <a:t>критической массы. </a:t>
            </a: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</a:rPr>
              <a:t>Для чистого </a:t>
            </a:r>
            <a:r>
              <a:rPr lang="ru-RU" sz="2400" b="1" dirty="0" smtClean="0">
                <a:solidFill>
                  <a:srgbClr val="000000"/>
                </a:solidFill>
                <a:latin typeface="Calibri" pitchFamily="34" charset="0"/>
              </a:rPr>
              <a:t>урана-235 критическая масса составляет около 50 кг.</a:t>
            </a:r>
            <a:endParaRPr lang="ru-RU" sz="2400" b="1" dirty="0" smtClean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000000"/>
              </a:solidFill>
            </a:endParaRPr>
          </a:p>
        </p:txBody>
      </p:sp>
      <p:pic>
        <p:nvPicPr>
          <p:cNvPr id="7172" name="Picture 4" descr="Картинка 4 из 346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263" y="404813"/>
            <a:ext cx="3449637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38743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0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12" descr="Картинка 18 из 347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288" y="2946400"/>
            <a:ext cx="4464050" cy="28971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9220" name="Picture 13" descr="Картинка 17 из 55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35600" y="260350"/>
            <a:ext cx="3409950" cy="34956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WordArt 15"/>
          <p:cNvSpPr>
            <a:spLocks noChangeArrowheads="1" noChangeShapeType="1" noTextEdit="1"/>
          </p:cNvSpPr>
          <p:nvPr/>
        </p:nvSpPr>
        <p:spPr bwMode="auto">
          <a:xfrm>
            <a:off x="1187450" y="404813"/>
            <a:ext cx="2879725" cy="18002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 smtClean="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Атомная бомба</a:t>
            </a:r>
          </a:p>
        </p:txBody>
      </p:sp>
      <p:sp>
        <p:nvSpPr>
          <p:cNvPr id="9222" name="Rectangle 19"/>
          <p:cNvSpPr>
            <a:spLocks noGrp="1" noChangeArrowheads="1"/>
          </p:cNvSpPr>
          <p:nvPr>
            <p:ph sz="quarter" idx="4294967295"/>
          </p:nvPr>
        </p:nvSpPr>
        <p:spPr>
          <a:xfrm>
            <a:off x="4859338" y="3357563"/>
            <a:ext cx="4284662" cy="2852737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sz="2400" dirty="0" smtClean="0"/>
              <a:t>В атомных бомбах цепная неуправляемая ядерная реакция возникает при быстром соединении двух кусков урана-235, каждый из которых имеет массу несколько ниже критической.</a:t>
            </a:r>
          </a:p>
          <a:p>
            <a:pPr eaLnBrk="1" hangingPunct="1"/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55248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25-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375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Содержимое 4" descr="Paul_W_Tibbets_USAF_bio_photo.jpg"/>
          <p:cNvPicPr>
            <a:picLocks noGrp="1" noChangeAspect="1"/>
          </p:cNvPicPr>
          <p:nvPr>
            <p:ph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87900" y="1341438"/>
            <a:ext cx="3286125" cy="399573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244" name="Текст 3"/>
          <p:cNvSpPr>
            <a:spLocks noGrp="1"/>
          </p:cNvSpPr>
          <p:nvPr>
            <p:ph type="body" sz="half" idx="4294967295"/>
          </p:nvPr>
        </p:nvSpPr>
        <p:spPr>
          <a:xfrm>
            <a:off x="611188" y="908050"/>
            <a:ext cx="3714750" cy="50006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sz="2800" dirty="0" smtClean="0"/>
              <a:t>6 августа 1945 года в 1час 45 минут американский бомбардировщик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sz="2800" dirty="0" smtClean="0"/>
              <a:t> B-29 под командованием   полковника Пола </a:t>
            </a:r>
            <a:r>
              <a:rPr lang="ru-RU" sz="2800" dirty="0" err="1" smtClean="0"/>
              <a:t>Тиббетса</a:t>
            </a:r>
            <a:r>
              <a:rPr lang="ru-RU" sz="2800" dirty="0" smtClean="0"/>
              <a:t>,  взлетел с острова </a:t>
            </a:r>
            <a:r>
              <a:rPr lang="ru-RU" sz="2800" dirty="0" err="1" smtClean="0"/>
              <a:t>Тиниан</a:t>
            </a:r>
            <a:r>
              <a:rPr lang="ru-RU" sz="2800" dirty="0" smtClean="0"/>
              <a:t>, находившегося примерно в 6 часах лета от Хиросимы.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sz="1400" dirty="0" smtClean="0"/>
          </a:p>
        </p:txBody>
      </p:sp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4214813" y="5643563"/>
            <a:ext cx="4214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smtClean="0">
                <a:solidFill>
                  <a:srgbClr val="000000"/>
                </a:solidFill>
                <a:latin typeface="Calibri" pitchFamily="34" charset="0"/>
              </a:rPr>
              <a:t>Пол Тиббетс (1915-2007)</a:t>
            </a:r>
          </a:p>
        </p:txBody>
      </p:sp>
    </p:spTree>
    <p:extLst>
      <p:ext uri="{BB962C8B-B14F-4D97-AF65-F5344CB8AC3E}">
        <p14:creationId xmlns:p14="http://schemas.microsoft.com/office/powerpoint/2010/main" val="2346572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358</Words>
  <Application>Microsoft Office PowerPoint</Application>
  <PresentationFormat>Экран (4:3)</PresentationFormat>
  <Paragraphs>36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13</vt:i4>
      </vt:variant>
    </vt:vector>
  </HeadingPairs>
  <TitlesOfParts>
    <vt:vector size="31" baseType="lpstr">
      <vt:lpstr>Arial</vt:lpstr>
      <vt:lpstr>Calibri</vt:lpstr>
      <vt:lpstr>Constantia</vt:lpstr>
      <vt:lpstr>Times New Roman</vt:lpstr>
      <vt:lpstr>Verdana</vt:lpstr>
      <vt:lpstr>Wingdings</vt:lpstr>
      <vt:lpstr>Оформление по умолчанию</vt:lpstr>
      <vt:lpstr>1_Оформление по умолчанию</vt:lpstr>
      <vt:lpstr>2_Оформление по умолчанию</vt:lpstr>
      <vt:lpstr>3_Оформление по умолчанию</vt:lpstr>
      <vt:lpstr>4_Оформление по умолчанию</vt:lpstr>
      <vt:lpstr>5_Оформление по умолчанию</vt:lpstr>
      <vt:lpstr>6_Оформление по умолчанию</vt:lpstr>
      <vt:lpstr>7_Оформление по умолчанию</vt:lpstr>
      <vt:lpstr>8_Оформление по умолчанию</vt:lpstr>
      <vt:lpstr>9_Оформление по умолчанию</vt:lpstr>
      <vt:lpstr>10_Оформление по умолчанию</vt:lpstr>
      <vt:lpstr>11_Оформление по умолчанию</vt:lpstr>
      <vt:lpstr> Деление ядер урана.  Цепная реакция</vt:lpstr>
      <vt:lpstr>Деление тяжёлого ядра</vt:lpstr>
      <vt:lpstr>Презентация PowerPoint</vt:lpstr>
      <vt:lpstr>Капельная модель деления ядра урана.</vt:lpstr>
      <vt:lpstr>Презентация PowerPoint</vt:lpstr>
      <vt:lpstr>Цепные ядерные реакции возникновение цепной реакции.oms</vt:lpstr>
      <vt:lpstr>Презентация PowerPoint</vt:lpstr>
      <vt:lpstr>Презентация PowerPoint</vt:lpstr>
      <vt:lpstr>Презентация PowerPoint</vt:lpstr>
      <vt:lpstr>Презентация PowerPoint</vt:lpstr>
      <vt:lpstr>Количество погибших от непосредственного воздействия взрыва составило от 70 до 80 тысяч человек. К концу 1945 года, в связи с действием радиоактивного заражения и других пост-эффектов взрыва, общее количество погибших составило от 90 до 166 тысяч человек. По истечении 5 лет, общее количество погибших достигло 200 000 человек. </vt:lpstr>
      <vt:lpstr>Протекание цепной реакции определяется:</vt:lpstr>
      <vt:lpstr>Презентация PowerPoint</vt:lpstr>
    </vt:vector>
  </TitlesOfParts>
  <Company>Дом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Деление ядер урана.  Цепная реакция</dc:title>
  <dc:creator>Серёжа</dc:creator>
  <cp:lastModifiedBy>Пользователь</cp:lastModifiedBy>
  <cp:revision>20</cp:revision>
  <dcterms:created xsi:type="dcterms:W3CDTF">2013-01-01T17:28:20Z</dcterms:created>
  <dcterms:modified xsi:type="dcterms:W3CDTF">2020-04-17T18:54:01Z</dcterms:modified>
</cp:coreProperties>
</file>