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71" r:id="rId8"/>
    <p:sldId id="272" r:id="rId9"/>
    <p:sldId id="273" r:id="rId10"/>
    <p:sldId id="274" r:id="rId11"/>
    <p:sldId id="275" r:id="rId12"/>
    <p:sldId id="276" r:id="rId13"/>
    <p:sldId id="263" r:id="rId14"/>
    <p:sldId id="265" r:id="rId15"/>
    <p:sldId id="262" r:id="rId16"/>
    <p:sldId id="264" r:id="rId17"/>
    <p:sldId id="266" r:id="rId18"/>
    <p:sldId id="267" r:id="rId19"/>
    <p:sldId id="268" r:id="rId20"/>
    <p:sldId id="269" r:id="rId21"/>
    <p:sldId id="270"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7" autoAdjust="0"/>
    <p:restoredTop sz="94660"/>
  </p:normalViewPr>
  <p:slideViewPr>
    <p:cSldViewPr>
      <p:cViewPr varScale="1">
        <p:scale>
          <a:sx n="68" d="100"/>
          <a:sy n="68"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23.05.2018</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23.05.2018</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23.05.2018</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23.05.2018</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dirty="0" smtClean="0"/>
              <a:t>«Я сорву покровы с любой тайны, будь то религия или природа, смерть, рожденье, грядущее, прошлое, космогония, небытие. Я — маэстро по части фантасмагорий. Слушайте!»</a:t>
            </a:r>
          </a:p>
          <a:p>
            <a:r>
              <a:rPr lang="ru-RU" dirty="0" smtClean="0"/>
              <a:t>А.Рембо</a:t>
            </a:r>
          </a:p>
          <a:p>
            <a:endParaRPr lang="ru-RU" dirty="0"/>
          </a:p>
        </p:txBody>
      </p:sp>
      <p:sp>
        <p:nvSpPr>
          <p:cNvPr id="2" name="Заголовок 1"/>
          <p:cNvSpPr>
            <a:spLocks noGrp="1"/>
          </p:cNvSpPr>
          <p:nvPr>
            <p:ph type="ctrTitle"/>
          </p:nvPr>
        </p:nvSpPr>
        <p:spPr/>
        <p:txBody>
          <a:bodyPr/>
          <a:lstStyle/>
          <a:p>
            <a:r>
              <a:rPr lang="ru-RU" altLang="zh-CN" sz="3200" dirty="0" smtClean="0">
                <a:ln>
                  <a:noFill/>
                </a:ln>
                <a:solidFill>
                  <a:schemeClr val="tx1"/>
                </a:solidFill>
                <a:effectLst/>
                <a:latin typeface="Arial" pitchFamily="34" charset="0"/>
                <a:cs typeface="Arial" pitchFamily="34" charset="0"/>
              </a:rPr>
              <a:t>Великий французский поэт – </a:t>
            </a:r>
            <a:r>
              <a:rPr lang="ru-RU" altLang="zh-CN" sz="3200" dirty="0" err="1" smtClean="0">
                <a:ln>
                  <a:noFill/>
                </a:ln>
                <a:solidFill>
                  <a:schemeClr val="tx1"/>
                </a:solidFill>
                <a:effectLst/>
                <a:latin typeface="Arial" pitchFamily="34" charset="0"/>
                <a:cs typeface="Arial" pitchFamily="34" charset="0"/>
              </a:rPr>
              <a:t>Артюр</a:t>
            </a:r>
            <a:r>
              <a:rPr lang="ru-RU" altLang="zh-CN" sz="3200" dirty="0" smtClean="0">
                <a:ln>
                  <a:noFill/>
                </a:ln>
                <a:solidFill>
                  <a:schemeClr val="tx1"/>
                </a:solidFill>
                <a:effectLst/>
                <a:latin typeface="Arial" pitchFamily="34" charset="0"/>
                <a:cs typeface="Arial" pitchFamily="34" charset="0"/>
              </a:rPr>
              <a:t> Рембо, появление и развитие символизма во Франции.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0"/>
            <a:ext cx="8329642" cy="6572272"/>
          </a:xfrm>
        </p:spPr>
        <p:txBody>
          <a:bodyPr>
            <a:normAutofit/>
          </a:bodyPr>
          <a:lstStyle/>
          <a:p>
            <a:pPr algn="ctr">
              <a:buNone/>
            </a:pPr>
            <a:r>
              <a:rPr lang="ru-RU" sz="1600" dirty="0" smtClean="0"/>
              <a:t>Брожения болот я видел, - словно мрежи,</a:t>
            </a:r>
          </a:p>
          <a:p>
            <a:pPr algn="ctr">
              <a:buNone/>
            </a:pPr>
            <a:r>
              <a:rPr lang="ru-RU" sz="1600" dirty="0" smtClean="0"/>
              <a:t>где в тине целиком гниет левиафан,</a:t>
            </a:r>
          </a:p>
          <a:p>
            <a:pPr algn="ctr">
              <a:buNone/>
            </a:pPr>
            <a:r>
              <a:rPr lang="ru-RU" sz="1600" dirty="0" smtClean="0"/>
              <a:t>штиль и крушенье волн, когда всю даль прорежет</a:t>
            </a:r>
          </a:p>
          <a:p>
            <a:pPr algn="ctr">
              <a:buNone/>
            </a:pPr>
            <a:r>
              <a:rPr lang="ru-RU" sz="1600" dirty="0" smtClean="0"/>
              <a:t>и опрокинется над бездной ураган.</a:t>
            </a:r>
          </a:p>
          <a:p>
            <a:pPr algn="ctr">
              <a:buNone/>
            </a:pPr>
            <a:r>
              <a:rPr lang="ru-RU" sz="1600" dirty="0" smtClean="0"/>
              <a:t>Серебряные льды, и перламутр, и пламя,</a:t>
            </a:r>
          </a:p>
          <a:p>
            <a:pPr algn="ctr">
              <a:buNone/>
            </a:pPr>
            <a:r>
              <a:rPr lang="ru-RU" sz="1600" dirty="0" smtClean="0"/>
              <a:t>коричневую мель у берегов гнилых,</a:t>
            </a:r>
          </a:p>
          <a:p>
            <a:pPr algn="ctr">
              <a:buNone/>
            </a:pPr>
            <a:r>
              <a:rPr lang="ru-RU" sz="1600" dirty="0" smtClean="0"/>
              <a:t>где змеи тяжкие, </a:t>
            </a:r>
            <a:r>
              <a:rPr lang="ru-RU" sz="1600" dirty="0" err="1" smtClean="0"/>
              <a:t>едомые</a:t>
            </a:r>
            <a:r>
              <a:rPr lang="ru-RU" sz="1600" dirty="0" smtClean="0"/>
              <a:t> клопами,</a:t>
            </a:r>
          </a:p>
          <a:p>
            <a:pPr algn="ctr">
              <a:buNone/>
            </a:pPr>
            <a:r>
              <a:rPr lang="ru-RU" sz="1600" dirty="0" smtClean="0"/>
              <a:t>с деревьев падают смолистых и кривых.</a:t>
            </a:r>
          </a:p>
          <a:p>
            <a:pPr algn="ctr">
              <a:buNone/>
            </a:pPr>
            <a:r>
              <a:rPr lang="ru-RU" sz="1600" dirty="0" smtClean="0"/>
              <a:t>Я б детям показал огнистые </a:t>
            </a:r>
            <a:r>
              <a:rPr lang="ru-RU" sz="1600" dirty="0" err="1" smtClean="0"/>
              <a:t>созданья</a:t>
            </a:r>
            <a:endParaRPr lang="ru-RU" sz="1600" dirty="0" smtClean="0"/>
          </a:p>
          <a:p>
            <a:pPr algn="ctr">
              <a:buNone/>
            </a:pPr>
            <a:r>
              <a:rPr lang="ru-RU" sz="1600" dirty="0" smtClean="0"/>
              <a:t>морские, - золотых, певучих этих рыб.</a:t>
            </a:r>
          </a:p>
          <a:p>
            <a:pPr algn="ctr">
              <a:buNone/>
            </a:pPr>
            <a:r>
              <a:rPr lang="ru-RU" sz="1600" dirty="0" smtClean="0"/>
              <a:t>Прелестной пеною цвели мои блужданья,</a:t>
            </a:r>
          </a:p>
          <a:p>
            <a:pPr algn="ctr">
              <a:buNone/>
            </a:pPr>
            <a:r>
              <a:rPr lang="ru-RU" sz="1600" dirty="0" smtClean="0"/>
              <a:t>мне ветер придавал волшебных крыл изгиб.</a:t>
            </a:r>
          </a:p>
          <a:p>
            <a:pPr algn="ctr">
              <a:buNone/>
            </a:pPr>
            <a:r>
              <a:rPr lang="ru-RU" sz="1600" dirty="0" smtClean="0"/>
              <a:t>Меж полюсов и зон устав бродить без цели,</a:t>
            </a:r>
          </a:p>
          <a:p>
            <a:pPr algn="ctr">
              <a:buNone/>
            </a:pPr>
            <a:r>
              <a:rPr lang="ru-RU" sz="1600" dirty="0" smtClean="0"/>
              <a:t>порой качался я нежнее. Подходил</a:t>
            </a:r>
          </a:p>
          <a:p>
            <a:pPr algn="ctr">
              <a:buNone/>
            </a:pPr>
            <a:r>
              <a:rPr lang="ru-RU" sz="1600" dirty="0" smtClean="0"/>
              <a:t>рой теневых цветов, присоски их желтели,</a:t>
            </a:r>
          </a:p>
          <a:p>
            <a:pPr algn="ctr">
              <a:buNone/>
            </a:pPr>
            <a:r>
              <a:rPr lang="ru-RU" sz="1600" dirty="0" smtClean="0"/>
              <a:t>и я как женщина молящаяся был, -</a:t>
            </a:r>
          </a:p>
          <a:p>
            <a:pPr algn="ctr">
              <a:buNone/>
            </a:pPr>
            <a:r>
              <a:rPr lang="ru-RU" sz="1600" dirty="0" smtClean="0"/>
              <a:t>пока, на палубе колыша нечистоты,</a:t>
            </a:r>
          </a:p>
          <a:p>
            <a:pPr algn="ctr">
              <a:buNone/>
            </a:pPr>
            <a:r>
              <a:rPr lang="ru-RU" sz="1600" dirty="0" err="1" smtClean="0"/>
              <a:t>золотоглазых</a:t>
            </a:r>
            <a:r>
              <a:rPr lang="ru-RU" sz="1600" dirty="0" smtClean="0"/>
              <a:t> птиц, их клики, кутерьму,</a:t>
            </a:r>
          </a:p>
          <a:p>
            <a:pPr algn="ctr">
              <a:buNone/>
            </a:pPr>
            <a:r>
              <a:rPr lang="ru-RU" sz="1600" dirty="0" smtClean="0"/>
              <a:t>я плыл, и сквозь меня, сквозь хрупкие пролеты,</a:t>
            </a:r>
          </a:p>
          <a:p>
            <a:pPr algn="ctr">
              <a:buNone/>
            </a:pPr>
            <a:r>
              <a:rPr lang="ru-RU" sz="1600" dirty="0" smtClean="0"/>
              <a:t>дремотно пятился утопленник во тьму.</a:t>
            </a:r>
          </a:p>
          <a:p>
            <a:endParaRPr lang="ru-RU" sz="1700" dirty="0"/>
          </a:p>
        </p:txBody>
      </p:sp>
      <p:sp>
        <p:nvSpPr>
          <p:cNvPr id="3" name="Заголовок 2"/>
          <p:cNvSpPr>
            <a:spLocks noGrp="1"/>
          </p:cNvSpPr>
          <p:nvPr>
            <p:ph type="title"/>
          </p:nvPr>
        </p:nvSpPr>
        <p:spPr>
          <a:xfrm>
            <a:off x="642910" y="285728"/>
            <a:ext cx="8229600" cy="1219200"/>
          </a:xfrm>
        </p:spPr>
        <p:txBody>
          <a:bodyPr/>
          <a:lstStyle/>
          <a:p>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6286544"/>
          </a:xfrm>
        </p:spPr>
        <p:txBody>
          <a:bodyPr>
            <a:normAutofit fontScale="92500" lnSpcReduction="20000"/>
          </a:bodyPr>
          <a:lstStyle/>
          <a:p>
            <a:pPr algn="ctr">
              <a:buNone/>
            </a:pPr>
            <a:r>
              <a:rPr lang="ru-RU" dirty="0" smtClean="0"/>
              <a:t>Но я, затерянный в кудрях травы </a:t>
            </a:r>
            <a:r>
              <a:rPr lang="ru-RU" dirty="0" err="1" smtClean="0"/>
              <a:t>летейской</a:t>
            </a:r>
            <a:r>
              <a:rPr lang="ru-RU" dirty="0" smtClean="0"/>
              <a:t>,</a:t>
            </a:r>
          </a:p>
          <a:p>
            <a:pPr algn="ctr">
              <a:buNone/>
            </a:pPr>
            <a:r>
              <a:rPr lang="ru-RU" dirty="0" smtClean="0"/>
              <a:t>я, бурей брошенный в эфир глухонемой,</a:t>
            </a:r>
          </a:p>
          <a:p>
            <a:pPr algn="ctr">
              <a:buNone/>
            </a:pPr>
            <a:r>
              <a:rPr lang="ru-RU" dirty="0" smtClean="0"/>
              <a:t>шатун, чьей скорлупы ни парусник ганзейский,</a:t>
            </a:r>
          </a:p>
          <a:p>
            <a:pPr algn="ctr">
              <a:buNone/>
            </a:pPr>
            <a:r>
              <a:rPr lang="ru-RU" dirty="0" smtClean="0"/>
              <a:t>ни зоркий монитор не сыщет под водой, -</a:t>
            </a:r>
          </a:p>
          <a:p>
            <a:pPr algn="ctr">
              <a:buNone/>
            </a:pPr>
            <a:r>
              <a:rPr lang="ru-RU" dirty="0" smtClean="0"/>
              <a:t>я, вольный и живой, дымно-лиловым мраком</a:t>
            </a:r>
          </a:p>
          <a:p>
            <a:pPr algn="ctr">
              <a:buNone/>
            </a:pPr>
            <a:r>
              <a:rPr lang="ru-RU" dirty="0" smtClean="0"/>
              <a:t>пробивший небеса, кирпичную их высь,</a:t>
            </a:r>
          </a:p>
          <a:p>
            <a:pPr algn="ctr">
              <a:buNone/>
            </a:pPr>
            <a:r>
              <a:rPr lang="ru-RU" dirty="0" smtClean="0"/>
              <a:t>где б высмотрел поэт все, до чего он лаком, -</a:t>
            </a:r>
          </a:p>
          <a:p>
            <a:pPr algn="ctr">
              <a:buNone/>
            </a:pPr>
            <a:r>
              <a:rPr lang="ru-RU" dirty="0" smtClean="0"/>
              <a:t>лазури лишаи и солнечную слизь, -</a:t>
            </a:r>
          </a:p>
          <a:p>
            <a:pPr algn="ctr">
              <a:buNone/>
            </a:pPr>
            <a:r>
              <a:rPr lang="ru-RU" dirty="0" smtClean="0"/>
              <a:t>я, дикою доской в трескучих пятнах ярких</a:t>
            </a:r>
          </a:p>
          <a:p>
            <a:pPr algn="ctr">
              <a:buNone/>
            </a:pPr>
            <a:r>
              <a:rPr lang="ru-RU" dirty="0" smtClean="0"/>
              <a:t>бежавший средь морских изогнутых коньков,</a:t>
            </a:r>
          </a:p>
          <a:p>
            <a:pPr algn="ctr">
              <a:buNone/>
            </a:pPr>
            <a:r>
              <a:rPr lang="ru-RU" dirty="0" smtClean="0"/>
              <a:t>когда дубинами крушило солнце арки</a:t>
            </a:r>
          </a:p>
          <a:p>
            <a:pPr algn="ctr">
              <a:buNone/>
            </a:pPr>
            <a:r>
              <a:rPr lang="ru-RU" dirty="0" smtClean="0"/>
              <a:t>ультрамариновых июльских облаков, -</a:t>
            </a:r>
          </a:p>
          <a:p>
            <a:pPr algn="ctr">
              <a:buNone/>
            </a:pPr>
            <a:r>
              <a:rPr lang="ru-RU" dirty="0" smtClean="0"/>
              <a:t>я, трепетавший так, когда был слышен топот</a:t>
            </a:r>
          </a:p>
          <a:p>
            <a:pPr algn="ctr">
              <a:buNone/>
            </a:pPr>
            <a:r>
              <a:rPr lang="ru-RU" dirty="0" err="1" smtClean="0"/>
              <a:t>Мальстромов</a:t>
            </a:r>
            <a:r>
              <a:rPr lang="ru-RU" dirty="0" smtClean="0"/>
              <a:t> вдалеке и Бегемотов бег,</a:t>
            </a:r>
          </a:p>
          <a:p>
            <a:pPr algn="ctr">
              <a:buNone/>
            </a:pPr>
            <a:r>
              <a:rPr lang="ru-RU" dirty="0" smtClean="0"/>
              <a:t>паломник в синеве недвижной, - о, Европа,</a:t>
            </a:r>
          </a:p>
          <a:p>
            <a:pPr algn="ctr">
              <a:buNone/>
            </a:pPr>
            <a:r>
              <a:rPr lang="ru-RU" dirty="0" smtClean="0"/>
              <a:t>твой древний парапет запомнил я навек!</a:t>
            </a:r>
          </a:p>
          <a:p>
            <a:endParaRPr lang="ru-RU" dirty="0"/>
          </a:p>
        </p:txBody>
      </p:sp>
      <p:sp>
        <p:nvSpPr>
          <p:cNvPr id="3" name="Заголовок 2"/>
          <p:cNvSpPr>
            <a:spLocks noGrp="1"/>
          </p:cNvSpPr>
          <p:nvPr>
            <p:ph type="title"/>
          </p:nvPr>
        </p:nvSpPr>
        <p:spPr>
          <a:xfrm>
            <a:off x="914400" y="500042"/>
            <a:ext cx="8229600" cy="1219200"/>
          </a:xfrm>
        </p:spPr>
        <p:txBody>
          <a:bodyPr/>
          <a:lstStyle/>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15106"/>
          </a:xfrm>
        </p:spPr>
        <p:txBody>
          <a:bodyPr>
            <a:normAutofit fontScale="92500" lnSpcReduction="20000"/>
          </a:bodyPr>
          <a:lstStyle/>
          <a:p>
            <a:pPr algn="ctr">
              <a:buNone/>
            </a:pPr>
            <a:r>
              <a:rPr lang="ru-RU" dirty="0" smtClean="0"/>
              <a:t>Я видел звездные архипелаги! Земли,</a:t>
            </a:r>
          </a:p>
          <a:p>
            <a:pPr algn="ctr">
              <a:buNone/>
            </a:pPr>
            <a:r>
              <a:rPr lang="ru-RU" dirty="0" smtClean="0"/>
              <a:t>приветные пловцу, и небеса, как бред.</a:t>
            </a:r>
          </a:p>
          <a:p>
            <a:pPr algn="ctr">
              <a:buNone/>
            </a:pPr>
            <a:r>
              <a:rPr lang="ru-RU" dirty="0" smtClean="0"/>
              <a:t>Не там ли, в глубине, в изгнании ты дремлешь,</a:t>
            </a:r>
          </a:p>
          <a:p>
            <a:pPr algn="ctr">
              <a:buNone/>
            </a:pPr>
            <a:r>
              <a:rPr lang="ru-RU" dirty="0" smtClean="0"/>
              <a:t>о, стая райских птиц, о, мощь грядущих лет?</a:t>
            </a:r>
          </a:p>
          <a:p>
            <a:pPr algn="ctr">
              <a:buNone/>
            </a:pPr>
            <a:r>
              <a:rPr lang="ru-RU" dirty="0" smtClean="0"/>
              <a:t>Но, право ж, нету слез. Так безнадежны зори,</a:t>
            </a:r>
          </a:p>
          <a:p>
            <a:pPr algn="ctr">
              <a:buNone/>
            </a:pPr>
            <a:r>
              <a:rPr lang="ru-RU" dirty="0" smtClean="0"/>
              <a:t>так солнце солоно, так тягостна луна.</a:t>
            </a:r>
          </a:p>
          <a:p>
            <a:pPr algn="ctr">
              <a:buNone/>
            </a:pPr>
            <a:r>
              <a:rPr lang="ru-RU" dirty="0" smtClean="0"/>
              <a:t>Любовью горькою меня раздуло море...</a:t>
            </a:r>
          </a:p>
          <a:p>
            <a:pPr algn="ctr">
              <a:buNone/>
            </a:pPr>
            <a:r>
              <a:rPr lang="ru-RU" dirty="0" smtClean="0"/>
              <a:t>Пусть лопнет остов мой! Бери меня, волна!</a:t>
            </a:r>
          </a:p>
          <a:p>
            <a:pPr algn="ctr">
              <a:buNone/>
            </a:pPr>
            <a:r>
              <a:rPr lang="ru-RU" dirty="0" smtClean="0"/>
              <a:t>Из европейских вод мне сладостна была бы</a:t>
            </a:r>
          </a:p>
          <a:p>
            <a:pPr algn="ctr">
              <a:buNone/>
            </a:pPr>
            <a:r>
              <a:rPr lang="ru-RU" dirty="0" smtClean="0"/>
              <a:t>та лужа черная, где детская рука,</a:t>
            </a:r>
          </a:p>
          <a:p>
            <a:pPr algn="ctr">
              <a:buNone/>
            </a:pPr>
            <a:r>
              <a:rPr lang="ru-RU" dirty="0" smtClean="0"/>
              <a:t>средь грустных сумерек, челнок пускает слабый,</a:t>
            </a:r>
          </a:p>
          <a:p>
            <a:pPr algn="ctr">
              <a:buNone/>
            </a:pPr>
            <a:r>
              <a:rPr lang="ru-RU" dirty="0" smtClean="0"/>
              <a:t>напоминающий сквозного мотылька.</a:t>
            </a:r>
          </a:p>
          <a:p>
            <a:pPr algn="ctr">
              <a:buNone/>
            </a:pPr>
            <a:r>
              <a:rPr lang="ru-RU" dirty="0" smtClean="0"/>
              <a:t>О, волны, не могу, исполненный истомы,</a:t>
            </a:r>
          </a:p>
          <a:p>
            <a:pPr algn="ctr">
              <a:buNone/>
            </a:pPr>
            <a:r>
              <a:rPr lang="ru-RU" dirty="0" smtClean="0"/>
              <a:t>пересекать волну купеческих судов,</a:t>
            </a:r>
          </a:p>
          <a:p>
            <a:pPr algn="ctr">
              <a:buNone/>
            </a:pPr>
            <a:r>
              <a:rPr lang="ru-RU" dirty="0" smtClean="0"/>
              <a:t>победно проходить среди знамен и грома</a:t>
            </a:r>
          </a:p>
          <a:p>
            <a:pPr algn="ctr">
              <a:buNone/>
            </a:pPr>
            <a:r>
              <a:rPr lang="ru-RU" dirty="0" smtClean="0"/>
              <a:t>и проплывать вблизи ужасных глаз мостов.</a:t>
            </a:r>
            <a:endParaRPr lang="ru-RU" dirty="0"/>
          </a:p>
        </p:txBody>
      </p:sp>
      <p:sp>
        <p:nvSpPr>
          <p:cNvPr id="3" name="Заголовок 2"/>
          <p:cNvSpPr>
            <a:spLocks noGrp="1"/>
          </p:cNvSpPr>
          <p:nvPr>
            <p:ph type="title"/>
          </p:nvPr>
        </p:nvSpPr>
        <p:spPr>
          <a:xfrm>
            <a:off x="500034" y="357166"/>
            <a:ext cx="8229600" cy="1219200"/>
          </a:xfrm>
        </p:spPr>
        <p:txBody>
          <a:bodyPr/>
          <a:lstStyle/>
          <a:p>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1214422"/>
            <a:ext cx="8229600" cy="4572000"/>
          </a:xfrm>
        </p:spPr>
        <p:txBody>
          <a:bodyPr>
            <a:normAutofit fontScale="92500"/>
          </a:bodyPr>
          <a:lstStyle/>
          <a:p>
            <a:pPr>
              <a:buNone/>
            </a:pPr>
            <a:r>
              <a:rPr lang="ru-RU" dirty="0" smtClean="0"/>
              <a:t> </a:t>
            </a:r>
            <a:r>
              <a:rPr lang="ru-RU" sz="3200" dirty="0" smtClean="0"/>
              <a:t>Корабль опьянел от свободы и в этом вихре чувств полностью отдался воле рока. В его стремительно-фантастическом движении по морским просторам и есть, по мнению юного Рембо, смысл бытия, где перемешаны все чувства, как позитивные: «Ослепительной радугой мост изогнулся», так и негативные: «Загрязненный пометом, увязнувший в тину.»</a:t>
            </a:r>
          </a:p>
          <a:p>
            <a:pPr>
              <a:buNone/>
            </a:pPr>
            <a:endParaRPr lang="ru-RU" dirty="0"/>
          </a:p>
        </p:txBody>
      </p:sp>
      <p:sp>
        <p:nvSpPr>
          <p:cNvPr id="3" name="Заголовок 2"/>
          <p:cNvSpPr>
            <a:spLocks noGrp="1"/>
          </p:cNvSpPr>
          <p:nvPr>
            <p:ph type="title"/>
          </p:nvPr>
        </p:nvSpPr>
        <p:spPr>
          <a:xfrm>
            <a:off x="428596" y="285728"/>
            <a:ext cx="8229600" cy="1219200"/>
          </a:xfrm>
        </p:spPr>
        <p:txBody>
          <a:bodyPr/>
          <a:lstStyle/>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Корабль без руля и парусов – великолепный символ поэта, который смело бросается в водоворот жизни. Он ощущает себя опьяневшим от беспредельности пространства и неутолимой жажды странствий, приключений. Поэт стремится открывать неразгаданные тайны, неизвестные земли. Однако на этом пути его ждет и немало разочарований, а в итоге разбитость и усталость. В свои шестнадцать лет Рембо уже прекрасно это понимал: Пусть мой киль разобьет о подводные камни,  Захлебнуться бы, лечь на песчаное дно…»</a:t>
            </a:r>
          </a:p>
          <a:p>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929354"/>
          </a:xfrm>
        </p:spPr>
        <p:txBody>
          <a:bodyPr>
            <a:normAutofit fontScale="92500"/>
          </a:bodyPr>
          <a:lstStyle/>
          <a:p>
            <a:pPr>
              <a:buNone/>
            </a:pPr>
            <a:endParaRPr lang="ru-RU" dirty="0" smtClean="0"/>
          </a:p>
          <a:p>
            <a:r>
              <a:rPr lang="ru-RU" sz="3600" dirty="0" smtClean="0"/>
              <a:t>Талант к стихосложению и возрастающая  известность  сделали Рембо уверенным в своем гении. Его творчество становится одной из основных вех символизма: свободная поэзия, в которой любые чувства воплощаются любыми образами. </a:t>
            </a:r>
            <a:r>
              <a:rPr lang="ru-RU" sz="3600" dirty="0" err="1" smtClean="0"/>
              <a:t>Артюр</a:t>
            </a:r>
            <a:r>
              <a:rPr lang="ru-RU" sz="3600" dirty="0" smtClean="0"/>
              <a:t> даже объявляет себя ясновидящим, желая быть посредником между человеком и вселенной.</a:t>
            </a:r>
          </a:p>
          <a:p>
            <a:endParaRPr lang="ru-RU" dirty="0"/>
          </a:p>
        </p:txBody>
      </p:sp>
      <p:sp>
        <p:nvSpPr>
          <p:cNvPr id="3" name="Заголовок 2"/>
          <p:cNvSpPr>
            <a:spLocks noGrp="1"/>
          </p:cNvSpPr>
          <p:nvPr>
            <p:ph type="title"/>
          </p:nvPr>
        </p:nvSpPr>
        <p:spPr>
          <a:xfrm>
            <a:off x="1357290" y="152400"/>
            <a:ext cx="7329510" cy="419080"/>
          </a:xfrm>
        </p:spPr>
        <p:txBody>
          <a:bodyPr>
            <a:normAutofit fontScale="90000"/>
          </a:bodyPr>
          <a:lstStyle/>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До сих пор он и так вел не самый примерный образ жизни: курил трубку еще будучи подростком. Теперь же он фанатично истязает себя голодовками, </a:t>
            </a:r>
            <a:r>
              <a:rPr lang="ru-RU" dirty="0" err="1" smtClean="0"/>
              <a:t>бессонницами</a:t>
            </a:r>
            <a:r>
              <a:rPr lang="ru-RU" dirty="0" smtClean="0"/>
              <a:t>, алкоголем и наркотиками. Во всем этом ему сопутствует верный друг Верлен. В Брюсселе Поль в пьяном бреду выстрелом ранит Рембо в руку. Верлена сажают в тюрьму — друг не навещает его и встречает только через два года. </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596" y="285728"/>
            <a:ext cx="8258204" cy="6215106"/>
          </a:xfrm>
        </p:spPr>
        <p:txBody>
          <a:bodyPr>
            <a:normAutofit fontScale="92500" lnSpcReduction="10000"/>
          </a:bodyPr>
          <a:lstStyle/>
          <a:p>
            <a:pPr>
              <a:buNone/>
            </a:pPr>
            <a:r>
              <a:rPr lang="ru-RU" dirty="0" smtClean="0"/>
              <a:t>Буйный нрав </a:t>
            </a:r>
            <a:r>
              <a:rPr lang="ru-RU" dirty="0" err="1" smtClean="0"/>
              <a:t>Артюра</a:t>
            </a:r>
            <a:r>
              <a:rPr lang="ru-RU" dirty="0" smtClean="0"/>
              <a:t> толкает его на очередной непредсказуемый шаг. Не достигнув 20 лет, он решает, что не хочет больше быть поэтом. Несмотря на то, что количество опубликованных произведений можно пересчитать по пальцам, они достаточно успешны. Рембо даже пишет об этом свою первую небольшую книгу в прозе «Одно лето в аду», которую издает в 1873 году. Наконец, находят отклик детские мечты стать журналистом. Желая писать статьи о географических исследованиях, Рембо отправляется в путешествие — на этот раз на другой континент. Позже его доклад опубликует  Географическое общество в Париже. «Я погружался в мечты о крестовых походах, о пропавших без вести открывателях новых земель, о республиках, не имевших истории, о задушенных религиозных войнах, о революциях нравов, о движении народов и континентов: в любое волшебство я верил», — написал Рембо. </a:t>
            </a:r>
          </a:p>
          <a:p>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524000"/>
            <a:ext cx="4543428" cy="4619644"/>
          </a:xfrm>
        </p:spPr>
        <p:txBody>
          <a:bodyPr>
            <a:normAutofit fontScale="70000" lnSpcReduction="20000"/>
          </a:bodyPr>
          <a:lstStyle/>
          <a:p>
            <a:pPr>
              <a:buNone/>
            </a:pPr>
            <a:r>
              <a:rPr lang="ru-RU" dirty="0" smtClean="0"/>
              <a:t>Сначала бывший поэт идет добровольцем в голландскую колониальную армию, позже устраивается переводчиком в цирк и путешествует с труппой по Скандинавии, а затем уезжает жить в Африку. Там Рембо начинает торговать оружием и людьми и даже управляет факторией в Эфиопии, пока у него не обнаруживают рак. Будучи больным, </a:t>
            </a:r>
            <a:r>
              <a:rPr lang="ru-RU" dirty="0" err="1" smtClean="0"/>
              <a:t>Артюр</a:t>
            </a:r>
            <a:r>
              <a:rPr lang="ru-RU" dirty="0" smtClean="0"/>
              <a:t> возвращается во Францию, где ему ампутируют ногу, но саркома приковывает его к постели. Болезнь убила писателя в возрасте 37 лет. На могиле одного из ярчайших поэтов Франции было написано – «</a:t>
            </a:r>
            <a:r>
              <a:rPr lang="ru-RU" dirty="0" err="1" smtClean="0"/>
              <a:t>Жан-Николя-Артюр</a:t>
            </a:r>
            <a:r>
              <a:rPr lang="ru-RU" dirty="0" smtClean="0"/>
              <a:t> Рембо, негоциант».</a:t>
            </a:r>
          </a:p>
          <a:p>
            <a:pPr>
              <a:buNone/>
            </a:pPr>
            <a:endParaRPr lang="ru-RU" dirty="0" smtClean="0"/>
          </a:p>
          <a:p>
            <a:endParaRPr lang="ru-RU" dirty="0"/>
          </a:p>
        </p:txBody>
      </p:sp>
      <p:sp>
        <p:nvSpPr>
          <p:cNvPr id="3" name="Заголовок 2"/>
          <p:cNvSpPr>
            <a:spLocks noGrp="1"/>
          </p:cNvSpPr>
          <p:nvPr>
            <p:ph type="title"/>
          </p:nvPr>
        </p:nvSpPr>
        <p:spPr/>
        <p:txBody>
          <a:bodyPr/>
          <a:lstStyle/>
          <a:p>
            <a:endParaRPr lang="ru-RU" dirty="0"/>
          </a:p>
        </p:txBody>
      </p:sp>
      <p:pic>
        <p:nvPicPr>
          <p:cNvPr id="23555" name="Picture 3" descr="C:\Users\Айболит\Desktop\Новая папка\1499688201.jpg"/>
          <p:cNvPicPr>
            <a:picLocks noChangeAspect="1" noChangeArrowheads="1"/>
          </p:cNvPicPr>
          <p:nvPr/>
        </p:nvPicPr>
        <p:blipFill>
          <a:blip r:embed="rId2" cstate="print"/>
          <a:srcRect/>
          <a:stretch>
            <a:fillRect/>
          </a:stretch>
        </p:blipFill>
        <p:spPr bwMode="auto">
          <a:xfrm>
            <a:off x="5072066" y="1428736"/>
            <a:ext cx="3660774" cy="4006858"/>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a:buNone/>
            </a:pPr>
            <a:endParaRPr lang="ru-RU" dirty="0" smtClean="0"/>
          </a:p>
          <a:p>
            <a:r>
              <a:rPr lang="ru-RU" dirty="0" smtClean="0"/>
              <a:t>Знал ли юноша из французского </a:t>
            </a:r>
            <a:r>
              <a:rPr lang="ru-RU" dirty="0" err="1" smtClean="0"/>
              <a:t>Шарлевиля</a:t>
            </a:r>
            <a:r>
              <a:rPr lang="ru-RU" dirty="0" smtClean="0"/>
              <a:t>, что создал уникальное произведение мировой литературы, которое впоследствии станет гимном символистов? Возможно, знал. Ведь жизнь его  была необычной и, казалась, лишенной здравого смысла. В возрасте, когда многие таланты только вступают в литературу, он уже из нее вышел. Все свои гениальные стихи Рембо успел написать до двадцати лет. Затем, проведя анализ современной поэзии, решил, что лучше путешествовать по свету и зарабатывать на жизнь торговлей.</a:t>
            </a:r>
          </a:p>
          <a:p>
            <a:pPr>
              <a:buNone/>
            </a:pPr>
            <a:r>
              <a:rPr lang="ru-RU" dirty="0" smtClean="0"/>
              <a:t> </a:t>
            </a:r>
          </a:p>
          <a:p>
            <a:r>
              <a:rPr lang="ru-RU" dirty="0" smtClean="0"/>
              <a:t>Когда был написан «Пьяный корабль», в литературной среде еще не существовал термин «символизм». Он был введен в обращение немного позже французским поэтом Жаном </a:t>
            </a:r>
            <a:r>
              <a:rPr lang="ru-RU" dirty="0" err="1" smtClean="0"/>
              <a:t>Мореасом</a:t>
            </a:r>
            <a:r>
              <a:rPr lang="ru-RU" dirty="0" smtClean="0"/>
              <a:t>. Однако манера письма Рембо, его художественные средства и эстетические принципы полностью соответствовали духу символизма. Особенно характерным в этом плане был «Пьяный корабль</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скачанные файлы.jpg"/>
          <p:cNvPicPr>
            <a:picLocks noGrp="1" noChangeAspect="1"/>
          </p:cNvPicPr>
          <p:nvPr>
            <p:ph idx="1"/>
          </p:nvPr>
        </p:nvPicPr>
        <p:blipFill>
          <a:blip r:embed="rId2" cstate="print"/>
          <a:stretch>
            <a:fillRect/>
          </a:stretch>
        </p:blipFill>
        <p:spPr>
          <a:xfrm>
            <a:off x="428596" y="500042"/>
            <a:ext cx="3786214" cy="5572164"/>
          </a:xfrm>
        </p:spPr>
      </p:pic>
      <p:sp>
        <p:nvSpPr>
          <p:cNvPr id="3" name="Заголовок 2"/>
          <p:cNvSpPr>
            <a:spLocks noGrp="1"/>
          </p:cNvSpPr>
          <p:nvPr>
            <p:ph type="title"/>
          </p:nvPr>
        </p:nvSpPr>
        <p:spPr>
          <a:xfrm>
            <a:off x="4143372" y="0"/>
            <a:ext cx="4786346" cy="6500834"/>
          </a:xfrm>
        </p:spPr>
        <p:txBody>
          <a:bodyPr>
            <a:normAutofit fontScale="90000"/>
          </a:bodyPr>
          <a:lstStyle/>
          <a:p>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err="1" smtClean="0"/>
              <a:t>Жан-Николя-Артюр</a:t>
            </a:r>
            <a:r>
              <a:rPr lang="ru-RU" dirty="0" smtClean="0"/>
              <a:t> </a:t>
            </a:r>
            <a:br>
              <a:rPr lang="ru-RU" dirty="0" smtClean="0"/>
            </a:br>
            <a:r>
              <a:rPr lang="ru-RU" dirty="0" smtClean="0"/>
              <a:t>Рембо(</a:t>
            </a:r>
            <a:r>
              <a:rPr lang="ru-RU" dirty="0" err="1" smtClean="0"/>
              <a:t>Римбаунд</a:t>
            </a:r>
            <a:r>
              <a:rPr lang="ru-RU" dirty="0" smtClean="0"/>
              <a:t>)</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endParaRPr lang="ru-RU"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images (4).jpg"/>
          <p:cNvPicPr>
            <a:picLocks noGrp="1" noChangeAspect="1"/>
          </p:cNvPicPr>
          <p:nvPr>
            <p:ph idx="1"/>
          </p:nvPr>
        </p:nvPicPr>
        <p:blipFill>
          <a:blip r:embed="rId2" cstate="print"/>
          <a:stretch>
            <a:fillRect/>
          </a:stretch>
        </p:blipFill>
        <p:spPr>
          <a:xfrm>
            <a:off x="5143504" y="1714488"/>
            <a:ext cx="3429024" cy="4500594"/>
          </a:xfrm>
        </p:spPr>
      </p:pic>
      <p:pic>
        <p:nvPicPr>
          <p:cNvPr id="24578" name="Picture 2" descr="C:\Users\Айболит\Desktop\Новая папка\images (3).jpg"/>
          <p:cNvPicPr>
            <a:picLocks noChangeAspect="1" noChangeArrowheads="1"/>
          </p:cNvPicPr>
          <p:nvPr/>
        </p:nvPicPr>
        <p:blipFill>
          <a:blip r:embed="rId3" cstate="print"/>
          <a:srcRect/>
          <a:stretch>
            <a:fillRect/>
          </a:stretch>
        </p:blipFill>
        <p:spPr bwMode="auto">
          <a:xfrm>
            <a:off x="785786" y="2214554"/>
            <a:ext cx="3786214" cy="3500462"/>
          </a:xfrm>
          <a:prstGeom prst="rect">
            <a:avLst/>
          </a:prstGeom>
          <a:noFill/>
        </p:spPr>
      </p:pic>
      <p:sp>
        <p:nvSpPr>
          <p:cNvPr id="6" name="Заголовок 5"/>
          <p:cNvSpPr>
            <a:spLocks noGrp="1"/>
          </p:cNvSpPr>
          <p:nvPr>
            <p:ph type="title"/>
          </p:nvPr>
        </p:nvSpPr>
        <p:spPr/>
        <p:txBody>
          <a:bodyPr>
            <a:normAutofit/>
          </a:bodyPr>
          <a:lstStyle/>
          <a:p>
            <a:r>
              <a:rPr lang="ru-RU" sz="2800" dirty="0" smtClean="0"/>
              <a:t>МУЗЕЙ,ПОСВЯЩЕННЫЙ АРТЮРУ РЕМБО</a:t>
            </a:r>
            <a:endParaRPr lang="ru-RU"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71472" y="0"/>
            <a:ext cx="8229600" cy="2714620"/>
          </a:xfrm>
        </p:spPr>
        <p:txBody>
          <a:bodyPr>
            <a:normAutofit/>
          </a:bodyPr>
          <a:lstStyle/>
          <a:p>
            <a:r>
              <a:rPr lang="ru-RU" sz="2000" dirty="0" smtClean="0"/>
              <a:t>Мыслимо ли было предположить, что юноша столь молодой, столь непостоянный способен будет устроить глобальный переворот в поэзии? Что сможет положить начало символистскому движению в литературе? Все эти вопросы трудно соотнести с реальными фактами, но всё-таки </a:t>
            </a:r>
            <a:r>
              <a:rPr lang="ru-RU" sz="2000" dirty="0" err="1" smtClean="0"/>
              <a:t>Артюру</a:t>
            </a:r>
            <a:r>
              <a:rPr lang="ru-RU" sz="2000" dirty="0" smtClean="0"/>
              <a:t> Рембо удалось удостоится звания великого французского поэта, несмотря на его искреннее желание спрятать своё творческое начало глубоко в душе</a:t>
            </a:r>
            <a:endParaRPr lang="ru-RU" sz="2000" dirty="0"/>
          </a:p>
        </p:txBody>
      </p:sp>
      <p:sp>
        <p:nvSpPr>
          <p:cNvPr id="3" name="Заголовок 2"/>
          <p:cNvSpPr>
            <a:spLocks noGrp="1"/>
          </p:cNvSpPr>
          <p:nvPr>
            <p:ph type="title"/>
          </p:nvPr>
        </p:nvSpPr>
        <p:spPr/>
        <p:txBody>
          <a:bodyPr/>
          <a:lstStyle/>
          <a:p>
            <a:endParaRPr lang="ru-RU"/>
          </a:p>
        </p:txBody>
      </p:sp>
      <p:sp>
        <p:nvSpPr>
          <p:cNvPr id="4" name="Прямоугольник 3"/>
          <p:cNvSpPr/>
          <p:nvPr/>
        </p:nvSpPr>
        <p:spPr>
          <a:xfrm>
            <a:off x="857224" y="2413338"/>
            <a:ext cx="6000776" cy="2677656"/>
          </a:xfrm>
          <a:prstGeom prst="rect">
            <a:avLst/>
          </a:prstGeom>
        </p:spPr>
        <p:txBody>
          <a:bodyPr wrap="square">
            <a:spAutoFit/>
          </a:bodyPr>
          <a:lstStyle/>
          <a:p>
            <a:r>
              <a:rPr lang="ru-RU" sz="2400" dirty="0" smtClean="0"/>
              <a:t>Поэт-подросток, алхимик  слова, бунтарь, маргинал, революционер, путешественник, торговец… Кем  только не был этот молодой человек. Но в историю он вошел, как самый загадочный поэт  Франции, ставший предтечей символистов.</a:t>
            </a:r>
            <a:endParaRPr lang="ru-RU"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285728"/>
            <a:ext cx="7929618" cy="6357982"/>
          </a:xfrm>
        </p:spPr>
        <p:txBody>
          <a:bodyPr>
            <a:normAutofit fontScale="92500" lnSpcReduction="20000"/>
          </a:bodyPr>
          <a:lstStyle/>
          <a:p>
            <a:pPr>
              <a:buNone/>
            </a:pPr>
            <a:r>
              <a:rPr lang="ru-RU" dirty="0" smtClean="0"/>
              <a:t> </a:t>
            </a:r>
          </a:p>
          <a:p>
            <a:r>
              <a:rPr lang="ru-RU" dirty="0" err="1" smtClean="0"/>
              <a:t>Артюр</a:t>
            </a:r>
            <a:r>
              <a:rPr lang="ru-RU" dirty="0" smtClean="0"/>
              <a:t> родился в 1854 году в деревне на северо-востоке Франции в семье военного и строгой, но заботливой зажиточной крестьянки. Франция XIX века — котел социальных катаклизмов, эпоха бесконечных перемен. Одна революция следует за другой, империя сменяется республикой, потом снова империей и снова республикой. Эта бурная эпоха не могла не повлиять на становление молодого таланта. </a:t>
            </a:r>
          </a:p>
          <a:p>
            <a:r>
              <a:rPr lang="ru-RU" dirty="0" smtClean="0"/>
              <a:t>Отец ушел из семьи через 6 лет после рождения будущего поэта. Мать одна воспитывает четверых детей. Со вторым по старшинству, </a:t>
            </a:r>
            <a:r>
              <a:rPr lang="ru-RU" dirty="0" err="1" smtClean="0"/>
              <a:t>Артюром</a:t>
            </a:r>
            <a:r>
              <a:rPr lang="ru-RU" dirty="0" smtClean="0"/>
              <a:t>, приходится особенно тяжело. Имея выдающиеся сообразительность и талант, он считает школу психушкой, мечтает стать журналистом и несколько раз пытается сбежать из дома. Так однажды, добравшись до Парижа, он попадает в тюрьму, потому что его принимают за шпиона. </a:t>
            </a:r>
          </a:p>
          <a:p>
            <a:endParaRPr lang="ru-RU" dirty="0"/>
          </a:p>
        </p:txBody>
      </p:sp>
      <p:sp>
        <p:nvSpPr>
          <p:cNvPr id="3" name="Заголовок 2"/>
          <p:cNvSpPr>
            <a:spLocks noGrp="1"/>
          </p:cNvSpPr>
          <p:nvPr>
            <p:ph type="title"/>
          </p:nvPr>
        </p:nvSpPr>
        <p:spPr>
          <a:xfrm flipH="1">
            <a:off x="2500298" y="260006"/>
            <a:ext cx="5929354" cy="454350"/>
          </a:xfrm>
        </p:spPr>
        <p:txBody>
          <a:bodyPr>
            <a:normAutofit fontScale="90000"/>
          </a:bodyPr>
          <a:lstStyle/>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42918"/>
            <a:ext cx="7543824" cy="5857916"/>
          </a:xfrm>
        </p:spPr>
        <p:txBody>
          <a:bodyPr>
            <a:normAutofit fontScale="85000" lnSpcReduction="20000"/>
          </a:bodyPr>
          <a:lstStyle/>
          <a:p>
            <a:pPr>
              <a:buNone/>
            </a:pPr>
            <a:r>
              <a:rPr lang="ru-RU" dirty="0" smtClean="0"/>
              <a:t> </a:t>
            </a:r>
          </a:p>
          <a:p>
            <a:r>
              <a:rPr lang="ru-RU" dirty="0" smtClean="0"/>
              <a:t>В попытке найти славу самонадеянный подросток Рембо посылает свои произведения разным известным людям — даже принцу. На удивление, этот прием срабатывает — в 15 лет за стихи, написанные на латыни и понравившиеся престолонаследнику, </a:t>
            </a:r>
            <a:r>
              <a:rPr lang="ru-RU" dirty="0" err="1" smtClean="0"/>
              <a:t>Артюр</a:t>
            </a:r>
            <a:r>
              <a:rPr lang="ru-RU" dirty="0" smtClean="0"/>
              <a:t> награждается премией. Среди его адресатов оказываются и другие литераторы. Стихи молодого человека очень понравились уже известному на тот момент поэту Полю Верлену, жизнь которого Рембо изменит навсегда. </a:t>
            </a:r>
          </a:p>
          <a:p>
            <a:pPr>
              <a:buNone/>
            </a:pPr>
            <a:endParaRPr lang="ru-RU" dirty="0" smtClean="0"/>
          </a:p>
          <a:p>
            <a:r>
              <a:rPr lang="ru-RU" dirty="0" smtClean="0"/>
              <a:t>Получив одобрение Верлена, Рембо приезжает в Париж. Он хочет стать </a:t>
            </a:r>
            <a:r>
              <a:rPr lang="ru-RU" dirty="0" err="1" smtClean="0"/>
              <a:t>сверхпоэтом</a:t>
            </a:r>
            <a:r>
              <a:rPr lang="ru-RU" dirty="0" smtClean="0"/>
              <a:t> или революционером, для него это примерно одно и то же. Поэзия, которая не инициирует перемен, его совершенно не интересует.  Он делится </a:t>
            </a:r>
            <a:r>
              <a:rPr lang="ru-RU" dirty="0" smtClean="0"/>
              <a:t>с  Полем </a:t>
            </a:r>
            <a:r>
              <a:rPr lang="ru-RU" dirty="0" smtClean="0"/>
              <a:t>и наставляет его на свой путь, считая, что Верлен сделан из глины, и принимает ту форму, какую захочет сделать из него «мастер». </a:t>
            </a:r>
          </a:p>
          <a:p>
            <a:endParaRPr lang="ru-RU" dirty="0"/>
          </a:p>
        </p:txBody>
      </p:sp>
      <p:sp>
        <p:nvSpPr>
          <p:cNvPr id="3" name="Заголовок 2"/>
          <p:cNvSpPr>
            <a:spLocks noGrp="1"/>
          </p:cNvSpPr>
          <p:nvPr>
            <p:ph type="title"/>
          </p:nvPr>
        </p:nvSpPr>
        <p:spPr>
          <a:xfrm flipH="1" flipV="1">
            <a:off x="1142976" y="357165"/>
            <a:ext cx="7260922" cy="892999"/>
          </a:xfrm>
        </p:spPr>
        <p:txBody>
          <a:bodyPr>
            <a:normAutofit/>
          </a:bodyPr>
          <a:lstStyle/>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357166"/>
            <a:ext cx="8429684" cy="6143668"/>
          </a:xfrm>
        </p:spPr>
        <p:txBody>
          <a:bodyPr>
            <a:normAutofit lnSpcReduction="10000"/>
          </a:bodyPr>
          <a:lstStyle/>
          <a:p>
            <a:pPr>
              <a:buNone/>
            </a:pPr>
            <a:r>
              <a:rPr lang="ru-RU" dirty="0" smtClean="0"/>
              <a:t> </a:t>
            </a:r>
          </a:p>
          <a:p>
            <a:r>
              <a:rPr lang="ru-RU" dirty="0" smtClean="0"/>
              <a:t>В это время впервые публикуется стихотворение </a:t>
            </a:r>
            <a:r>
              <a:rPr lang="ru-RU" dirty="0" err="1" smtClean="0"/>
              <a:t>Артюра</a:t>
            </a:r>
            <a:r>
              <a:rPr lang="ru-RU" dirty="0" smtClean="0"/>
              <a:t> «Пьяный корабль» » ("LE BÂTEAU IVRE"), ставшее затем его визитной карточкой. </a:t>
            </a:r>
          </a:p>
          <a:p>
            <a:pPr>
              <a:buNone/>
            </a:pPr>
            <a:r>
              <a:rPr lang="ru-RU" dirty="0" smtClean="0"/>
              <a:t> </a:t>
            </a:r>
          </a:p>
          <a:p>
            <a:r>
              <a:rPr lang="ru-RU" dirty="0" smtClean="0"/>
              <a:t>Удивительно, но в период создания своего шедевра юный </a:t>
            </a:r>
            <a:r>
              <a:rPr lang="ru-RU" dirty="0" err="1" smtClean="0"/>
              <a:t>Артюр</a:t>
            </a:r>
            <a:r>
              <a:rPr lang="ru-RU" dirty="0" smtClean="0"/>
              <a:t> еще не видел ни моря, ни кораблей, а уж тем более не бороздил отважно морские просторы. Такую удивительную картину рисовало его гениальное воображение. Вместе с тем «Пьяный корабль» - это не хаотичный набор эмоций впечатлительного юноши. Это хорошо осмысленное и четко продуманное стихотворение, поражающее не только фантасмагорией событий, но и прекрасной поэтической формой. Стих написан строгим александрийским гекзаметром.</a:t>
            </a:r>
          </a:p>
          <a:p>
            <a:endParaRPr lang="ru-RU" dirty="0"/>
          </a:p>
        </p:txBody>
      </p:sp>
      <p:sp>
        <p:nvSpPr>
          <p:cNvPr id="3" name="Заголовок 2"/>
          <p:cNvSpPr>
            <a:spLocks noGrp="1"/>
          </p:cNvSpPr>
          <p:nvPr>
            <p:ph type="title"/>
          </p:nvPr>
        </p:nvSpPr>
        <p:spPr>
          <a:xfrm>
            <a:off x="3000364" y="152400"/>
            <a:ext cx="5686436" cy="347642"/>
          </a:xfrm>
        </p:spPr>
        <p:txBody>
          <a:bodyPr>
            <a:normAutofit fontScale="90000"/>
          </a:bodyPr>
          <a:lstStyle/>
          <a:p>
            <a:endParaRPr lang="ru-RU" dirty="0"/>
          </a:p>
        </p:txBody>
      </p:sp>
      <p:sp>
        <p:nvSpPr>
          <p:cNvPr id="3073" name="Rectangle 1"/>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zh-CN" sz="11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t>
            </a:r>
            <a:endParaRPr kumimoji="0" lang="ru-RU"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500694" y="214290"/>
            <a:ext cx="3429024" cy="6276996"/>
          </a:xfrm>
        </p:spPr>
        <p:txBody>
          <a:bodyPr>
            <a:normAutofit/>
          </a:bodyPr>
          <a:lstStyle/>
          <a:p>
            <a:r>
              <a:rPr lang="ru-RU" dirty="0" smtClean="0"/>
              <a:t/>
            </a:r>
            <a:br>
              <a:rPr lang="ru-RU" dirty="0" smtClean="0"/>
            </a:br>
            <a:r>
              <a:rPr lang="ru-RU" b="1" i="1" dirty="0" smtClean="0"/>
              <a:t> </a:t>
            </a:r>
            <a:r>
              <a:rPr lang="ru-RU" dirty="0" smtClean="0"/>
              <a:t/>
            </a:r>
            <a:br>
              <a:rPr lang="ru-RU" dirty="0" smtClean="0"/>
            </a:br>
            <a:r>
              <a:rPr lang="ru-RU" dirty="0" smtClean="0"/>
              <a:t/>
            </a:r>
            <a:br>
              <a:rPr lang="ru-RU" dirty="0" smtClean="0"/>
            </a:br>
            <a:endParaRPr lang="ru-RU" dirty="0"/>
          </a:p>
        </p:txBody>
      </p:sp>
      <p:pic>
        <p:nvPicPr>
          <p:cNvPr id="6" name="Содержимое 3" descr="1499686666.jpg"/>
          <p:cNvPicPr>
            <a:picLocks noGrp="1" noChangeAspect="1"/>
          </p:cNvPicPr>
          <p:nvPr>
            <p:ph idx="1"/>
          </p:nvPr>
        </p:nvPicPr>
        <p:blipFill>
          <a:blip r:embed="rId2" cstate="print"/>
          <a:stretch>
            <a:fillRect/>
          </a:stretch>
        </p:blipFill>
        <p:spPr>
          <a:xfrm>
            <a:off x="4000496" y="857232"/>
            <a:ext cx="4572000" cy="4572000"/>
          </a:xfrm>
        </p:spPr>
      </p:pic>
      <p:sp>
        <p:nvSpPr>
          <p:cNvPr id="2049" name="Rectangle 1"/>
          <p:cNvSpPr>
            <a:spLocks noChangeArrowheads="1"/>
          </p:cNvSpPr>
          <p:nvPr/>
        </p:nvSpPr>
        <p:spPr bwMode="auto">
          <a:xfrm flipV="1">
            <a:off x="8358212" y="214291"/>
            <a:ext cx="71439"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zh-CN"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8858280" y="0"/>
            <a:ext cx="285720"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zh-CN"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1" name="Rectangle 1"/>
          <p:cNvSpPr>
            <a:spLocks noChangeArrowheads="1"/>
          </p:cNvSpPr>
          <p:nvPr/>
        </p:nvSpPr>
        <p:spPr bwMode="auto">
          <a:xfrm>
            <a:off x="0" y="0"/>
            <a:ext cx="135729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zh-CN" sz="11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t>
            </a:r>
            <a:endParaRPr kumimoji="0" lang="ru-RU"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2" name="Rectangle 2"/>
          <p:cNvSpPr>
            <a:spLocks noChangeArrowheads="1"/>
          </p:cNvSpPr>
          <p:nvPr/>
        </p:nvSpPr>
        <p:spPr bwMode="auto">
          <a:xfrm>
            <a:off x="500034" y="1214422"/>
            <a:ext cx="342902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zh-CN" sz="4000" b="1" i="1" u="none" strike="noStrike" cap="none" normalizeH="0" baseline="0" dirty="0" smtClean="0">
                <a:ln>
                  <a:noFill/>
                </a:ln>
                <a:solidFill>
                  <a:schemeClr val="tx1"/>
                </a:solidFill>
                <a:effectLst/>
                <a:latin typeface="Calibri" pitchFamily="34" charset="0"/>
                <a:ea typeface="SimSun" pitchFamily="2" charset="-122"/>
                <a:cs typeface="Arial" pitchFamily="34" charset="0"/>
              </a:rPr>
              <a:t>«Пьяный корабль» (пер. В. Набокова)</a:t>
            </a:r>
            <a:endParaRPr kumimoji="0" lang="ru-RU" altLang="zh-CN"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285728"/>
            <a:ext cx="8443914" cy="4786314"/>
          </a:xfrm>
        </p:spPr>
        <p:txBody>
          <a:bodyPr>
            <a:normAutofit fontScale="25000" lnSpcReduction="20000"/>
          </a:bodyPr>
          <a:lstStyle/>
          <a:p>
            <a:pPr algn="ctr">
              <a:buNone/>
            </a:pPr>
            <a:r>
              <a:rPr lang="ru-RU" sz="7200" dirty="0" smtClean="0"/>
              <a:t>В стране бесстрастных рек спускаясь по теченью,</a:t>
            </a:r>
          </a:p>
          <a:p>
            <a:pPr algn="ctr">
              <a:buNone/>
            </a:pPr>
            <a:r>
              <a:rPr lang="ru-RU" sz="7200" dirty="0" smtClean="0"/>
              <a:t>хватился я моих усердных бурлаков:</a:t>
            </a:r>
          </a:p>
          <a:p>
            <a:pPr algn="ctr">
              <a:buNone/>
            </a:pPr>
            <a:r>
              <a:rPr lang="ru-RU" sz="7200" dirty="0" smtClean="0"/>
              <a:t>индейцы ярые избрали их мишенью,</a:t>
            </a:r>
          </a:p>
          <a:p>
            <a:pPr algn="ctr">
              <a:buNone/>
            </a:pPr>
            <a:r>
              <a:rPr lang="ru-RU" sz="7200" dirty="0" smtClean="0"/>
              <a:t>нагими их сковав у радужных столбов.</a:t>
            </a:r>
          </a:p>
          <a:p>
            <a:pPr algn="ctr">
              <a:buNone/>
            </a:pPr>
            <a:r>
              <a:rPr lang="ru-RU" sz="7200" dirty="0" smtClean="0"/>
              <a:t>Есть много кораблей, фламандский хлеб везущих</a:t>
            </a:r>
          </a:p>
          <a:p>
            <a:pPr algn="ctr">
              <a:buNone/>
            </a:pPr>
            <a:r>
              <a:rPr lang="ru-RU" sz="7200" dirty="0" smtClean="0"/>
              <a:t>и хлопок английский, - но к ним я охладел.</a:t>
            </a:r>
          </a:p>
          <a:p>
            <a:pPr algn="ctr">
              <a:buNone/>
            </a:pPr>
            <a:r>
              <a:rPr lang="ru-RU" sz="7200" dirty="0" smtClean="0"/>
              <a:t>Когда прикончили тех пленников орущих,</a:t>
            </a:r>
          </a:p>
          <a:p>
            <a:pPr algn="ctr">
              <a:buNone/>
            </a:pPr>
            <a:r>
              <a:rPr lang="ru-RU" sz="7200" dirty="0" smtClean="0"/>
              <a:t>открыли реки мне свободнейший удел.</a:t>
            </a:r>
          </a:p>
          <a:p>
            <a:pPr algn="ctr">
              <a:buNone/>
            </a:pPr>
            <a:r>
              <a:rPr lang="ru-RU" sz="7200" dirty="0" smtClean="0"/>
              <a:t>И я,- который был, зимой недавней, глуше</a:t>
            </a:r>
          </a:p>
          <a:p>
            <a:pPr algn="ctr">
              <a:buNone/>
            </a:pPr>
            <a:r>
              <a:rPr lang="ru-RU" sz="7200" dirty="0" smtClean="0"/>
              <a:t>младенческих мозгов, - бежал на зов морской,</a:t>
            </a:r>
          </a:p>
          <a:p>
            <a:pPr algn="ctr">
              <a:buNone/>
            </a:pPr>
            <a:r>
              <a:rPr lang="ru-RU" sz="7200" dirty="0" smtClean="0"/>
              <a:t>и полуостровам, оторванным от суши,</a:t>
            </a:r>
          </a:p>
          <a:p>
            <a:pPr algn="ctr">
              <a:buNone/>
            </a:pPr>
            <a:r>
              <a:rPr lang="ru-RU" sz="7200" dirty="0" smtClean="0"/>
              <a:t>не знать таких боев и удали такой.</a:t>
            </a:r>
          </a:p>
          <a:p>
            <a:pPr algn="ctr">
              <a:buNone/>
            </a:pPr>
            <a:r>
              <a:rPr lang="ru-RU" sz="7200" dirty="0" smtClean="0"/>
              <a:t>Был штормом освящен мой водный первопуток.</a:t>
            </a:r>
          </a:p>
          <a:p>
            <a:pPr algn="ctr">
              <a:buNone/>
            </a:pPr>
            <a:r>
              <a:rPr lang="ru-RU" sz="7200" dirty="0" smtClean="0"/>
              <a:t>Средь волн, без устали влачащих жертв своих,</a:t>
            </a:r>
          </a:p>
          <a:p>
            <a:pPr algn="ctr">
              <a:buNone/>
            </a:pPr>
            <a:r>
              <a:rPr lang="ru-RU" sz="7200" dirty="0" smtClean="0"/>
              <a:t>протанцевал и я, как пробка, десять суток,</a:t>
            </a:r>
          </a:p>
          <a:p>
            <a:pPr algn="ctr">
              <a:buNone/>
            </a:pPr>
            <a:r>
              <a:rPr lang="ru-RU" sz="7200" dirty="0" smtClean="0"/>
              <a:t>не помня глупых глаз огней береговых.</a:t>
            </a:r>
          </a:p>
          <a:p>
            <a:pPr algn="ctr">
              <a:buNone/>
            </a:pPr>
            <a:r>
              <a:rPr lang="ru-RU" sz="7200" dirty="0" smtClean="0"/>
              <a:t>Вкусней, чем мальчику плоть яблока сырая,</a:t>
            </a:r>
          </a:p>
          <a:p>
            <a:pPr algn="ctr">
              <a:buNone/>
            </a:pPr>
            <a:r>
              <a:rPr lang="ru-RU" sz="7200" dirty="0" smtClean="0"/>
              <a:t>вошла в еловый трюм зеленая вода,</a:t>
            </a:r>
          </a:p>
          <a:p>
            <a:pPr algn="ctr">
              <a:buNone/>
            </a:pPr>
            <a:r>
              <a:rPr lang="ru-RU" sz="7200" dirty="0" smtClean="0"/>
              <a:t>меня от пятен вин и рвоты очищая</a:t>
            </a:r>
          </a:p>
          <a:p>
            <a:pPr algn="ctr">
              <a:buNone/>
            </a:pPr>
            <a:r>
              <a:rPr lang="ru-RU" sz="7200" dirty="0" smtClean="0"/>
              <a:t>и унося мой руль и якорь навсегда.</a:t>
            </a:r>
          </a:p>
          <a:p>
            <a:pPr>
              <a:buNone/>
            </a:pPr>
            <a:endParaRPr lang="ru-RU" sz="7200" dirty="0" smtClean="0"/>
          </a:p>
          <a:p>
            <a:endParaRPr lang="ru-RU" sz="7200" dirty="0"/>
          </a:p>
        </p:txBody>
      </p:sp>
      <p:sp>
        <p:nvSpPr>
          <p:cNvPr id="3" name="Заголовок 2"/>
          <p:cNvSpPr>
            <a:spLocks noGrp="1"/>
          </p:cNvSpPr>
          <p:nvPr>
            <p:ph type="title"/>
          </p:nvPr>
        </p:nvSpPr>
        <p:spPr>
          <a:xfrm>
            <a:off x="642910" y="214290"/>
            <a:ext cx="8229600" cy="1219200"/>
          </a:xfrm>
        </p:spPr>
        <p:txBody>
          <a:bodyPr/>
          <a:lstStyle/>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785794"/>
            <a:ext cx="8229600" cy="5310206"/>
          </a:xfrm>
        </p:spPr>
        <p:txBody>
          <a:bodyPr>
            <a:normAutofit fontScale="85000" lnSpcReduction="20000"/>
          </a:bodyPr>
          <a:lstStyle/>
          <a:p>
            <a:pPr algn="ctr">
              <a:buNone/>
            </a:pPr>
            <a:r>
              <a:rPr lang="ru-RU" dirty="0" smtClean="0"/>
              <a:t>И вольно с этих пор купался я в поэме</a:t>
            </a:r>
          </a:p>
          <a:p>
            <a:pPr algn="ctr">
              <a:buNone/>
            </a:pPr>
            <a:r>
              <a:rPr lang="ru-RU" dirty="0" smtClean="0"/>
              <a:t>кишащих звездами лучисто-млечных вод,</a:t>
            </a:r>
          </a:p>
          <a:p>
            <a:pPr algn="ctr">
              <a:buNone/>
            </a:pPr>
            <a:r>
              <a:rPr lang="ru-RU" dirty="0" smtClean="0"/>
              <a:t>где, очарованный и безучастный, время</a:t>
            </a:r>
          </a:p>
          <a:p>
            <a:pPr algn="ctr">
              <a:buNone/>
            </a:pPr>
            <a:r>
              <a:rPr lang="ru-RU" dirty="0" smtClean="0"/>
              <a:t>от времени ко дну утопленник идет,</a:t>
            </a:r>
          </a:p>
          <a:p>
            <a:pPr algn="ctr">
              <a:buNone/>
            </a:pPr>
            <a:r>
              <a:rPr lang="ru-RU" dirty="0" smtClean="0"/>
              <a:t>где, в пламенные дни, лазурь сквозную влаги</a:t>
            </a:r>
          </a:p>
          <a:p>
            <a:pPr algn="ctr">
              <a:buNone/>
            </a:pPr>
            <a:r>
              <a:rPr lang="ru-RU" dirty="0" smtClean="0"/>
              <a:t>окрашивая вдруг, кружатся в забытьи, -</a:t>
            </a:r>
          </a:p>
          <a:p>
            <a:pPr algn="ctr">
              <a:buNone/>
            </a:pPr>
            <a:r>
              <a:rPr lang="ru-RU" dirty="0" smtClean="0"/>
              <a:t>просторней ваших лир, разымчивее браги, -</a:t>
            </a:r>
          </a:p>
          <a:p>
            <a:pPr algn="ctr">
              <a:buNone/>
            </a:pPr>
            <a:r>
              <a:rPr lang="ru-RU" dirty="0" smtClean="0"/>
              <a:t>туманы рыжие и горькие любви.</a:t>
            </a:r>
          </a:p>
          <a:p>
            <a:pPr algn="ctr">
              <a:buNone/>
            </a:pPr>
            <a:r>
              <a:rPr lang="ru-RU" dirty="0" smtClean="0"/>
              <a:t>Я знаю небеса в сполохах, и глубины,</a:t>
            </a:r>
          </a:p>
          <a:p>
            <a:pPr algn="ctr">
              <a:buNone/>
            </a:pPr>
            <a:r>
              <a:rPr lang="ru-RU" dirty="0" smtClean="0"/>
              <a:t>и </a:t>
            </a:r>
            <a:r>
              <a:rPr lang="ru-RU" dirty="0" err="1" smtClean="0"/>
              <a:t>водоверть</a:t>
            </a:r>
            <a:r>
              <a:rPr lang="ru-RU" dirty="0" smtClean="0"/>
              <a:t>, </a:t>
            </a:r>
            <a:r>
              <a:rPr lang="ru-RU" dirty="0" err="1" smtClean="0"/>
              <a:t>и</a:t>
            </a:r>
            <a:r>
              <a:rPr lang="ru-RU" dirty="0" smtClean="0"/>
              <a:t> смерч, покой по вечерам,</a:t>
            </a:r>
          </a:p>
          <a:p>
            <a:pPr algn="ctr">
              <a:buNone/>
            </a:pPr>
            <a:r>
              <a:rPr lang="ru-RU" dirty="0" smtClean="0"/>
              <a:t>рассвет восторженный, как вылет голубиный,</a:t>
            </a:r>
          </a:p>
          <a:p>
            <a:pPr algn="ctr">
              <a:buNone/>
            </a:pPr>
            <a:r>
              <a:rPr lang="ru-RU" dirty="0" smtClean="0"/>
              <a:t>и видел я подчас, что мнится морякам;</a:t>
            </a:r>
          </a:p>
          <a:p>
            <a:pPr algn="ctr">
              <a:buNone/>
            </a:pPr>
            <a:r>
              <a:rPr lang="ru-RU" dirty="0" smtClean="0"/>
              <a:t>я видел низких зорь пятнистые пожары,</a:t>
            </a:r>
          </a:p>
          <a:p>
            <a:pPr algn="ctr">
              <a:buNone/>
            </a:pPr>
            <a:r>
              <a:rPr lang="ru-RU" dirty="0" smtClean="0"/>
              <a:t>в лиловых сгустках туч мистический провал,</a:t>
            </a:r>
          </a:p>
          <a:p>
            <a:pPr algn="ctr">
              <a:buNone/>
            </a:pPr>
            <a:r>
              <a:rPr lang="ru-RU" dirty="0" smtClean="0"/>
              <a:t>как привидения из драмы очень старой,</a:t>
            </a:r>
          </a:p>
          <a:p>
            <a:pPr algn="ctr"/>
            <a:endParaRPr lang="ru-RU" dirty="0" smtClean="0"/>
          </a:p>
          <a:p>
            <a:endParaRPr lang="ru-RU" dirty="0"/>
          </a:p>
        </p:txBody>
      </p:sp>
      <p:sp>
        <p:nvSpPr>
          <p:cNvPr id="3" name="Заголовок 2"/>
          <p:cNvSpPr>
            <a:spLocks noGrp="1"/>
          </p:cNvSpPr>
          <p:nvPr>
            <p:ph type="title"/>
          </p:nvPr>
        </p:nvSpPr>
        <p:spPr>
          <a:xfrm>
            <a:off x="500034" y="0"/>
            <a:ext cx="8229600" cy="1219200"/>
          </a:xfrm>
        </p:spPr>
        <p:txBody>
          <a:bodyPr/>
          <a:lstStyle/>
          <a:p>
            <a:pPr algn="ct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667396"/>
          </a:xfrm>
        </p:spPr>
        <p:txBody>
          <a:bodyPr>
            <a:normAutofit fontScale="62500" lnSpcReduction="20000"/>
          </a:bodyPr>
          <a:lstStyle/>
          <a:p>
            <a:pPr algn="ctr">
              <a:buNone/>
            </a:pPr>
            <a:r>
              <a:rPr lang="ru-RU" sz="4000" dirty="0" smtClean="0"/>
              <a:t> </a:t>
            </a:r>
          </a:p>
          <a:p>
            <a:pPr algn="ctr">
              <a:buNone/>
            </a:pPr>
            <a:r>
              <a:rPr lang="ru-RU" sz="4000" dirty="0" smtClean="0"/>
              <a:t>волнуясь чередой, за валом веял вал,</a:t>
            </a:r>
          </a:p>
          <a:p>
            <a:pPr algn="ctr">
              <a:buNone/>
            </a:pPr>
            <a:r>
              <a:rPr lang="ru-RU" sz="4000" dirty="0" smtClean="0"/>
              <a:t>я видел снежный свет ночей </a:t>
            </a:r>
            <a:r>
              <a:rPr lang="ru-RU" sz="4000" dirty="0" err="1" smtClean="0"/>
              <a:t>зеленооких</a:t>
            </a:r>
            <a:r>
              <a:rPr lang="ru-RU" sz="4000" dirty="0" smtClean="0"/>
              <a:t>,</a:t>
            </a:r>
          </a:p>
          <a:p>
            <a:pPr algn="ctr">
              <a:buNone/>
            </a:pPr>
            <a:r>
              <a:rPr lang="ru-RU" sz="4000" dirty="0" smtClean="0"/>
              <a:t>лобзанья долгие медлительных морей,</a:t>
            </a:r>
          </a:p>
          <a:p>
            <a:pPr algn="ctr">
              <a:buNone/>
            </a:pPr>
            <a:r>
              <a:rPr lang="ru-RU" sz="4000" dirty="0" smtClean="0"/>
              <a:t>и ваш круговорот, неслыханные соки,</a:t>
            </a:r>
          </a:p>
          <a:p>
            <a:pPr algn="ctr">
              <a:buNone/>
            </a:pPr>
            <a:r>
              <a:rPr lang="ru-RU" sz="4000" dirty="0" smtClean="0"/>
              <a:t>и твой цветной огонь, о фосфор-чародей!</a:t>
            </a:r>
          </a:p>
          <a:p>
            <a:pPr algn="ctr">
              <a:buNone/>
            </a:pPr>
            <a:r>
              <a:rPr lang="ru-RU" sz="4000" dirty="0" smtClean="0"/>
              <a:t>По целым месяцам внимал я истерии</a:t>
            </a:r>
          </a:p>
          <a:p>
            <a:pPr algn="ctr">
              <a:buNone/>
            </a:pPr>
            <a:r>
              <a:rPr lang="ru-RU" sz="4000" dirty="0" smtClean="0"/>
              <a:t>скотоподобных волн при взятии скалы,</a:t>
            </a:r>
          </a:p>
          <a:p>
            <a:pPr algn="ctr">
              <a:buNone/>
            </a:pPr>
            <a:r>
              <a:rPr lang="ru-RU" sz="4000" dirty="0" smtClean="0"/>
              <a:t>не думая о том, что светлые Марии</a:t>
            </a:r>
          </a:p>
          <a:p>
            <a:pPr algn="ctr">
              <a:buNone/>
            </a:pPr>
            <a:r>
              <a:rPr lang="ru-RU" sz="4000" dirty="0" smtClean="0"/>
              <a:t>могли бы обуздать бодливые валы.</a:t>
            </a:r>
          </a:p>
          <a:p>
            <a:pPr algn="ctr">
              <a:buNone/>
            </a:pPr>
            <a:r>
              <a:rPr lang="ru-RU" sz="4000" dirty="0" smtClean="0"/>
              <a:t>Уж я ль не приставал к немыслимой Флориде, -</a:t>
            </a:r>
          </a:p>
          <a:p>
            <a:pPr algn="ctr">
              <a:buNone/>
            </a:pPr>
            <a:r>
              <a:rPr lang="ru-RU" sz="4000" dirty="0" smtClean="0"/>
              <a:t>где смешаны цветы с глазами, с пестротой</a:t>
            </a:r>
          </a:p>
          <a:p>
            <a:pPr algn="ctr">
              <a:buNone/>
            </a:pPr>
            <a:r>
              <a:rPr lang="ru-RU" sz="4000" dirty="0" smtClean="0"/>
              <a:t>пантер и тел людских и с радугами, в виде</a:t>
            </a:r>
          </a:p>
          <a:p>
            <a:pPr algn="ctr">
              <a:buNone/>
            </a:pPr>
            <a:r>
              <a:rPr lang="ru-RU" sz="4000" dirty="0" smtClean="0"/>
              <a:t>натянутых вожжей над зеленью морской!</a:t>
            </a:r>
          </a:p>
          <a:p>
            <a:pPr>
              <a:buNone/>
            </a:pPr>
            <a:endParaRPr lang="ru-RU" sz="4000" dirty="0"/>
          </a:p>
        </p:txBody>
      </p:sp>
      <p:sp>
        <p:nvSpPr>
          <p:cNvPr id="3" name="Заголовок 2"/>
          <p:cNvSpPr>
            <a:spLocks noGrp="1"/>
          </p:cNvSpPr>
          <p:nvPr>
            <p:ph type="title"/>
          </p:nvPr>
        </p:nvSpPr>
        <p:spPr/>
        <p:txBody>
          <a:bodyPr/>
          <a:lstStyle/>
          <a:p>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283</TotalTime>
  <Words>1488</Words>
  <Application>Microsoft Office PowerPoint</Application>
  <PresentationFormat>Экран (4:3)</PresentationFormat>
  <Paragraphs>134</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Бумажная</vt:lpstr>
      <vt:lpstr>Великий французский поэт – Артюр Рембо, появление и развитие символизма во Франции. </vt:lpstr>
      <vt:lpstr>         Жан-Николя-Артюр  Рембо(Римбаунд)       </vt:lpstr>
      <vt:lpstr>Слайд 3</vt:lpstr>
      <vt:lpstr>Слайд 4</vt:lpstr>
      <vt:lpstr>Слайд 5</vt:lpstr>
      <vt:lpstr>    </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МУЗЕЙ,ПОСВЯЩЕННЫЙ АРТЮРУ РЕМБО</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Айболит</dc:creator>
  <cp:lastModifiedBy>Пользователь Windows</cp:lastModifiedBy>
  <cp:revision>35</cp:revision>
  <dcterms:created xsi:type="dcterms:W3CDTF">2017-07-10T12:46:32Z</dcterms:created>
  <dcterms:modified xsi:type="dcterms:W3CDTF">2018-05-23T08:02:06Z</dcterms:modified>
</cp:coreProperties>
</file>