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72" r:id="rId5"/>
    <p:sldId id="273" r:id="rId6"/>
    <p:sldId id="274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21" autoAdjust="0"/>
  </p:normalViewPr>
  <p:slideViewPr>
    <p:cSldViewPr>
      <p:cViewPr>
        <p:scale>
          <a:sx n="55" d="100"/>
          <a:sy n="55" d="100"/>
        </p:scale>
        <p:origin x="-1770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31_%D0%B3%D0%BE%D0%B4" TargetMode="External"/><Relationship Id="rId2" Type="http://schemas.openxmlformats.org/officeDocument/2006/relationships/hyperlink" Target="https://ru.wikipedia.org/wiki/28_%D0%BC%D0%B0%D1%80%D1%82%D0%B0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u.wikipedia.org/wiki/%D0%9B%D0%B0%D0%BA%D1%81%D0%BA%D0%B8%D0%B9_%D1%80%D0%B0%D0%B9%D0%BE%D0%BD" TargetMode="External"/><Relationship Id="rId4" Type="http://schemas.openxmlformats.org/officeDocument/2006/relationships/hyperlink" Target="https://ru.wikipedia.org/wiki/%D0%9A%D1%83%D0%BB%D1%83%D1%88%D0%B0%D1%86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27876618ffc134f93fc9e3f0814b5b04a720f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9221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148064" y="188641"/>
            <a:ext cx="368078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Нуратдин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Юсупов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(1931-2000)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3212976"/>
            <a:ext cx="367249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« </a:t>
            </a:r>
            <a:r>
              <a:rPr lang="ru-RU" sz="40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Гьавураб</a:t>
            </a: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0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къо</a:t>
            </a: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»</a:t>
            </a:r>
          </a:p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(Поэма)</a:t>
            </a:r>
          </a:p>
          <a:p>
            <a:pPr algn="ctr"/>
            <a:r>
              <a:rPr lang="ru-RU" sz="40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</a:t>
            </a:r>
            <a:r>
              <a:rPr lang="ru-RU" sz="40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ьумер</a:t>
            </a: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254-260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bIBbAoQlN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597" y="692696"/>
            <a:ext cx="9161597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K_RjNnmo6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bnmvPRN4o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93531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488832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352928" cy="5466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ru-RU" sz="3200" b="1" dirty="0" err="1" smtClean="0">
                <a:solidFill>
                  <a:srgbClr val="002060"/>
                </a:solidFill>
              </a:rPr>
              <a:t>Художествияб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асаралда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жаниб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гвангъараб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сипат</a:t>
            </a:r>
            <a:r>
              <a:rPr lang="ru-RU" sz="3200" b="1" dirty="0" smtClean="0">
                <a:solidFill>
                  <a:srgbClr val="002060"/>
                </a:solidFill>
              </a:rPr>
              <a:t>- </a:t>
            </a:r>
            <a:r>
              <a:rPr lang="ru-RU" sz="3200" b="1" dirty="0" err="1" smtClean="0">
                <a:solidFill>
                  <a:srgbClr val="002060"/>
                </a:solidFill>
              </a:rPr>
              <a:t>сурат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цебеч</a:t>
            </a:r>
            <a:r>
              <a:rPr lang="en-US" sz="3200" b="1" dirty="0" smtClean="0">
                <a:solidFill>
                  <a:srgbClr val="002060"/>
                </a:solidFill>
              </a:rPr>
              <a:t>l</a:t>
            </a:r>
            <a:r>
              <a:rPr lang="ru-RU" sz="3200" b="1" dirty="0" err="1" smtClean="0">
                <a:solidFill>
                  <a:srgbClr val="002060"/>
                </a:solidFill>
              </a:rPr>
              <a:t>езабизе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релъен-хъваялъул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кьуч</a:t>
            </a:r>
            <a:r>
              <a:rPr lang="en-US" sz="3200" b="1" dirty="0" smtClean="0">
                <a:solidFill>
                  <a:srgbClr val="002060"/>
                </a:solidFill>
              </a:rPr>
              <a:t>l</a:t>
            </a:r>
            <a:r>
              <a:rPr lang="ru-RU" sz="3200" b="1" dirty="0" err="1" smtClean="0">
                <a:solidFill>
                  <a:srgbClr val="002060"/>
                </a:solidFill>
              </a:rPr>
              <a:t>алда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г</a:t>
            </a:r>
            <a:r>
              <a:rPr lang="en-US" sz="3200" b="1" dirty="0" smtClean="0">
                <a:solidFill>
                  <a:srgbClr val="002060"/>
                </a:solidFill>
              </a:rPr>
              <a:t>l</a:t>
            </a:r>
            <a:r>
              <a:rPr lang="ru-RU" sz="3200" b="1" dirty="0" err="1" smtClean="0">
                <a:solidFill>
                  <a:srgbClr val="002060"/>
                </a:solidFill>
              </a:rPr>
              <a:t>уц</a:t>
            </a:r>
            <a:r>
              <a:rPr lang="en-US" sz="3200" b="1" dirty="0" smtClean="0">
                <a:solidFill>
                  <a:srgbClr val="002060"/>
                </a:solidFill>
              </a:rPr>
              <a:t>l</a:t>
            </a:r>
            <a:r>
              <a:rPr lang="ru-RU" sz="3200" b="1" dirty="0" smtClean="0">
                <a:solidFill>
                  <a:srgbClr val="002060"/>
                </a:solidFill>
              </a:rPr>
              <a:t>араб </a:t>
            </a:r>
            <a:r>
              <a:rPr lang="ru-RU" sz="3200" b="1" dirty="0" err="1" smtClean="0">
                <a:solidFill>
                  <a:srgbClr val="002060"/>
                </a:solidFill>
              </a:rPr>
              <a:t>каламалъул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сверелалда</a:t>
            </a:r>
            <a:r>
              <a:rPr lang="ru-RU" sz="3200" b="1" dirty="0" smtClean="0">
                <a:solidFill>
                  <a:srgbClr val="002060"/>
                </a:solidFill>
              </a:rPr>
              <a:t>  </a:t>
            </a:r>
            <a:r>
              <a:rPr lang="ru-RU" sz="3200" b="1" i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дандекквеян</a:t>
            </a: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</a:rPr>
              <a:t>абула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 smtClean="0"/>
          </a:p>
          <a:p>
            <a:pPr indent="0" algn="ctr">
              <a:lnSpc>
                <a:spcPct val="170000"/>
              </a:lnSpc>
              <a:buNone/>
            </a:pP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Дандекквей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 бате: </a:t>
            </a:r>
            <a:endParaRPr lang="en-US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/>
            </a:endParaRPr>
          </a:p>
          <a:p>
            <a:pPr indent="0">
              <a:lnSpc>
                <a:spcPct val="170000"/>
              </a:lnSpc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Рак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урхъараб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Москва, 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Арбаталъул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къват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,</a:t>
            </a:r>
          </a:p>
          <a:p>
            <a:pPr marL="177800" lvl="0" indent="0">
              <a:lnSpc>
                <a:spcPct val="150000"/>
              </a:lnSpc>
              <a:spcBef>
                <a:spcPts val="0"/>
              </a:spcBef>
              <a:buClrTx/>
              <a:buSzTx/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Т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угьдузул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тукада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дандбит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араб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рукъ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;</a:t>
            </a:r>
          </a:p>
          <a:p>
            <a:pPr marL="177800" lvl="0" indent="0">
              <a:lnSpc>
                <a:spcPct val="150000"/>
              </a:lnSpc>
              <a:spcBef>
                <a:spcPts val="0"/>
              </a:spcBef>
              <a:buClrTx/>
              <a:buSzTx/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Т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инч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ги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ун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хут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араб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х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инч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алда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релълъун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,</a:t>
            </a:r>
          </a:p>
          <a:p>
            <a:pPr marL="177800" lvl="0" indent="0">
              <a:lnSpc>
                <a:spcPct val="150000"/>
              </a:lnSpc>
              <a:spcBef>
                <a:spcPts val="0"/>
              </a:spcBef>
              <a:buClrTx/>
              <a:buSzTx/>
              <a:buNone/>
            </a:pP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Мун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рокъой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ах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улей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х</a:t>
            </a:r>
            <a:r>
              <a:rPr lang="en-US" sz="2800" b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асратай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  </a:t>
            </a:r>
            <a:r>
              <a:rPr lang="ru-RU" sz="2800" b="1" dirty="0" err="1" smtClean="0">
                <a:solidFill>
                  <a:prstClr val="black"/>
                </a:solidFill>
                <a:latin typeface="Constantia"/>
              </a:rPr>
              <a:t>эбел</a:t>
            </a:r>
            <a:r>
              <a:rPr lang="ru-RU" sz="2800" b="1" dirty="0" smtClean="0">
                <a:solidFill>
                  <a:prstClr val="black"/>
                </a:solidFill>
                <a:latin typeface="Constantia"/>
              </a:rPr>
              <a:t>;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04664"/>
            <a:ext cx="655272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Эпитетал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рате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:</a:t>
            </a: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Constantia"/>
            </a:endParaRP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Вера Васильевна, г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азизай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гьалмагъ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Т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оцебе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г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урус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дарс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дие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ц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аларай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Къого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хасел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ана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нижер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росулъе</a:t>
            </a:r>
            <a:endParaRPr lang="ru-RU" sz="2400" b="1" i="1" dirty="0" smtClean="0">
              <a:solidFill>
                <a:prstClr val="black"/>
              </a:solidFill>
              <a:latin typeface="Constantia"/>
            </a:endParaRPr>
          </a:p>
          <a:p>
            <a:pPr>
              <a:lnSpc>
                <a:spcPct val="150000"/>
              </a:lnSpc>
            </a:pP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Москваялдаса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мун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яч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аралдаса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.</a:t>
            </a:r>
            <a:endParaRPr lang="en-US" sz="2400" b="1" i="1" dirty="0" smtClean="0">
              <a:solidFill>
                <a:prstClr val="black"/>
              </a:solidFill>
              <a:latin typeface="Constantia"/>
            </a:endParaRPr>
          </a:p>
          <a:p>
            <a:pPr algn="ctr">
              <a:lnSpc>
                <a:spcPct val="150000"/>
              </a:lnSpc>
            </a:pPr>
            <a:r>
              <a:rPr lang="en-US" sz="24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*  *  *</a:t>
            </a:r>
            <a:endParaRPr lang="en-US" sz="2400" b="1" i="1" dirty="0" smtClean="0">
              <a:solidFill>
                <a:prstClr val="black"/>
              </a:solidFill>
              <a:latin typeface="Constantia"/>
            </a:endParaRPr>
          </a:p>
          <a:p>
            <a:pPr>
              <a:lnSpc>
                <a:spcPct val="150000"/>
              </a:lnSpc>
            </a:pP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Хирияй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, 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бищунго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бах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арал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сонал</a:t>
            </a:r>
            <a:endParaRPr lang="ru-RU" sz="2400" b="1" i="1" dirty="0" smtClean="0">
              <a:solidFill>
                <a:prstClr val="black"/>
              </a:solidFill>
              <a:latin typeface="Constantia"/>
            </a:endParaRPr>
          </a:p>
          <a:p>
            <a:pPr>
              <a:lnSpc>
                <a:spcPct val="150000"/>
              </a:lnSpc>
            </a:pP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Бец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аб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муг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рул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росулъ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т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амуна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дуца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Бец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ал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руччабазул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гьерсилал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мац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l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аз </a:t>
            </a:r>
          </a:p>
          <a:p>
            <a:pPr>
              <a:lnSpc>
                <a:spcPct val="150000"/>
              </a:lnSpc>
            </a:pP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Гьабихъги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корохъги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какулаан</a:t>
            </a:r>
            <a:r>
              <a:rPr lang="en-US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2400" b="1" i="1" dirty="0" err="1" smtClean="0">
                <a:solidFill>
                  <a:prstClr val="black"/>
                </a:solidFill>
                <a:latin typeface="Constantia"/>
              </a:rPr>
              <a:t>мун</a:t>
            </a:r>
            <a:r>
              <a:rPr lang="ru-RU" sz="2400" b="1" i="1" dirty="0" smtClean="0">
                <a:solidFill>
                  <a:prstClr val="black"/>
                </a:solidFill>
                <a:latin typeface="Constantia"/>
              </a:rPr>
              <a:t>;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6768752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</a:rPr>
              <a:t>Рокъобе</a:t>
            </a:r>
            <a:r>
              <a:rPr lang="ru-RU" sz="4000" b="1" dirty="0" smtClean="0">
                <a:solidFill>
                  <a:srgbClr val="FF0000"/>
                </a:solidFill>
              </a:rPr>
              <a:t> х1алт1и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rgbClr val="00B050"/>
                </a:solidFill>
              </a:rPr>
              <a:t>1. </a:t>
            </a:r>
            <a:r>
              <a:rPr lang="ru-RU" sz="3200" dirty="0" err="1" smtClean="0">
                <a:solidFill>
                  <a:srgbClr val="00B050"/>
                </a:solidFill>
              </a:rPr>
              <a:t>Нуратдин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Юсуповасул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биографие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бицине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лъазе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dirty="0" smtClean="0">
                <a:solidFill>
                  <a:srgbClr val="00B050"/>
                </a:solidFill>
              </a:rPr>
              <a:t/>
            </a:r>
            <a:br>
              <a:rPr lang="ru-RU" sz="3200" dirty="0" smtClean="0">
                <a:solidFill>
                  <a:srgbClr val="00B050"/>
                </a:solidFill>
              </a:rPr>
            </a:br>
            <a:r>
              <a:rPr lang="ru-RU" sz="3200" dirty="0" smtClean="0">
                <a:solidFill>
                  <a:srgbClr val="00B050"/>
                </a:solidFill>
              </a:rPr>
              <a:t>2. </a:t>
            </a:r>
            <a:r>
              <a:rPr lang="ru-RU" sz="3200" dirty="0" smtClean="0">
                <a:solidFill>
                  <a:srgbClr val="00B050"/>
                </a:solidFill>
              </a:rPr>
              <a:t>«</a:t>
            </a:r>
            <a:r>
              <a:rPr lang="ru-RU" sz="3200" dirty="0" err="1" smtClean="0">
                <a:solidFill>
                  <a:srgbClr val="00B050"/>
                </a:solidFill>
              </a:rPr>
              <a:t>Гьавураб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къо</a:t>
            </a:r>
            <a:r>
              <a:rPr lang="ru-RU" sz="3200" dirty="0" smtClean="0">
                <a:solidFill>
                  <a:srgbClr val="00B050"/>
                </a:solidFill>
              </a:rPr>
              <a:t>» (поэма) 10 куп. рек1ехъе </a:t>
            </a:r>
            <a:r>
              <a:rPr lang="ru-RU" sz="3200" dirty="0" err="1" smtClean="0">
                <a:solidFill>
                  <a:srgbClr val="00B050"/>
                </a:solidFill>
              </a:rPr>
              <a:t>лъазабизе</a:t>
            </a:r>
            <a:r>
              <a:rPr lang="ru-RU" sz="3200" dirty="0" smtClean="0">
                <a:solidFill>
                  <a:srgbClr val="00B050"/>
                </a:solidFill>
              </a:rPr>
              <a:t>.</a:t>
            </a:r>
          </a:p>
          <a:p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dirty="0" smtClean="0">
                <a:solidFill>
                  <a:srgbClr val="00B050"/>
                </a:solidFill>
              </a:rPr>
              <a:t>3. 1 бут1а </a:t>
            </a:r>
            <a:r>
              <a:rPr lang="ru-RU" sz="3200" dirty="0" err="1" smtClean="0">
                <a:solidFill>
                  <a:srgbClr val="00B050"/>
                </a:solidFill>
              </a:rPr>
              <a:t>поэмаялъул</a:t>
            </a:r>
            <a:r>
              <a:rPr lang="ru-RU" sz="3200" dirty="0" smtClean="0">
                <a:solidFill>
                  <a:srgbClr val="00B050"/>
                </a:solidFill>
              </a:rPr>
              <a:t> пасих1го ц1ализе </a:t>
            </a:r>
            <a:r>
              <a:rPr lang="ru-RU" sz="3200" dirty="0" err="1" smtClean="0">
                <a:solidFill>
                  <a:srgbClr val="00B050"/>
                </a:solidFill>
              </a:rPr>
              <a:t>лъазе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ва</a:t>
            </a:r>
            <a:r>
              <a:rPr lang="ru-RU" sz="3200" dirty="0" smtClean="0">
                <a:solidFill>
                  <a:srgbClr val="00B050"/>
                </a:solidFill>
              </a:rPr>
              <a:t> х1асил </a:t>
            </a:r>
            <a:r>
              <a:rPr lang="ru-RU" sz="3200" dirty="0" err="1" smtClean="0">
                <a:solidFill>
                  <a:srgbClr val="00B050"/>
                </a:solidFill>
              </a:rPr>
              <a:t>бицине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лъазе</a:t>
            </a:r>
            <a:r>
              <a:rPr lang="ru-RU" sz="3200" dirty="0" smtClean="0">
                <a:solidFill>
                  <a:srgbClr val="00B050"/>
                </a:solidFill>
              </a:rPr>
              <a:t>!</a:t>
            </a:r>
          </a:p>
          <a:p>
            <a:r>
              <a:rPr lang="ru-RU" sz="3200" dirty="0" smtClean="0">
                <a:solidFill>
                  <a:srgbClr val="00B050"/>
                </a:solidFill>
              </a:rPr>
              <a:t/>
            </a:r>
            <a:br>
              <a:rPr lang="ru-RU" sz="3200" dirty="0" smtClean="0">
                <a:solidFill>
                  <a:srgbClr val="00B050"/>
                </a:solidFill>
              </a:rPr>
            </a:br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632848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Х1асил</a:t>
            </a:r>
          </a:p>
          <a:p>
            <a:pPr>
              <a:lnSpc>
                <a:spcPct val="150000"/>
              </a:lnSpc>
              <a:buFont typeface="Wingdings" pitchFamily="2" charset="2"/>
              <a:buChar char=""/>
            </a:pPr>
            <a:endParaRPr lang="ru-RU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"/>
            </a:pP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ц1ияб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жо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жакъа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нилъеда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дарсида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лъараб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  <a:buFont typeface="Wingdings" pitchFamily="2" charset="2"/>
              <a:buChar char=""/>
            </a:pP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Ругищ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нужер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суалал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»?</a:t>
            </a:r>
          </a:p>
          <a:p>
            <a:pPr>
              <a:lnSpc>
                <a:spcPct val="150000"/>
              </a:lnSpc>
              <a:buFont typeface="Wingdings" pitchFamily="2" charset="2"/>
              <a:buChar char=""/>
            </a:pP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Бокьанищ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лъимал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нужее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жакъасеб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дарс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itchFamily="2" charset="2"/>
              <a:buChar char=""/>
            </a:pP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Кинаб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т1адкъай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бокьараб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ва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кинаб</a:t>
            </a: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зах1малъараб?</a:t>
            </a:r>
            <a:endParaRPr lang="ru-RU" sz="28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070745">
            <a:off x="597543" y="2333140"/>
            <a:ext cx="56126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err="1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Къо-мех</a:t>
            </a:r>
            <a:r>
              <a:rPr lang="ru-RU" sz="54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 лъик1</a:t>
            </a:r>
            <a:endParaRPr lang="ru-RU" sz="5400" b="1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Picture 4" descr="C:\Documents and Settings\Admin\Рабочий стол\kolokol4i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84727">
            <a:off x="5932154" y="2584905"/>
            <a:ext cx="2361570" cy="194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 smtClean="0">
                <a:solidFill>
                  <a:srgbClr val="FF0000"/>
                </a:solidFill>
              </a:rPr>
              <a:t>Дарсил</a:t>
            </a: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мурадал</a:t>
            </a:r>
            <a:r>
              <a:rPr lang="ru-RU" sz="3200" b="1" i="1" dirty="0" smtClean="0">
                <a:solidFill>
                  <a:srgbClr val="FF0000"/>
                </a:solidFill>
              </a:rPr>
              <a:t> :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052736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i="1" dirty="0" err="1" smtClean="0">
                <a:latin typeface="Calibri" pitchFamily="34" charset="0"/>
              </a:rPr>
              <a:t>Дандекквеялъул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х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err="1" smtClean="0">
                <a:latin typeface="Calibri" pitchFamily="34" charset="0"/>
              </a:rPr>
              <a:t>акъалъулъ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авалияб</a:t>
            </a:r>
            <a:r>
              <a:rPr lang="ru-RU" sz="2800" i="1" dirty="0" smtClean="0">
                <a:latin typeface="Calibri" pitchFamily="34" charset="0"/>
              </a:rPr>
              <a:t> баян </a:t>
            </a:r>
            <a:r>
              <a:rPr lang="ru-RU" sz="2800" i="1" dirty="0" err="1" smtClean="0">
                <a:latin typeface="Calibri" pitchFamily="34" charset="0"/>
              </a:rPr>
              <a:t>кьей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ва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гьелъул</a:t>
            </a:r>
            <a:r>
              <a:rPr lang="ru-RU" sz="2800" i="1" dirty="0" smtClean="0">
                <a:latin typeface="Calibri" pitchFamily="34" charset="0"/>
              </a:rPr>
              <a:t> к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smtClean="0">
                <a:latin typeface="Calibri" pitchFamily="34" charset="0"/>
              </a:rPr>
              <a:t>вар </a:t>
            </a:r>
            <a:r>
              <a:rPr lang="ru-RU" sz="2800" i="1" dirty="0" err="1" smtClean="0">
                <a:latin typeface="Calibri" pitchFamily="34" charset="0"/>
              </a:rPr>
              <a:t>рагьи</a:t>
            </a:r>
            <a:endParaRPr lang="ru-RU" sz="2800" i="1" dirty="0" smtClean="0">
              <a:latin typeface="Calibri" pitchFamily="34" charset="0"/>
            </a:endParaRPr>
          </a:p>
          <a:p>
            <a:endParaRPr lang="ru-RU" sz="2800" i="1" dirty="0" smtClean="0">
              <a:latin typeface="Calibri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i="1" dirty="0" smtClean="0">
                <a:latin typeface="Calibri" pitchFamily="34" charset="0"/>
              </a:rPr>
              <a:t>Г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err="1" smtClean="0">
                <a:latin typeface="Calibri" pitchFamily="34" charset="0"/>
              </a:rPr>
              <a:t>адатаб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анализалдалъун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гьудуллъи-вацлъи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нилъер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къуват</a:t>
            </a:r>
            <a:r>
              <a:rPr lang="ru-RU" sz="2800" i="1" dirty="0" smtClean="0">
                <a:latin typeface="Calibri" pitchFamily="34" charset="0"/>
              </a:rPr>
              <a:t> бук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smtClean="0">
                <a:latin typeface="Calibri" pitchFamily="34" charset="0"/>
              </a:rPr>
              <a:t>ин баян </a:t>
            </a:r>
            <a:r>
              <a:rPr lang="ru-RU" sz="2800" i="1" dirty="0" err="1" smtClean="0">
                <a:latin typeface="Calibri" pitchFamily="34" charset="0"/>
              </a:rPr>
              <a:t>гьаби</a:t>
            </a:r>
            <a:r>
              <a:rPr lang="ru-RU" sz="2800" i="1" dirty="0" smtClean="0">
                <a:latin typeface="Calibri" pitchFamily="34" charset="0"/>
              </a:rPr>
              <a:t>. </a:t>
            </a:r>
            <a:r>
              <a:rPr lang="ru-RU" sz="2800" i="1" dirty="0" err="1" smtClean="0">
                <a:latin typeface="Calibri" pitchFamily="34" charset="0"/>
              </a:rPr>
              <a:t>Россиялъ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бакараб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канлъул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чирахълъун</a:t>
            </a:r>
            <a:r>
              <a:rPr lang="ru-RU" sz="2800" i="1" dirty="0" smtClean="0">
                <a:latin typeface="Calibri" pitchFamily="34" charset="0"/>
              </a:rPr>
              <a:t> маг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err="1" smtClean="0">
                <a:latin typeface="Calibri" pitchFamily="34" charset="0"/>
              </a:rPr>
              <a:t>арухъ</a:t>
            </a:r>
            <a:r>
              <a:rPr lang="ru-RU" sz="2800" i="1" dirty="0" smtClean="0">
                <a:latin typeface="Calibri" pitchFamily="34" charset="0"/>
              </a:rPr>
              <a:t> г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err="1" smtClean="0">
                <a:latin typeface="Calibri" pitchFamily="34" charset="0"/>
              </a:rPr>
              <a:t>урус</a:t>
            </a:r>
            <a:r>
              <a:rPr lang="ru-RU" sz="2800" i="1" dirty="0" smtClean="0">
                <a:latin typeface="Calibri" pitchFamily="34" charset="0"/>
              </a:rPr>
              <a:t> учительница </a:t>
            </a:r>
            <a:r>
              <a:rPr lang="ru-RU" sz="2800" i="1" dirty="0" err="1" smtClean="0">
                <a:latin typeface="Calibri" pitchFamily="34" charset="0"/>
              </a:rPr>
              <a:t>йик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smtClean="0">
                <a:latin typeface="Calibri" pitchFamily="34" charset="0"/>
              </a:rPr>
              <a:t>ин</a:t>
            </a:r>
          </a:p>
          <a:p>
            <a:endParaRPr lang="ru-RU" sz="2800" i="1" dirty="0" smtClean="0">
              <a:latin typeface="Calibri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i="1" dirty="0" err="1" smtClean="0">
                <a:latin typeface="Calibri" pitchFamily="34" charset="0"/>
              </a:rPr>
              <a:t>Логикиял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суалазул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кумекалдалъун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лъималазул</a:t>
            </a:r>
            <a:r>
              <a:rPr lang="ru-RU" sz="2800" i="1" dirty="0" smtClean="0">
                <a:latin typeface="Calibri" pitchFamily="34" charset="0"/>
              </a:rPr>
              <a:t> г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err="1" smtClean="0">
                <a:latin typeface="Calibri" pitchFamily="34" charset="0"/>
              </a:rPr>
              <a:t>акълу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i="1" dirty="0" err="1" smtClean="0">
                <a:latin typeface="Calibri" pitchFamily="34" charset="0"/>
              </a:rPr>
              <a:t>цебет</a:t>
            </a:r>
            <a:r>
              <a:rPr lang="en-US" sz="2800" i="1" dirty="0" smtClean="0">
                <a:latin typeface="Calibri" pitchFamily="34" charset="0"/>
              </a:rPr>
              <a:t>l</a:t>
            </a:r>
            <a:r>
              <a:rPr lang="ru-RU" sz="2800" i="1" dirty="0" err="1" smtClean="0">
                <a:latin typeface="Calibri" pitchFamily="34" charset="0"/>
              </a:rPr>
              <a:t>езаби</a:t>
            </a:r>
            <a:endParaRPr lang="ru-RU" sz="2800" i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8847"/>
            <a:ext cx="77048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Родился </a:t>
            </a:r>
            <a:r>
              <a:rPr lang="ru-RU" sz="2400" dirty="0" smtClean="0">
                <a:hlinkClick r:id="rId2" tooltip="28 марта"/>
              </a:rPr>
              <a:t>28 марта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3" tooltip="1931 год"/>
              </a:rPr>
              <a:t>1931 года</a:t>
            </a:r>
            <a:r>
              <a:rPr lang="ru-RU" sz="2400" dirty="0" smtClean="0"/>
              <a:t> в селении </a:t>
            </a:r>
            <a:r>
              <a:rPr lang="ru-RU" sz="2400" dirty="0" err="1" smtClean="0">
                <a:hlinkClick r:id="rId4" tooltip="Кулушац"/>
              </a:rPr>
              <a:t>Кулушац</a:t>
            </a:r>
            <a:r>
              <a:rPr lang="ru-RU" sz="2400" dirty="0" smtClean="0"/>
              <a:t> </a:t>
            </a:r>
            <a:r>
              <a:rPr lang="ru-RU" sz="2400" dirty="0" err="1" smtClean="0">
                <a:hlinkClick r:id="rId5" tooltip="Лакский район"/>
              </a:rPr>
              <a:t>Лакского</a:t>
            </a:r>
            <a:r>
              <a:rPr lang="ru-RU" sz="2400" dirty="0" smtClean="0">
                <a:hlinkClick r:id="rId5" tooltip="Лакский район"/>
              </a:rPr>
              <a:t> района</a:t>
            </a:r>
            <a:r>
              <a:rPr lang="ru-RU" sz="2400" dirty="0" smtClean="0"/>
              <a:t>. Окончил исторический факультет Дагестанского педагогического института имени С. </a:t>
            </a:r>
            <a:r>
              <a:rPr lang="ru-RU" sz="2400" dirty="0" err="1" smtClean="0"/>
              <a:t>Стальского</a:t>
            </a:r>
            <a:r>
              <a:rPr lang="ru-RU" sz="2400" dirty="0" smtClean="0"/>
              <a:t> (ныне ДГУ имени В. И. Ленина), затем Высшие литературные курсы при Литературном институте имени М. Горького и двухгодичные курсы сценаристов.</a:t>
            </a:r>
          </a:p>
          <a:p>
            <a:r>
              <a:rPr lang="ru-RU" sz="2400" dirty="0" smtClean="0"/>
              <a:t>Первая книга его стихов «Слово о матери» на </a:t>
            </a:r>
            <a:r>
              <a:rPr lang="ru-RU" sz="2400" dirty="0" err="1" smtClean="0"/>
              <a:t>лакском</a:t>
            </a:r>
            <a:r>
              <a:rPr lang="ru-RU" sz="2400" dirty="0" smtClean="0"/>
              <a:t> языке появилась в 1956 году. Поэтические сборники на родном языке: «Как Али стал вожаком», «Дети гор», «День рождения канатоходца», «Как звать тебя?», «Мечты Ахмеда», «Чтобы я сделал для тебя?», «Три подарка» и другие.</a:t>
            </a:r>
          </a:p>
          <a:p>
            <a:r>
              <a:rPr lang="ru-RU" sz="2400" dirty="0" smtClean="0"/>
              <a:t>Стихотворения </a:t>
            </a:r>
            <a:r>
              <a:rPr lang="ru-RU" sz="2400" dirty="0" err="1" smtClean="0"/>
              <a:t>Нуратдина</a:t>
            </a:r>
            <a:r>
              <a:rPr lang="ru-RU" sz="2400" dirty="0" smtClean="0"/>
              <a:t> Юсупова переводились на русский язык. В Москве вышли его книги: «Голубь и пшеничное зерно», «День рождения», «Рыба тонет», «Как лягушка осталась без хвоста», «Хитрый Ахмед», «Раз, два, три», «Чабан </a:t>
            </a:r>
            <a:r>
              <a:rPr lang="ru-RU" sz="2400" dirty="0" err="1" smtClean="0"/>
              <a:t>Рабадан</a:t>
            </a:r>
            <a:r>
              <a:rPr lang="ru-RU" sz="2400" dirty="0" smtClean="0"/>
              <a:t>» и другие.</a:t>
            </a:r>
            <a:br>
              <a:rPr lang="ru-RU" sz="2400" dirty="0" smtClean="0"/>
            </a:br>
            <a:r>
              <a:rPr lang="ru-RU" sz="2400" dirty="0" smtClean="0"/>
              <a:t>Его книги переведены на многие языки мира.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C:\Users\User\Desktop\IMG_20200505_115821.jpg"/>
          <p:cNvPicPr>
            <a:picLocks noChangeAspect="1" noChangeArrowheads="1"/>
          </p:cNvPicPr>
          <p:nvPr/>
        </p:nvPicPr>
        <p:blipFill>
          <a:blip r:embed="rId2" cstate="print"/>
          <a:srcRect l="4717" t="3801"/>
          <a:stretch>
            <a:fillRect/>
          </a:stretch>
        </p:blipFill>
        <p:spPr bwMode="auto">
          <a:xfrm rot="10800000">
            <a:off x="-3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IMG_20200505_115855.jpg"/>
          <p:cNvPicPr>
            <a:picLocks noChangeAspect="1" noChangeArrowheads="1"/>
          </p:cNvPicPr>
          <p:nvPr/>
        </p:nvPicPr>
        <p:blipFill>
          <a:blip r:embed="rId2" cstate="print"/>
          <a:srcRect l="3082" t="17808" r="3425" b="5479"/>
          <a:stretch>
            <a:fillRect/>
          </a:stretch>
        </p:blipFill>
        <p:spPr bwMode="auto">
          <a:xfrm rot="5400000">
            <a:off x="710952" y="548680"/>
            <a:ext cx="6858000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User\Desktop\IMG_20200505_115908.jpg"/>
          <p:cNvPicPr>
            <a:picLocks noChangeAspect="1" noChangeArrowheads="1"/>
          </p:cNvPicPr>
          <p:nvPr/>
        </p:nvPicPr>
        <p:blipFill>
          <a:blip r:embed="rId2" cstate="print"/>
          <a:srcRect l="5254" t="17612" r="2746" b="13720"/>
          <a:stretch>
            <a:fillRect/>
          </a:stretch>
        </p:blipFill>
        <p:spPr bwMode="auto">
          <a:xfrm rot="10800000">
            <a:off x="129734" y="548680"/>
            <a:ext cx="8762746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777_from_buf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152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803_20140104_2-770x7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con_5c1b8a80e4fa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1660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237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9</cp:revision>
  <dcterms:created xsi:type="dcterms:W3CDTF">2020-05-05T07:53:05Z</dcterms:created>
  <dcterms:modified xsi:type="dcterms:W3CDTF">2020-05-05T09:17:40Z</dcterms:modified>
</cp:coreProperties>
</file>