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78" r:id="rId3"/>
    <p:sldId id="258" r:id="rId4"/>
    <p:sldId id="260" r:id="rId5"/>
    <p:sldId id="276" r:id="rId6"/>
    <p:sldId id="273" r:id="rId7"/>
    <p:sldId id="277" r:id="rId8"/>
    <p:sldId id="275" r:id="rId9"/>
    <p:sldId id="279" r:id="rId10"/>
    <p:sldId id="261" r:id="rId11"/>
    <p:sldId id="268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1F0"/>
    <a:srgbClr val="FDDDDB"/>
    <a:srgbClr val="E9C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3A93C-D8EE-44A5-81A8-023D2F4960B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A0A2B-E6E1-4FD8-9ADF-8E684F1AB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2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A2B-E6E1-4FD8-9ADF-8E684F1AB3D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3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ACE-259E-4E14-BA6E-62449D5A75B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0E6A-2D0C-4544-B176-83826A06210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ACE-259E-4E14-BA6E-62449D5A75B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0E6A-2D0C-4544-B176-83826A062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ACE-259E-4E14-BA6E-62449D5A75B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0E6A-2D0C-4544-B176-83826A062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ACE-259E-4E14-BA6E-62449D5A75B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0E6A-2D0C-4544-B176-83826A0621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ACE-259E-4E14-BA6E-62449D5A75B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0E6A-2D0C-4544-B176-83826A062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ACE-259E-4E14-BA6E-62449D5A75B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0E6A-2D0C-4544-B176-83826A0621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ACE-259E-4E14-BA6E-62449D5A75B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0E6A-2D0C-4544-B176-83826A06210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ACE-259E-4E14-BA6E-62449D5A75B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0E6A-2D0C-4544-B176-83826A062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ACE-259E-4E14-BA6E-62449D5A75B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0E6A-2D0C-4544-B176-83826A062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ACE-259E-4E14-BA6E-62449D5A75B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0E6A-2D0C-4544-B176-83826A062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ACE-259E-4E14-BA6E-62449D5A75B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0E6A-2D0C-4544-B176-83826A06210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2BAACE-259E-4E14-BA6E-62449D5A75B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480E6A-2D0C-4544-B176-83826A0621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0619" y="4390128"/>
            <a:ext cx="936104" cy="792088"/>
            <a:chOff x="1187624" y="4841928"/>
            <a:chExt cx="936104" cy="792088"/>
          </a:xfrm>
        </p:grpSpPr>
        <p:sp>
          <p:nvSpPr>
            <p:cNvPr id="6" name="Десятиугольник 5"/>
            <p:cNvSpPr/>
            <p:nvPr/>
          </p:nvSpPr>
          <p:spPr>
            <a:xfrm>
              <a:off x="1187624" y="4841928"/>
              <a:ext cx="936104" cy="792088"/>
            </a:xfrm>
            <a:prstGeom prst="dec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85646" y="4884029"/>
              <a:ext cx="540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hlinkClick r:id="rId2" action="ppaction://hlinksldjump"/>
                </a:rPr>
                <a:t>1</a:t>
              </a:r>
              <a:endPara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691501" y="3138201"/>
            <a:ext cx="936104" cy="792088"/>
            <a:chOff x="1655676" y="3717032"/>
            <a:chExt cx="936104" cy="792088"/>
          </a:xfrm>
        </p:grpSpPr>
        <p:sp>
          <p:nvSpPr>
            <p:cNvPr id="12" name="Десятиугольник 11"/>
            <p:cNvSpPr/>
            <p:nvPr/>
          </p:nvSpPr>
          <p:spPr>
            <a:xfrm>
              <a:off x="1655676" y="3717032"/>
              <a:ext cx="936104" cy="792088"/>
            </a:xfrm>
            <a:prstGeom prst="dec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hlinkClick r:id="rId3" action="ppaction://hlinksldjump"/>
            </p:cNvPr>
            <p:cNvSpPr txBox="1"/>
            <p:nvPr/>
          </p:nvSpPr>
          <p:spPr>
            <a:xfrm>
              <a:off x="1881462" y="3780754"/>
              <a:ext cx="540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2</a:t>
              </a:r>
              <a:endPara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690828" y="1814762"/>
            <a:ext cx="936104" cy="1365540"/>
            <a:chOff x="2339752" y="2600908"/>
            <a:chExt cx="936104" cy="1365540"/>
          </a:xfrm>
        </p:grpSpPr>
        <p:sp>
          <p:nvSpPr>
            <p:cNvPr id="11" name="Десятиугольник 10"/>
            <p:cNvSpPr/>
            <p:nvPr/>
          </p:nvSpPr>
          <p:spPr>
            <a:xfrm>
              <a:off x="2339752" y="2600908"/>
              <a:ext cx="936104" cy="792088"/>
            </a:xfrm>
            <a:prstGeom prst="dec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hlinkClick r:id="rId4" action="ppaction://hlinksldjump"/>
            </p:cNvPr>
            <p:cNvSpPr txBox="1"/>
            <p:nvPr/>
          </p:nvSpPr>
          <p:spPr>
            <a:xfrm>
              <a:off x="2591780" y="2643009"/>
              <a:ext cx="5400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3</a:t>
              </a:r>
            </a:p>
            <a:p>
              <a:endParaRPr lang="ru-RU" sz="4000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30324" y="5301208"/>
            <a:ext cx="1991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старт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06950" y="5301208"/>
            <a:ext cx="2529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финиш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221525" y="1595822"/>
            <a:ext cx="936104" cy="792088"/>
            <a:chOff x="4031940" y="908720"/>
            <a:chExt cx="936104" cy="792088"/>
          </a:xfrm>
        </p:grpSpPr>
        <p:sp>
          <p:nvSpPr>
            <p:cNvPr id="10" name="Десятиугольник 9"/>
            <p:cNvSpPr/>
            <p:nvPr/>
          </p:nvSpPr>
          <p:spPr>
            <a:xfrm>
              <a:off x="4031940" y="908720"/>
              <a:ext cx="936104" cy="792088"/>
            </a:xfrm>
            <a:prstGeom prst="dec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59458" y="950821"/>
              <a:ext cx="540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hlinkClick r:id="rId5" action="ppaction://hlinksldjump"/>
                </a:rPr>
                <a:t>4</a:t>
              </a:r>
              <a:endPara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157629" y="2784258"/>
            <a:ext cx="936104" cy="792088"/>
            <a:chOff x="5652120" y="1622505"/>
            <a:chExt cx="936104" cy="792088"/>
          </a:xfrm>
        </p:grpSpPr>
        <p:sp>
          <p:nvSpPr>
            <p:cNvPr id="9" name="Десятиугольник 8">
              <a:hlinkClick r:id="rId6" action="ppaction://hlinksldjump"/>
            </p:cNvPr>
            <p:cNvSpPr/>
            <p:nvPr/>
          </p:nvSpPr>
          <p:spPr>
            <a:xfrm>
              <a:off x="5652120" y="1622505"/>
              <a:ext cx="936104" cy="792088"/>
            </a:xfrm>
            <a:prstGeom prst="dec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hlinkClick r:id="rId6" action="ppaction://hlinksldjump"/>
            </p:cNvPr>
            <p:cNvSpPr txBox="1"/>
            <p:nvPr/>
          </p:nvSpPr>
          <p:spPr>
            <a:xfrm>
              <a:off x="5867969" y="1664606"/>
              <a:ext cx="540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567643" y="4154771"/>
            <a:ext cx="936104" cy="792088"/>
            <a:chOff x="5158059" y="3201029"/>
            <a:chExt cx="936104" cy="792088"/>
          </a:xfrm>
        </p:grpSpPr>
        <p:sp>
          <p:nvSpPr>
            <p:cNvPr id="8" name="Десятиугольник 7"/>
            <p:cNvSpPr/>
            <p:nvPr/>
          </p:nvSpPr>
          <p:spPr>
            <a:xfrm>
              <a:off x="5158059" y="3201029"/>
              <a:ext cx="936104" cy="792088"/>
            </a:xfrm>
            <a:prstGeom prst="dec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hlinkClick r:id="rId7" action="ppaction://hlinksldjump"/>
            </p:cNvPr>
            <p:cNvSpPr txBox="1"/>
            <p:nvPr/>
          </p:nvSpPr>
          <p:spPr>
            <a:xfrm>
              <a:off x="5356081" y="3243130"/>
              <a:ext cx="540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118661" y="4196872"/>
            <a:ext cx="936104" cy="792088"/>
            <a:chOff x="6848631" y="4154771"/>
            <a:chExt cx="936104" cy="792088"/>
          </a:xfrm>
        </p:grpSpPr>
        <p:sp>
          <p:nvSpPr>
            <p:cNvPr id="7" name="Десятиугольник 6"/>
            <p:cNvSpPr/>
            <p:nvPr/>
          </p:nvSpPr>
          <p:spPr>
            <a:xfrm>
              <a:off x="6848631" y="4154771"/>
              <a:ext cx="936104" cy="792088"/>
            </a:xfrm>
            <a:prstGeom prst="dec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hlinkClick r:id="rId8" action="ppaction://hlinksldjump"/>
            </p:cNvPr>
            <p:cNvSpPr txBox="1"/>
            <p:nvPr/>
          </p:nvSpPr>
          <p:spPr>
            <a:xfrm>
              <a:off x="7046653" y="4196872"/>
              <a:ext cx="540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7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552130" y="476672"/>
            <a:ext cx="2111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Карта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06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митрий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9194"/>
            <a:ext cx="4455047" cy="296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митрий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96" y="397546"/>
            <a:ext cx="3600400" cy="294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митрий\Desktop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96" y="3555237"/>
            <a:ext cx="4278845" cy="26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митрий\Desktop\i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428394"/>
            <a:ext cx="3749579" cy="280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6" action="ppaction://hlinksldjump" highlightClick="1"/>
          </p:cNvPr>
          <p:cNvSpPr/>
          <p:nvPr/>
        </p:nvSpPr>
        <p:spPr>
          <a:xfrm>
            <a:off x="7884368" y="6093296"/>
            <a:ext cx="869258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митрий\Desktop\3291d35ca7d4914069300246c6e724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4" y="440658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митрий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64" y="462760"/>
            <a:ext cx="3955751" cy="289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митрий\Desktop\f370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4" y="3761054"/>
            <a:ext cx="4402311" cy="286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митрий\Desktop\ui-52b92887f102b3.2772861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65" y="3619872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6" action="ppaction://hlinksldjump" highlightClick="1"/>
          </p:cNvPr>
          <p:cNvSpPr/>
          <p:nvPr/>
        </p:nvSpPr>
        <p:spPr>
          <a:xfrm>
            <a:off x="8172400" y="6165304"/>
            <a:ext cx="757501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0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митрий\Desktop\1655854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00" y="260648"/>
            <a:ext cx="3831706" cy="349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митрий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66" y="260648"/>
            <a:ext cx="41332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митрий\Desktop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00" y="3965378"/>
            <a:ext cx="3872195" cy="257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митрий\Desktop\11609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1" y="3619488"/>
            <a:ext cx="4387778" cy="292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6" action="ppaction://hlinksldjump" highlightClick="1"/>
          </p:cNvPr>
          <p:cNvSpPr/>
          <p:nvPr/>
        </p:nvSpPr>
        <p:spPr>
          <a:xfrm>
            <a:off x="8028384" y="6021288"/>
            <a:ext cx="700311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3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митрий\Desktop\x400_upload_iblock_301_3012ff9bb11437e52957392dce2ee9b0.jp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60" y="141687"/>
            <a:ext cx="4572000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митрий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41687"/>
            <a:ext cx="3131840" cy="274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митрий\Desktop\IMG_62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14784"/>
            <a:ext cx="4932040" cy="328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Дмитрий\Desktop\i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06" y="3704397"/>
            <a:ext cx="2884842" cy="269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6" action="ppaction://hlinksldjump" highlightClick="1"/>
          </p:cNvPr>
          <p:cNvSpPr/>
          <p:nvPr/>
        </p:nvSpPr>
        <p:spPr>
          <a:xfrm>
            <a:off x="7884368" y="5805264"/>
            <a:ext cx="971601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митрий\Desktop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85" y="3256028"/>
            <a:ext cx="4021919" cy="301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митрий\Desktop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80166"/>
            <a:ext cx="3525762" cy="264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митрий\Desktop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80166"/>
            <a:ext cx="4320480" cy="28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Дмитрий\Desktop\i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6" y="3645024"/>
            <a:ext cx="3968779" cy="264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6" action="ppaction://hlinksldjump" highlightClick="1"/>
          </p:cNvPr>
          <p:cNvSpPr/>
          <p:nvPr/>
        </p:nvSpPr>
        <p:spPr>
          <a:xfrm>
            <a:off x="7668344" y="5877272"/>
            <a:ext cx="972060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37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b.ru/misc/i/gallery/5419/4154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958" y="3675391"/>
            <a:ext cx="23812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4979" y="476672"/>
            <a:ext cx="3765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ТАРАБАРЫ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574" y="1614564"/>
            <a:ext cx="829746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ЙИПАЫБЛАГОАОДПОТРЕБНОСТЬХЩШЦМЛ</a:t>
            </a:r>
          </a:p>
          <a:p>
            <a:r>
              <a:rPr lang="ru-RU" sz="3200" dirty="0" smtClean="0"/>
              <a:t>ВЛЭКОНОМИКАДАГВЕЫЧЬЛВЫБОРГЩАШВГ</a:t>
            </a:r>
          </a:p>
          <a:p>
            <a:r>
              <a:rPr lang="ru-RU" sz="3200" dirty="0" smtClean="0"/>
              <a:t>ГПЖИДЕНЬГИДАВЕОБМЕННВНВРЫНОКСБД</a:t>
            </a:r>
          </a:p>
          <a:p>
            <a:r>
              <a:rPr lang="ru-RU" sz="3200" dirty="0" smtClean="0"/>
              <a:t>ЦЕНАДОАНШДОХОДГАГЛЯКФЕКУЧТОВАРЩ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028384" y="6093296"/>
            <a:ext cx="864096" cy="7443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-i.ru/media/ckeditor/2014/08/16/shop_items_catalog_image1088%5b1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51" y="5262186"/>
            <a:ext cx="1474739" cy="148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im2-tub-ru.yandex.net/i?id=e8021ef4e09c5b4017892c61c058abd8&amp;n=33&amp;h=215&amp;w=2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46" y="3155021"/>
            <a:ext cx="2003482" cy="184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im2-tub-ru.yandex.net/i?id=b8c1f401cfdca311e5a60655e9feced2&amp;n=33&amp;h=215&amp;w=2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311" y="1574764"/>
            <a:ext cx="25622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kazap.ru/sites/default/files/images/13(3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73" y="3754650"/>
            <a:ext cx="2162430" cy="150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online-diagnostika.ru/upload/iblock/ce9/ce92f1e32b820b1c10469bfd870affe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754" y="166650"/>
            <a:ext cx="2059224" cy="115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0-tub-ru.yandex.net/i?id=6c7a2b2d0525c526e6164dd3ce5262e6&amp;n=33&amp;h=215&amp;w=3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72" y="1390460"/>
            <a:ext cx="2232248" cy="149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.mota.ru/upload/wallpapers/source/2009/07/14/21/03/2413/3d_94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13" y="1688276"/>
            <a:ext cx="1807383" cy="135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im0-tub-ru.yandex.net/i?id=e915c8e0d8a9fd9beec7250ce6b2ba7c&amp;n=33&amp;h=215&amp;w=38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9" y="4995828"/>
            <a:ext cx="2620439" cy="147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oboik.ru/uploads/new/big/oboik.ru_252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2" y="2608056"/>
            <a:ext cx="2090165" cy="14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allpaper.zoda.ru/bd/2007/09/30/d94cb5f627db0092b6785636d939f20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0" y="476672"/>
            <a:ext cx="2119384" cy="158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28235" y="476672"/>
            <a:ext cx="4559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БЛИЦ-ОПРОС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Управляющая кнопка: домой 1">
            <a:hlinkClick r:id="rId12" action="ppaction://hlinksldjump" highlightClick="1"/>
          </p:cNvPr>
          <p:cNvSpPr/>
          <p:nvPr/>
        </p:nvSpPr>
        <p:spPr>
          <a:xfrm>
            <a:off x="7831424" y="5733256"/>
            <a:ext cx="845032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2" name="Picture 14" descr="http://xn--80aaemiffp2adgcng3aa5e5dl.xn--p1ai/public/image/geneva_76/_prev/_2113.jpg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13" y="5018213"/>
            <a:ext cx="1455552" cy="172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3877" y="3779645"/>
            <a:ext cx="3985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отребность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3889" y="3447133"/>
            <a:ext cx="186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лага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792" y="4183806"/>
            <a:ext cx="6098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Виды потребностей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403" y="4295958"/>
            <a:ext cx="7925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Примеры свободных благ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5232" y="3899717"/>
            <a:ext cx="55755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Примеры личных 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потребностей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849" y="3910671"/>
            <a:ext cx="77460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Примеры экономических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благ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642" y="3838150"/>
            <a:ext cx="87831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Примеры производственных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благ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1808" y="3422652"/>
            <a:ext cx="34483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Экономика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7503" y="3659925"/>
            <a:ext cx="2691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Ресурсы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3967" y="3411771"/>
            <a:ext cx="3292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Виды благ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571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899592" y="3161071"/>
            <a:ext cx="3150953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422402" y="1700808"/>
            <a:ext cx="321349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91102" y="187647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Природные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340" y="332893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Материальные 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3073682" y="5085184"/>
            <a:ext cx="3150953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4855629" y="3208937"/>
            <a:ext cx="3150953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5436096" y="1657410"/>
            <a:ext cx="3150953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280153" y="5227468"/>
            <a:ext cx="315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инансовые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" name="TextBox 19">
            <a:hlinkClick r:id="rId5" action="ppaction://hlinksldjump"/>
          </p:cNvPr>
          <p:cNvSpPr txBox="1"/>
          <p:nvPr/>
        </p:nvSpPr>
        <p:spPr>
          <a:xfrm>
            <a:off x="4843531" y="3161071"/>
            <a:ext cx="3150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Информационные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95088" y="1833074"/>
            <a:ext cx="315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Человеческие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05693" y="476672"/>
            <a:ext cx="3004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Ресурсы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499992" y="1556792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5" name="Прямая соединительная линия 6144"/>
          <p:cNvCxnSpPr/>
          <p:nvPr/>
        </p:nvCxnSpPr>
        <p:spPr>
          <a:xfrm flipH="1">
            <a:off x="3923928" y="1556792"/>
            <a:ext cx="288032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8" name="Прямая соединительная линия 6147"/>
          <p:cNvCxnSpPr/>
          <p:nvPr/>
        </p:nvCxnSpPr>
        <p:spPr>
          <a:xfrm>
            <a:off x="4843531" y="1556792"/>
            <a:ext cx="304533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0" name="Прямая соединительная линия 6149"/>
          <p:cNvCxnSpPr/>
          <p:nvPr/>
        </p:nvCxnSpPr>
        <p:spPr>
          <a:xfrm flipH="1">
            <a:off x="3779912" y="1400002"/>
            <a:ext cx="270633" cy="257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2" name="Прямая соединительная линия 6151"/>
          <p:cNvCxnSpPr/>
          <p:nvPr/>
        </p:nvCxnSpPr>
        <p:spPr>
          <a:xfrm>
            <a:off x="4995797" y="1400002"/>
            <a:ext cx="296283" cy="300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Управляющая кнопка: домой 1">
            <a:hlinkClick r:id="rId7" action="ppaction://hlinksldjump" highlightClick="1"/>
          </p:cNvPr>
          <p:cNvSpPr/>
          <p:nvPr/>
        </p:nvSpPr>
        <p:spPr>
          <a:xfrm>
            <a:off x="8006582" y="6021288"/>
            <a:ext cx="957906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8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/>
            </a:lvl1pPr>
          </a:lstStyle>
          <a:p>
            <a:pPr algn="ctr"/>
            <a:r>
              <a:rPr lang="ru-RU" b="1" dirty="0">
                <a:solidFill>
                  <a:schemeClr val="accent6"/>
                </a:solidFill>
              </a:rPr>
              <a:t>Материальные: </a:t>
            </a:r>
            <a:r>
              <a:rPr lang="ru-RU" dirty="0">
                <a:solidFill>
                  <a:schemeClr val="accent6"/>
                </a:solidFill>
              </a:rPr>
              <a:t>станок, лес, цех на </a:t>
            </a:r>
          </a:p>
          <a:p>
            <a:pPr algn="ctr"/>
            <a:r>
              <a:rPr lang="ru-RU" dirty="0">
                <a:solidFill>
                  <a:schemeClr val="accent6"/>
                </a:solidFill>
              </a:rPr>
              <a:t>заводе, кран, врач, статья в журнале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9471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/>
            </a:lvl1pPr>
          </a:lstStyle>
          <a:p>
            <a:pPr algn="ctr"/>
            <a:r>
              <a:rPr lang="ru-RU" b="1" dirty="0">
                <a:solidFill>
                  <a:srgbClr val="00B050"/>
                </a:solidFill>
              </a:rPr>
              <a:t>Природные: </a:t>
            </a:r>
            <a:r>
              <a:rPr lang="ru-RU" dirty="0">
                <a:solidFill>
                  <a:srgbClr val="00B050"/>
                </a:solidFill>
              </a:rPr>
              <a:t>солнечный свет, газ, </a:t>
            </a:r>
          </a:p>
          <a:p>
            <a:pPr algn="ctr"/>
            <a:r>
              <a:rPr lang="ru-RU" dirty="0">
                <a:solidFill>
                  <a:srgbClr val="00B050"/>
                </a:solidFill>
              </a:rPr>
              <a:t>водопроводная вода, стол, дождь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0423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Человеческие: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учитель, юрист,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владелец фирмы, информация о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ценах конкурентов, ученый, кран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407389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Информационные: </a:t>
            </a:r>
            <a:r>
              <a:rPr lang="ru-RU" sz="3200" dirty="0" smtClean="0">
                <a:solidFill>
                  <a:srgbClr val="00B050"/>
                </a:solidFill>
              </a:rPr>
              <a:t>железная руда, </a:t>
            </a:r>
          </a:p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ценники в магазинах, статья в газете, 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5151934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Финансовые: </a:t>
            </a:r>
            <a:r>
              <a:rPr lang="ru-RU" sz="3200" dirty="0" smtClean="0">
                <a:solidFill>
                  <a:schemeClr val="accent6"/>
                </a:solidFill>
              </a:rPr>
              <a:t>средства на покупку </a:t>
            </a:r>
          </a:p>
          <a:p>
            <a:pPr algn="ctr"/>
            <a:r>
              <a:rPr lang="ru-RU" sz="3200" dirty="0" smtClean="0">
                <a:solidFill>
                  <a:schemeClr val="accent6"/>
                </a:solidFill>
              </a:rPr>
              <a:t>станка, кошелек, денежные средства</a:t>
            </a:r>
          </a:p>
          <a:p>
            <a:pPr algn="ctr"/>
            <a:r>
              <a:rPr lang="ru-RU" sz="3200" dirty="0" smtClean="0">
                <a:solidFill>
                  <a:schemeClr val="accent6"/>
                </a:solidFill>
              </a:rPr>
              <a:t> на покупку трактора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244408" y="6021288"/>
            <a:ext cx="899592" cy="8367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0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755950"/>
              </p:ext>
            </p:extLst>
          </p:nvPr>
        </p:nvGraphicFramePr>
        <p:xfrm>
          <a:off x="781483" y="836712"/>
          <a:ext cx="7606936" cy="5991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3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45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2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51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39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39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451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451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166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398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65447"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    3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    5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47"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447"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447"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447"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    6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447"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447"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4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447"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447"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447"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447"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    8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447"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447"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447"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447"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688" marR="8688" marT="8688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87665" y="848390"/>
            <a:ext cx="432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</a:t>
            </a:r>
          </a:p>
          <a:p>
            <a:r>
              <a:rPr lang="ru-RU" sz="2400" dirty="0" smtClean="0"/>
              <a:t>Ы</a:t>
            </a:r>
          </a:p>
          <a:p>
            <a:r>
              <a:rPr lang="ru-RU" sz="2400" dirty="0" smtClean="0"/>
              <a:t>Б</a:t>
            </a:r>
          </a:p>
          <a:p>
            <a:r>
              <a:rPr lang="ru-RU" sz="2400" dirty="0" smtClean="0"/>
              <a:t>О</a:t>
            </a:r>
          </a:p>
          <a:p>
            <a:r>
              <a:rPr lang="ru-RU" sz="2400" dirty="0"/>
              <a:t>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2144" y="2708920"/>
            <a:ext cx="4320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</a:t>
            </a:r>
          </a:p>
          <a:p>
            <a:r>
              <a:rPr lang="ru-RU" sz="2400" dirty="0" smtClean="0"/>
              <a:t>И</a:t>
            </a:r>
          </a:p>
          <a:p>
            <a:r>
              <a:rPr lang="ru-RU" sz="2400" dirty="0" smtClean="0"/>
              <a:t>Р</a:t>
            </a:r>
          </a:p>
          <a:p>
            <a:r>
              <a:rPr lang="ru-RU" sz="2400" dirty="0" smtClean="0"/>
              <a:t>О</a:t>
            </a:r>
          </a:p>
          <a:p>
            <a:r>
              <a:rPr lang="ru-RU" sz="2400" dirty="0" smtClean="0"/>
              <a:t>Д</a:t>
            </a:r>
          </a:p>
          <a:p>
            <a:r>
              <a:rPr lang="ru-RU" sz="2400" dirty="0" smtClean="0"/>
              <a:t>Н</a:t>
            </a:r>
          </a:p>
          <a:p>
            <a:r>
              <a:rPr lang="ru-RU" sz="2400" dirty="0" smtClean="0"/>
              <a:t>Ы</a:t>
            </a:r>
          </a:p>
          <a:p>
            <a:r>
              <a:rPr lang="ru-RU" sz="2400" dirty="0" smtClean="0"/>
              <a:t>Е</a:t>
            </a:r>
          </a:p>
          <a:p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176084" y="3446986"/>
            <a:ext cx="432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</a:t>
            </a:r>
          </a:p>
          <a:p>
            <a:r>
              <a:rPr lang="ru-RU" sz="2400" dirty="0" smtClean="0"/>
              <a:t>В</a:t>
            </a:r>
          </a:p>
          <a:p>
            <a:r>
              <a:rPr lang="ru-RU" sz="2400" dirty="0" smtClean="0"/>
              <a:t>О</a:t>
            </a:r>
          </a:p>
          <a:p>
            <a:r>
              <a:rPr lang="ru-RU" sz="2400" dirty="0" smtClean="0"/>
              <a:t>Б</a:t>
            </a:r>
          </a:p>
          <a:p>
            <a:r>
              <a:rPr lang="ru-RU" sz="2400" dirty="0" smtClean="0"/>
              <a:t>О</a:t>
            </a:r>
          </a:p>
          <a:p>
            <a:r>
              <a:rPr lang="ru-RU" sz="2400" dirty="0" smtClean="0"/>
              <a:t>Д</a:t>
            </a:r>
          </a:p>
          <a:p>
            <a:r>
              <a:rPr lang="ru-RU" sz="2400" dirty="0" smtClean="0"/>
              <a:t>Н</a:t>
            </a:r>
          </a:p>
          <a:p>
            <a:r>
              <a:rPr lang="ru-RU" sz="2400" dirty="0" smtClean="0"/>
              <a:t>Ы</a:t>
            </a:r>
          </a:p>
          <a:p>
            <a:r>
              <a:rPr lang="ru-RU" sz="2400" dirty="0"/>
              <a:t>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8796" y="1566445"/>
            <a:ext cx="432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</a:t>
            </a:r>
          </a:p>
          <a:p>
            <a:r>
              <a:rPr lang="ru-RU" sz="2400" dirty="0" smtClean="0"/>
              <a:t>Л</a:t>
            </a:r>
          </a:p>
          <a:p>
            <a:r>
              <a:rPr lang="ru-RU" sz="2400" dirty="0" smtClean="0"/>
              <a:t>А</a:t>
            </a:r>
          </a:p>
          <a:p>
            <a:r>
              <a:rPr lang="ru-RU" sz="2400" dirty="0" smtClean="0"/>
              <a:t>Г</a:t>
            </a:r>
          </a:p>
          <a:p>
            <a:r>
              <a:rPr lang="ru-RU" sz="2400" dirty="0"/>
              <a:t>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1687" y="873947"/>
            <a:ext cx="4320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</a:t>
            </a:r>
          </a:p>
          <a:p>
            <a:r>
              <a:rPr lang="ru-RU" sz="2400" dirty="0" smtClean="0"/>
              <a:t>Г</a:t>
            </a:r>
          </a:p>
          <a:p>
            <a:r>
              <a:rPr lang="ru-RU" sz="2400" dirty="0" smtClean="0"/>
              <a:t>Р</a:t>
            </a:r>
          </a:p>
          <a:p>
            <a:r>
              <a:rPr lang="ru-RU" sz="2400" dirty="0" smtClean="0"/>
              <a:t>А</a:t>
            </a:r>
          </a:p>
          <a:p>
            <a:r>
              <a:rPr lang="ru-RU" sz="2400" dirty="0" smtClean="0"/>
              <a:t>Н</a:t>
            </a:r>
          </a:p>
          <a:p>
            <a:r>
              <a:rPr lang="ru-RU" sz="2400" dirty="0" smtClean="0"/>
              <a:t>И</a:t>
            </a:r>
          </a:p>
          <a:p>
            <a:r>
              <a:rPr lang="ru-RU" sz="2400" dirty="0" smtClean="0"/>
              <a:t>Ч</a:t>
            </a:r>
          </a:p>
          <a:p>
            <a:r>
              <a:rPr lang="ru-RU" sz="2400" dirty="0" smtClean="0"/>
              <a:t>Е</a:t>
            </a:r>
          </a:p>
          <a:p>
            <a:r>
              <a:rPr lang="ru-RU" sz="2400" dirty="0" smtClean="0"/>
              <a:t>Н</a:t>
            </a:r>
          </a:p>
          <a:p>
            <a:r>
              <a:rPr lang="ru-RU" sz="2400" dirty="0" smtClean="0"/>
              <a:t>Н</a:t>
            </a:r>
          </a:p>
          <a:p>
            <a:r>
              <a:rPr lang="ru-RU" sz="2400" dirty="0" smtClean="0"/>
              <a:t>ОС</a:t>
            </a:r>
          </a:p>
          <a:p>
            <a:r>
              <a:rPr lang="ru-RU" sz="2400" dirty="0" smtClean="0"/>
              <a:t>Т</a:t>
            </a:r>
          </a:p>
          <a:p>
            <a:r>
              <a:rPr lang="ru-RU" sz="2400" dirty="0"/>
              <a:t>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5734" y="2313121"/>
            <a:ext cx="1991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М   А   Т   Е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19713" y="2308232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52598" y="2305108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   Ь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865054" y="2313121"/>
            <a:ext cx="100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 </a:t>
            </a:r>
            <a:r>
              <a:rPr lang="ru-RU" sz="2400" dirty="0" smtClean="0"/>
              <a:t>Ы   Е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81484" y="379200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63688" y="3803282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   И   З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685181" y="3785063"/>
            <a:ext cx="27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   Д   С   Т   В  Е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838987" y="3792868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Н   Ы   Е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312467" y="4922662"/>
            <a:ext cx="98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   К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652161" y="4928969"/>
            <a:ext cx="2775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   О   М  И   Ч   Е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976320" y="4922661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   И    Е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421806" y="188640"/>
            <a:ext cx="4182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КРОССВОРД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028384" y="6136926"/>
            <a:ext cx="1115616" cy="726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61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532" y="1299897"/>
            <a:ext cx="84249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Люди обычно могут иметь всё, что захотят. Для этого у них в избытке любых ресурсов. Поэтому им не приходится выбирать, как лучше использовать свои безграничные ресурсы для удовлетворения своих ограниченных потребностей. Проблема выбора существует у самых бедных людей и в самых бедных странах, а для всех остальных она просто не существует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09150" y="332656"/>
            <a:ext cx="3725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РЕДАКТОР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7740352" y="6021288"/>
            <a:ext cx="1044116" cy="78780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479218"/>
              </p:ext>
            </p:extLst>
          </p:nvPr>
        </p:nvGraphicFramePr>
        <p:xfrm>
          <a:off x="1115616" y="1268760"/>
          <a:ext cx="7200802" cy="52565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28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6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6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76097"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EF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rgbClr val="00B050"/>
                          </a:solidFill>
                        </a:rPr>
                        <a:t>Т</a:t>
                      </a:r>
                      <a:endParaRPr lang="ru-RU" sz="40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FEF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EF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EF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rgbClr val="00B050"/>
                          </a:solidFill>
                        </a:rPr>
                        <a:t>У</a:t>
                      </a:r>
                      <a:endParaRPr lang="ru-RU" sz="40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FEF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rgbClr val="00B050"/>
                          </a:solidFill>
                        </a:rPr>
                        <a:t>К</a:t>
                      </a:r>
                      <a:endParaRPr lang="ru-RU" sz="40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FEF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EF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097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А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Ь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097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Н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097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К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М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097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М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Е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6097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Ж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52742" y="188640"/>
            <a:ext cx="5320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ГОЛОВОЛОМКА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5949280"/>
            <a:ext cx="827584" cy="908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"/>
          <p:cNvSpPr>
            <a:spLocks noChangeArrowheads="1" noChangeShapeType="1" noTextEdit="1"/>
          </p:cNvSpPr>
          <p:nvPr/>
        </p:nvSpPr>
        <p:spPr bwMode="auto">
          <a:xfrm>
            <a:off x="1428728" y="1500174"/>
            <a:ext cx="6215106" cy="157163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Monotype Corsiva" pitchFamily="66" charset="0"/>
              </a:rPr>
              <a:t>Молодцы</a:t>
            </a:r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 pitchFamily="66" charset="0"/>
              </a:rPr>
              <a:t>!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42" name="Picture 2" descr="J:\к игре по экономике\смайл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86182" y="3692970"/>
            <a:ext cx="1285884" cy="1340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418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361</TotalTime>
  <Words>313</Words>
  <Application>Microsoft Office PowerPoint</Application>
  <PresentationFormat>Экран (4:3)</PresentationFormat>
  <Paragraphs>154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Georgia</vt:lpstr>
      <vt:lpstr>Monotype Corsiva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Adam 7</cp:lastModifiedBy>
  <cp:revision>33</cp:revision>
  <dcterms:created xsi:type="dcterms:W3CDTF">2016-09-21T06:09:02Z</dcterms:created>
  <dcterms:modified xsi:type="dcterms:W3CDTF">2020-05-19T20:09:36Z</dcterms:modified>
</cp:coreProperties>
</file>