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3" r:id="rId4"/>
    <p:sldId id="278" r:id="rId5"/>
    <p:sldId id="271" r:id="rId6"/>
    <p:sldId id="264" r:id="rId7"/>
    <p:sldId id="272" r:id="rId8"/>
    <p:sldId id="273" r:id="rId9"/>
    <p:sldId id="274" r:id="rId10"/>
    <p:sldId id="275" r:id="rId11"/>
    <p:sldId id="276" r:id="rId12"/>
    <p:sldId id="277" r:id="rId13"/>
    <p:sldId id="262" r:id="rId14"/>
    <p:sldId id="269" r:id="rId15"/>
    <p:sldId id="258" r:id="rId16"/>
    <p:sldId id="26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961F2-8A0A-42B5-8102-0F2EB90A2CA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336DE-4A37-4843-842C-96BCCC547B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9581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961F2-8A0A-42B5-8102-0F2EB90A2CA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336DE-4A37-4843-842C-96BCCC547B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0663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961F2-8A0A-42B5-8102-0F2EB90A2CA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336DE-4A37-4843-842C-96BCCC547B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8835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961F2-8A0A-42B5-8102-0F2EB90A2CA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336DE-4A37-4843-842C-96BCCC547B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5262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961F2-8A0A-42B5-8102-0F2EB90A2CA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336DE-4A37-4843-842C-96BCCC547B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7155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961F2-8A0A-42B5-8102-0F2EB90A2CA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336DE-4A37-4843-842C-96BCCC547B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5145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961F2-8A0A-42B5-8102-0F2EB90A2CA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336DE-4A37-4843-842C-96BCCC547B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08655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961F2-8A0A-42B5-8102-0F2EB90A2CA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336DE-4A37-4843-842C-96BCCC547B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6170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961F2-8A0A-42B5-8102-0F2EB90A2CA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336DE-4A37-4843-842C-96BCCC547B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7136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961F2-8A0A-42B5-8102-0F2EB90A2CA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336DE-4A37-4843-842C-96BCCC547B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53662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961F2-8A0A-42B5-8102-0F2EB90A2CA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336DE-4A37-4843-842C-96BCCC547B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139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961F2-8A0A-42B5-8102-0F2EB90A2CA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336DE-4A37-4843-842C-96BCCC547B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994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5623" y="901338"/>
            <a:ext cx="9144000" cy="138466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Изложение</a:t>
            </a:r>
            <a:br>
              <a:rPr lang="ru-RU" b="1" dirty="0" smtClean="0"/>
            </a:br>
            <a:r>
              <a:rPr lang="ru-RU" b="1" dirty="0" smtClean="0"/>
              <a:t>4 класс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410790"/>
            <a:ext cx="8821783" cy="705390"/>
          </a:xfrm>
        </p:spPr>
        <p:txBody>
          <a:bodyPr>
            <a:normAutofit/>
          </a:bodyPr>
          <a:lstStyle/>
          <a:p>
            <a:r>
              <a:rPr lang="ru-RU" sz="4400" b="1" dirty="0"/>
              <a:t>п</a:t>
            </a:r>
            <a:r>
              <a:rPr lang="ru-RU" sz="4400" b="1" dirty="0" smtClean="0"/>
              <a:t>о произведению Г.К. Паустовского</a:t>
            </a:r>
            <a:endParaRPr lang="ru-RU" sz="4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0171611" y="0"/>
            <a:ext cx="2020389" cy="1436914"/>
          </a:xfrm>
          <a:prstGeom prst="rect">
            <a:avLst/>
          </a:prstGeom>
        </p:spPr>
      </p:pic>
      <p:pic>
        <p:nvPicPr>
          <p:cNvPr id="19458" name="Picture 2" descr="https://kollege.ru/uploads/eaea01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839301" y="2403566"/>
            <a:ext cx="2857500" cy="381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5158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rot="10800000" flipV="1">
            <a:off x="609600" y="6126164"/>
            <a:ext cx="10972800" cy="18315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263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https://cdn.fishki.net/upload/post/201407/04/1282605/1_1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672" y="2204864"/>
            <a:ext cx="9601067" cy="45649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1224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032437" y="3933057"/>
            <a:ext cx="1549963" cy="219310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24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https://iralebedeva.ru/images/hares_paw7b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2"/>
            <a:ext cx="12192000" cy="4581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491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9403" y="-315416"/>
            <a:ext cx="10972800" cy="1143000"/>
          </a:xfrm>
        </p:spPr>
        <p:txBody>
          <a:bodyPr/>
          <a:lstStyle/>
          <a:p>
            <a:r>
              <a:rPr lang="ru-RU" dirty="0" smtClean="0"/>
              <a:t>Вопросы            Словарь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39349" y="692696"/>
            <a:ext cx="5568619" cy="7245424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1.Кто охотился в лесу?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Как начался лесной пожар?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Что делал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Ларион?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Кто выскочил из-под ног у деда?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5.Как бежал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зверёк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Почему?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Обрадовался ли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зайцу?</a:t>
            </a: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Что знал дед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Ларион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       зверей?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О чём просил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Ларион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бежал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зайцем?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Вывел ли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заяц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деда из огня?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Куда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выбежали?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11.Забрал ли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зайца домой? Почему?</a:t>
            </a:r>
          </a:p>
          <a:p>
            <a:pPr marL="457200" indent="-457200">
              <a:buAutoNum type="arabicPeriod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711957" y="692696"/>
            <a:ext cx="6480043" cy="6752456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Ларион, </a:t>
            </a:r>
          </a:p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неожиданно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потянуло гарью, </a:t>
            </a:r>
          </a:p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огонь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гнало;</a:t>
            </a:r>
          </a:p>
          <a:p>
            <a:pPr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кочкам, спотыкался, </a:t>
            </a: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падал,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выедал ему глаза ,</a:t>
            </a:r>
          </a:p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вдруг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медленно и волочил, задние ноги;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будто родному,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звери лучше чуют, откуда идёт огонь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всегда спасаются,</a:t>
            </a:r>
          </a:p>
          <a:p>
            <a:pPr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ежать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потише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леса, оба упали от усталости, </a:t>
            </a: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опалены ноги и живот,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потом дед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</a:p>
          <a:p>
            <a:pPr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 вылечил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3691"/>
            <a:ext cx="10515600" cy="705395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Синонимы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2698" y="1136469"/>
            <a:ext cx="3958045" cy="5040494"/>
          </a:xfrm>
        </p:spPr>
        <p:txBody>
          <a:bodyPr>
            <a:normAutofit lnSpcReduction="10000"/>
          </a:bodyPr>
          <a:lstStyle/>
          <a:p>
            <a:r>
              <a:rPr lang="ru-RU" sz="4400" dirty="0" smtClean="0"/>
              <a:t>Дед Ларион – </a:t>
            </a:r>
          </a:p>
          <a:p>
            <a:endParaRPr lang="ru-RU" sz="4400" dirty="0" smtClean="0"/>
          </a:p>
          <a:p>
            <a:pPr>
              <a:lnSpc>
                <a:spcPct val="100000"/>
              </a:lnSpc>
            </a:pPr>
            <a:r>
              <a:rPr lang="ru-RU" sz="4400" dirty="0" smtClean="0"/>
              <a:t>Заяц –</a:t>
            </a:r>
          </a:p>
          <a:p>
            <a:pPr marL="0" indent="0">
              <a:lnSpc>
                <a:spcPct val="100000"/>
              </a:lnSpc>
              <a:buNone/>
            </a:pPr>
            <a:endParaRPr lang="ru-RU" sz="4400" dirty="0"/>
          </a:p>
          <a:p>
            <a:pPr>
              <a:lnSpc>
                <a:spcPct val="100000"/>
              </a:lnSpc>
            </a:pPr>
            <a:r>
              <a:rPr lang="ru-RU" sz="4400" dirty="0" smtClean="0"/>
              <a:t>Гул - </a:t>
            </a:r>
          </a:p>
          <a:p>
            <a:endParaRPr lang="ru-RU" sz="4400" dirty="0" smtClean="0"/>
          </a:p>
          <a:p>
            <a:r>
              <a:rPr lang="ru-RU" sz="4400" dirty="0" smtClean="0"/>
              <a:t>Опалены - 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84171" y="1031966"/>
            <a:ext cx="7903029" cy="51449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dirty="0" smtClean="0"/>
              <a:t>старый лесной житель, охотник, старик, он </a:t>
            </a:r>
          </a:p>
          <a:p>
            <a:pPr marL="0" indent="0">
              <a:buNone/>
            </a:pPr>
            <a:endParaRPr lang="ru-RU" sz="3600" dirty="0" smtClean="0"/>
          </a:p>
          <a:p>
            <a:pPr marL="0" indent="0">
              <a:buNone/>
            </a:pPr>
            <a:r>
              <a:rPr lang="ru-RU" sz="3600" dirty="0" smtClean="0"/>
              <a:t>зайчонок, зверёк, косой, длинноухий, спаситель</a:t>
            </a:r>
          </a:p>
          <a:p>
            <a:pPr marL="0" indent="0">
              <a:buNone/>
            </a:pPr>
            <a:endParaRPr lang="ru-RU" sz="3600" dirty="0" smtClean="0"/>
          </a:p>
          <a:p>
            <a:pPr marL="0" indent="0">
              <a:buNone/>
            </a:pPr>
            <a:r>
              <a:rPr lang="ru-RU" sz="3600" dirty="0" smtClean="0"/>
              <a:t>сливающийся шум.</a:t>
            </a:r>
          </a:p>
          <a:p>
            <a:pPr marL="0" indent="0">
              <a:buNone/>
            </a:pPr>
            <a:endParaRPr lang="ru-RU" sz="3600" dirty="0" smtClean="0"/>
          </a:p>
          <a:p>
            <a:pPr marL="0" indent="0">
              <a:buNone/>
            </a:pPr>
            <a:r>
              <a:rPr lang="ru-RU" sz="3600" dirty="0" smtClean="0"/>
              <a:t>обгорели, подпалились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394554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571" y="2886890"/>
            <a:ext cx="10474235" cy="2926078"/>
          </a:xfrm>
        </p:spPr>
        <p:txBody>
          <a:bodyPr>
            <a:normAutofit fontScale="90000"/>
          </a:bodyPr>
          <a:lstStyle/>
          <a:p>
            <a:pPr marL="0" indent="0"/>
            <a:r>
              <a:rPr lang="ru-RU" dirty="0" smtClean="0"/>
              <a:t>-        </a:t>
            </a:r>
            <a:r>
              <a:rPr lang="ru-RU" b="1" dirty="0" smtClean="0"/>
              <a:t>Открой тетрадь!</a:t>
            </a:r>
            <a:br>
              <a:rPr lang="ru-RU" b="1" dirty="0" smtClean="0"/>
            </a:br>
            <a:r>
              <a:rPr lang="ru-RU" b="1" dirty="0" smtClean="0"/>
              <a:t>         Запиши число!</a:t>
            </a:r>
            <a:br>
              <a:rPr lang="ru-RU" b="1" dirty="0" smtClean="0"/>
            </a:br>
            <a:r>
              <a:rPr lang="ru-RU" b="1" dirty="0" smtClean="0"/>
              <a:t>             Изложение. </a:t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           План:</a:t>
            </a:r>
            <a:br>
              <a:rPr lang="ru-RU" b="1" dirty="0" smtClean="0"/>
            </a:br>
            <a:r>
              <a:rPr lang="ru-RU" b="1" dirty="0" smtClean="0">
                <a:solidFill>
                  <a:srgbClr val="7030A0"/>
                </a:solidFill>
              </a:rPr>
              <a:t>       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 Лесной пожар.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2.Огонь идёт на деда.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3.Радостная встреча с зайцем.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4. Спасение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99285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52486396"/>
              </p:ext>
            </p:extLst>
          </p:nvPr>
        </p:nvGraphicFramePr>
        <p:xfrm>
          <a:off x="-1" y="-1"/>
          <a:ext cx="12192000" cy="6878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2550">
                  <a:extLst>
                    <a:ext uri="{9D8B030D-6E8A-4147-A177-3AD203B41FA5}">
                      <a16:colId xmlns="" xmlns:a16="http://schemas.microsoft.com/office/drawing/2014/main" val="3176078288"/>
                    </a:ext>
                  </a:extLst>
                </a:gridCol>
                <a:gridCol w="8129450">
                  <a:extLst>
                    <a:ext uri="{9D8B030D-6E8A-4147-A177-3AD203B41FA5}">
                      <a16:colId xmlns="" xmlns:a16="http://schemas.microsoft.com/office/drawing/2014/main" val="3676128421"/>
                    </a:ext>
                  </a:extLst>
                </a:gridCol>
              </a:tblGrid>
              <a:tr h="619152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План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Опорные слова</a:t>
                      </a:r>
                      <a:endParaRPr lang="ru-RU" sz="3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87833780"/>
                  </a:ext>
                </a:extLst>
              </a:tr>
              <a:tr h="1559712"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C00000"/>
                          </a:solidFill>
                        </a:rPr>
                        <a:t>1. </a:t>
                      </a:r>
                      <a:r>
                        <a:rPr lang="ru-RU" sz="3600" b="1" dirty="0" smtClean="0"/>
                        <a:t>Лесной пожар.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baseline="0" dirty="0" smtClean="0">
                          <a:solidFill>
                            <a:schemeClr val="tx1"/>
                          </a:solidFill>
                        </a:rPr>
                        <a:t>   Лар</a:t>
                      </a:r>
                      <a:r>
                        <a:rPr lang="ru-RU" sz="3600" b="1" baseline="0" dirty="0" smtClean="0">
                          <a:solidFill>
                            <a:srgbClr val="C00000"/>
                          </a:solidFill>
                        </a:rPr>
                        <a:t>и</a:t>
                      </a:r>
                      <a:r>
                        <a:rPr lang="ru-RU" sz="3600" b="1" baseline="0" dirty="0" smtClean="0">
                          <a:solidFill>
                            <a:schemeClr val="tx1"/>
                          </a:solidFill>
                        </a:rPr>
                        <a:t>он,</a:t>
                      </a:r>
                      <a:r>
                        <a:rPr lang="ru-RU" sz="36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3600" b="1" dirty="0" smtClean="0">
                          <a:solidFill>
                            <a:srgbClr val="C00000"/>
                          </a:solidFill>
                        </a:rPr>
                        <a:t>о</a:t>
                      </a:r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хотился</a:t>
                      </a:r>
                      <a:r>
                        <a:rPr lang="ru-RU" sz="3600" dirty="0" smtClean="0"/>
                        <a:t>, </a:t>
                      </a:r>
                      <a:r>
                        <a:rPr lang="ru-RU" sz="3600" b="1" dirty="0" smtClean="0"/>
                        <a:t>не</a:t>
                      </a:r>
                      <a:r>
                        <a:rPr lang="ru-RU" sz="3600" b="1" dirty="0" smtClean="0">
                          <a:solidFill>
                            <a:srgbClr val="C00000"/>
                          </a:solidFill>
                        </a:rPr>
                        <a:t>о</a:t>
                      </a:r>
                      <a:r>
                        <a:rPr lang="ru-RU" sz="3600" b="1" dirty="0" smtClean="0"/>
                        <a:t>жида</a:t>
                      </a:r>
                      <a:r>
                        <a:rPr lang="ru-RU" sz="3600" b="1" u="sng" dirty="0" smtClean="0"/>
                        <a:t>нн</a:t>
                      </a:r>
                      <a:r>
                        <a:rPr lang="ru-RU" sz="3600" b="1" dirty="0" smtClean="0"/>
                        <a:t>о п</a:t>
                      </a:r>
                      <a:r>
                        <a:rPr lang="ru-RU" sz="3600" b="1" dirty="0" smtClean="0">
                          <a:solidFill>
                            <a:srgbClr val="C00000"/>
                          </a:solidFill>
                        </a:rPr>
                        <a:t>о</a:t>
                      </a:r>
                      <a:r>
                        <a:rPr lang="ru-RU" sz="3600" b="1" dirty="0" smtClean="0"/>
                        <a:t>т</a:t>
                      </a:r>
                      <a:r>
                        <a:rPr lang="ru-RU" sz="3600" b="1" dirty="0" smtClean="0">
                          <a:solidFill>
                            <a:srgbClr val="C00000"/>
                          </a:solidFill>
                        </a:rPr>
                        <a:t>я</a:t>
                      </a:r>
                      <a:r>
                        <a:rPr lang="ru-RU" sz="3600" b="1" dirty="0" smtClean="0"/>
                        <a:t>нул</a:t>
                      </a:r>
                      <a:r>
                        <a:rPr lang="ru-RU" sz="3600" b="1" dirty="0" smtClean="0">
                          <a:solidFill>
                            <a:srgbClr val="C00000"/>
                          </a:solidFill>
                        </a:rPr>
                        <a:t>о</a:t>
                      </a:r>
                      <a:r>
                        <a:rPr lang="ru-RU" sz="3600" b="1" dirty="0" smtClean="0"/>
                        <a:t>, гарью, с </a:t>
                      </a:r>
                      <a:r>
                        <a:rPr lang="ru-RU" sz="3600" b="1" dirty="0" smtClean="0">
                          <a:solidFill>
                            <a:srgbClr val="C00000"/>
                          </a:solidFill>
                        </a:rPr>
                        <a:t>о</a:t>
                      </a:r>
                      <a:r>
                        <a:rPr lang="ru-RU" sz="3600" b="1" dirty="0" smtClean="0"/>
                        <a:t>громной скор</a:t>
                      </a:r>
                      <a:r>
                        <a:rPr lang="ru-RU" sz="3600" b="1" dirty="0" smtClean="0">
                          <a:solidFill>
                            <a:srgbClr val="C00000"/>
                          </a:solidFill>
                        </a:rPr>
                        <a:t>о</a:t>
                      </a:r>
                      <a:r>
                        <a:rPr lang="ru-RU" sz="3600" b="1" dirty="0" smtClean="0"/>
                        <a:t>стью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62409036"/>
                  </a:ext>
                </a:extLst>
              </a:tr>
              <a:tr h="1559712"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C00000"/>
                          </a:solidFill>
                        </a:rPr>
                        <a:t>2. </a:t>
                      </a:r>
                      <a:r>
                        <a:rPr lang="ru-RU" sz="3600" b="1" dirty="0" smtClean="0"/>
                        <a:t>Опасность рядом.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   сп</a:t>
                      </a:r>
                      <a:r>
                        <a:rPr lang="ru-RU" sz="3600" b="1" dirty="0" smtClean="0">
                          <a:solidFill>
                            <a:srgbClr val="C00000"/>
                          </a:solidFill>
                        </a:rPr>
                        <a:t>о</a:t>
                      </a:r>
                      <a:r>
                        <a:rPr lang="ru-RU" sz="3600" b="1" dirty="0" smtClean="0"/>
                        <a:t>тыкался, вы</a:t>
                      </a:r>
                      <a:r>
                        <a:rPr lang="ru-RU" sz="3600" b="1" dirty="0" smtClean="0">
                          <a:solidFill>
                            <a:srgbClr val="C00000"/>
                          </a:solidFill>
                        </a:rPr>
                        <a:t>е</a:t>
                      </a:r>
                      <a:r>
                        <a:rPr lang="ru-RU" sz="3600" b="1" dirty="0" smtClean="0"/>
                        <a:t>дал глаза, гул и треск плам</a:t>
                      </a:r>
                      <a:r>
                        <a:rPr lang="ru-RU" sz="3600" b="1" dirty="0" smtClean="0">
                          <a:solidFill>
                            <a:srgbClr val="C00000"/>
                          </a:solidFill>
                        </a:rPr>
                        <a:t>е</a:t>
                      </a:r>
                      <a:r>
                        <a:rPr lang="ru-RU" sz="3600" b="1" dirty="0" smtClean="0"/>
                        <a:t>ни, из-под ног, в</a:t>
                      </a:r>
                      <a:r>
                        <a:rPr lang="ru-RU" sz="3600" b="1" dirty="0" smtClean="0">
                          <a:solidFill>
                            <a:srgbClr val="C00000"/>
                          </a:solidFill>
                        </a:rPr>
                        <a:t>о</a:t>
                      </a:r>
                      <a:r>
                        <a:rPr lang="ru-RU" sz="3600" b="1" dirty="0" smtClean="0"/>
                        <a:t>лочил ноги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00094596"/>
                  </a:ext>
                </a:extLst>
              </a:tr>
              <a:tr h="1559712"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C00000"/>
                          </a:solidFill>
                        </a:rPr>
                        <a:t>3. </a:t>
                      </a:r>
                      <a:r>
                        <a:rPr lang="ru-RU" sz="3600" b="1" dirty="0" smtClean="0"/>
                        <a:t>За зайцем.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   будто</a:t>
                      </a:r>
                      <a:r>
                        <a:rPr lang="ru-RU" sz="3600" b="1" baseline="0" dirty="0" smtClean="0"/>
                        <a:t> р</a:t>
                      </a:r>
                      <a:r>
                        <a:rPr lang="ru-RU" sz="3600" b="1" baseline="0" dirty="0" smtClean="0">
                          <a:solidFill>
                            <a:srgbClr val="C00000"/>
                          </a:solidFill>
                        </a:rPr>
                        <a:t>о</a:t>
                      </a:r>
                      <a:r>
                        <a:rPr lang="ru-RU" sz="3600" b="1" baseline="0" dirty="0" smtClean="0"/>
                        <a:t>дному, лу</a:t>
                      </a:r>
                      <a:r>
                        <a:rPr lang="ru-RU" sz="3600" b="1" u="sng" baseline="0" dirty="0" smtClean="0"/>
                        <a:t>ч</a:t>
                      </a:r>
                      <a:r>
                        <a:rPr lang="ru-RU" sz="3600" b="1" baseline="0" dirty="0" smtClean="0"/>
                        <a:t>ше ч</a:t>
                      </a:r>
                      <a:r>
                        <a:rPr lang="ru-RU" sz="3600" b="1" baseline="0" dirty="0" smtClean="0">
                          <a:solidFill>
                            <a:srgbClr val="C00000"/>
                          </a:solidFill>
                        </a:rPr>
                        <a:t>у</a:t>
                      </a:r>
                      <a:r>
                        <a:rPr lang="ru-RU" sz="3600" b="1" baseline="0" dirty="0" smtClean="0"/>
                        <a:t>ют, всегда сп</a:t>
                      </a:r>
                      <a:r>
                        <a:rPr lang="ru-RU" sz="3600" b="1" baseline="0" dirty="0" smtClean="0">
                          <a:solidFill>
                            <a:srgbClr val="C00000"/>
                          </a:solidFill>
                        </a:rPr>
                        <a:t>а</a:t>
                      </a:r>
                      <a:r>
                        <a:rPr lang="ru-RU" sz="3600" b="1" baseline="0" dirty="0" smtClean="0"/>
                        <a:t>саются, плакал от страха, </a:t>
                      </a:r>
                      <a:r>
                        <a:rPr lang="ru-RU" sz="3600" b="1" baseline="0" dirty="0" err="1" smtClean="0"/>
                        <a:t>п</a:t>
                      </a:r>
                      <a:r>
                        <a:rPr lang="ru-RU" sz="3600" b="1" baseline="0" dirty="0" err="1" smtClean="0">
                          <a:solidFill>
                            <a:srgbClr val="C00000"/>
                          </a:solidFill>
                        </a:rPr>
                        <a:t>о</a:t>
                      </a:r>
                      <a:r>
                        <a:rPr lang="ru-RU" sz="3600" b="1" baseline="0" dirty="0" err="1" smtClean="0"/>
                        <a:t>тише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39835511"/>
                  </a:ext>
                </a:extLst>
              </a:tr>
              <a:tr h="1559712"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C00000"/>
                          </a:solidFill>
                        </a:rPr>
                        <a:t>4. </a:t>
                      </a:r>
                      <a:r>
                        <a:rPr lang="ru-RU" sz="3600" b="1" dirty="0" smtClean="0"/>
                        <a:t>Спасение.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   вывел из </a:t>
                      </a:r>
                      <a:r>
                        <a:rPr lang="ru-RU" sz="3600" b="1" dirty="0" smtClean="0">
                          <a:solidFill>
                            <a:srgbClr val="C00000"/>
                          </a:solidFill>
                        </a:rPr>
                        <a:t>о</a:t>
                      </a:r>
                      <a:r>
                        <a:rPr lang="ru-RU" sz="3600" b="1" dirty="0" smtClean="0"/>
                        <a:t>гня, от устал</a:t>
                      </a:r>
                      <a:r>
                        <a:rPr lang="ru-RU" sz="3600" b="1" dirty="0" smtClean="0">
                          <a:solidFill>
                            <a:srgbClr val="C00000"/>
                          </a:solidFill>
                        </a:rPr>
                        <a:t>о</a:t>
                      </a:r>
                      <a:r>
                        <a:rPr lang="ru-RU" sz="3600" b="1" dirty="0" smtClean="0"/>
                        <a:t>сти, </a:t>
                      </a:r>
                      <a:r>
                        <a:rPr lang="ru-RU" sz="3600" b="1" dirty="0" smtClean="0">
                          <a:solidFill>
                            <a:srgbClr val="C00000"/>
                          </a:solidFill>
                        </a:rPr>
                        <a:t>о</a:t>
                      </a:r>
                      <a:r>
                        <a:rPr lang="ru-RU" sz="3600" b="1" dirty="0" smtClean="0"/>
                        <a:t>палены ноги и живот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561938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7897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9233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Памятка «Как проверить изложение»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943" y="692332"/>
            <a:ext cx="11782697" cy="590441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600" dirty="0" smtClean="0"/>
              <a:t>1. Написав текст, перечитай его.</a:t>
            </a:r>
          </a:p>
          <a:p>
            <a:pPr marL="0" indent="0">
              <a:buNone/>
            </a:pPr>
            <a:r>
              <a:rPr lang="ru-RU" sz="3600" dirty="0" smtClean="0"/>
              <a:t>2. Ответь себе на вопросы:</a:t>
            </a:r>
          </a:p>
          <a:p>
            <a:pPr marL="0" indent="0">
              <a:buNone/>
            </a:pPr>
            <a:r>
              <a:rPr lang="ru-RU" sz="3600" dirty="0" smtClean="0"/>
              <a:t>•	Удалось ли тебе передать основное содержание текста?</a:t>
            </a:r>
          </a:p>
          <a:p>
            <a:pPr marL="0" indent="0">
              <a:buNone/>
            </a:pPr>
            <a:r>
              <a:rPr lang="ru-RU" sz="3600" dirty="0" smtClean="0"/>
              <a:t>•	Все ли пункты плана отражены?</a:t>
            </a:r>
          </a:p>
          <a:p>
            <a:pPr marL="0" indent="0">
              <a:buNone/>
            </a:pPr>
            <a:r>
              <a:rPr lang="ru-RU" sz="3600" dirty="0" smtClean="0"/>
              <a:t>•	Написан ли каждый абзац с красной строки?</a:t>
            </a:r>
          </a:p>
          <a:p>
            <a:pPr marL="0" indent="0">
              <a:buNone/>
            </a:pPr>
            <a:r>
              <a:rPr lang="ru-RU" sz="3600" dirty="0" smtClean="0"/>
              <a:t>•	Нет ли повторений?</a:t>
            </a:r>
          </a:p>
          <a:p>
            <a:pPr marL="0" indent="0">
              <a:buNone/>
            </a:pPr>
            <a:r>
              <a:rPr lang="ru-RU" sz="3600" dirty="0" smtClean="0"/>
              <a:t>3. Проверь правильность написания слов в каждом предложении.</a:t>
            </a:r>
          </a:p>
          <a:p>
            <a:pPr marL="0" indent="0">
              <a:buNone/>
            </a:pPr>
            <a:r>
              <a:rPr lang="ru-RU" sz="3600" dirty="0" smtClean="0"/>
              <a:t>4. Проверь постановку знаков препинания в предложениях.</a:t>
            </a:r>
          </a:p>
          <a:p>
            <a:pPr marL="0" indent="0">
              <a:buNone/>
            </a:pPr>
            <a:r>
              <a:rPr lang="ru-RU" sz="3600" dirty="0" smtClean="0"/>
              <a:t>5. Если требуются исправления, сделай их.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3006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881"/>
            <a:ext cx="10515600" cy="1136468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Константин Георгиевич Паустовский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1892-1968 г.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email"/>
          <a:stretch>
            <a:fillRect/>
          </a:stretch>
        </p:blipFill>
        <p:spPr>
          <a:xfrm>
            <a:off x="483326" y="1160825"/>
            <a:ext cx="4493621" cy="5200786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930537" y="2338251"/>
            <a:ext cx="5423263" cy="3838711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2"/>
                </a:solidFill>
              </a:rPr>
              <a:t>Русский писатель. </a:t>
            </a:r>
          </a:p>
          <a:p>
            <a:pPr marL="0" indent="0">
              <a:buNone/>
            </a:pPr>
            <a:r>
              <a:rPr lang="ru-RU" sz="4000" dirty="0" smtClean="0">
                <a:solidFill>
                  <a:schemeClr val="tx2"/>
                </a:solidFill>
              </a:rPr>
              <a:t>Автор рассказов и повестей о природе </a:t>
            </a:r>
          </a:p>
          <a:p>
            <a:pPr marL="0" indent="0">
              <a:buNone/>
            </a:pPr>
            <a:r>
              <a:rPr lang="ru-RU" sz="4000" dirty="0" smtClean="0">
                <a:solidFill>
                  <a:schemeClr val="tx2"/>
                </a:solidFill>
              </a:rPr>
              <a:t>для детей и взрослых.</a:t>
            </a:r>
            <a:endParaRPr lang="ru-RU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737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35578" y="1175657"/>
            <a:ext cx="3500846" cy="25839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rot="21131218">
            <a:off x="146179" y="4154623"/>
            <a:ext cx="1623067" cy="22614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21308837">
            <a:off x="1459676" y="3706441"/>
            <a:ext cx="1584144" cy="21842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065821" y="3819668"/>
            <a:ext cx="1644639" cy="215768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74229" y="91438"/>
            <a:ext cx="5956659" cy="62701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     К.Г. Паустовский любил путешествовать. Изъездил всю Россию. </a:t>
            </a:r>
          </a:p>
          <a:p>
            <a:pPr marL="0" indent="0">
              <a:buNone/>
            </a:pPr>
            <a:r>
              <a:rPr lang="ru-RU" sz="2400" dirty="0" smtClean="0"/>
              <a:t>Особое место в творчестве Паустовского занимает Мещерский край. </a:t>
            </a:r>
          </a:p>
          <a:p>
            <a:pPr marL="0" indent="0">
              <a:buNone/>
            </a:pPr>
            <a:r>
              <a:rPr lang="ru-RU" sz="2400" dirty="0" smtClean="0"/>
              <a:t>Был на Кавказе и в Крыму. </a:t>
            </a:r>
          </a:p>
          <a:p>
            <a:pPr marL="0" indent="0">
              <a:buNone/>
            </a:pPr>
            <a:r>
              <a:rPr lang="ru-RU" sz="2400" dirty="0" smtClean="0"/>
              <a:t>Подолгу жил в маленьком городке Старый Крым (сейчас там его дом-музей).</a:t>
            </a:r>
          </a:p>
          <a:p>
            <a:pPr marL="0" indent="0">
              <a:buNone/>
            </a:pPr>
            <a:r>
              <a:rPr lang="ru-RU" sz="2400" dirty="0" smtClean="0"/>
              <a:t>Рассказы и повести проникнуты большой любовью к родной земле. </a:t>
            </a:r>
          </a:p>
          <a:p>
            <a:pPr marL="0" indent="0">
              <a:buNone/>
            </a:pPr>
            <a:r>
              <a:rPr lang="ru-RU" sz="2400" dirty="0" smtClean="0"/>
              <a:t>Задушевные, поэтичные, они говорят о взаимоотношениях человека и природы. </a:t>
            </a:r>
          </a:p>
          <a:p>
            <a:r>
              <a:rPr lang="ru-RU" sz="2400" dirty="0" smtClean="0"/>
              <a:t>Особое место в творчестве писателя занимают рассказы и сказки о природе и животных для детей. Среди них: «Теплый хлеб», «Стальное колечко», «Заячьи лапы», «Барсучий нос», «Кот Ворюга» и многие другие.</a:t>
            </a:r>
            <a:endParaRPr lang="ru-RU" sz="2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 rot="769243">
            <a:off x="4402663" y="3875794"/>
            <a:ext cx="1893607" cy="25952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0277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b="1" dirty="0" smtClean="0"/>
              <a:t>Учебник стр. 119, упр. № 253</a:t>
            </a:r>
            <a:endParaRPr lang="ru-RU" sz="44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dirty="0" smtClean="0"/>
              <a:t>Определи тип текста?</a:t>
            </a:r>
          </a:p>
          <a:p>
            <a:r>
              <a:rPr lang="ru-RU" sz="4400" dirty="0" smtClean="0"/>
              <a:t>Какова тема текста? Главная мысль?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08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Работа над произведением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44137" y="1825625"/>
            <a:ext cx="5575663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5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1.Тема:</a:t>
            </a:r>
          </a:p>
          <a:p>
            <a:pPr marL="914400" indent="-914400">
              <a:buAutoNum type="arabicPeriod"/>
            </a:pPr>
            <a:endParaRPr lang="ru-RU" sz="5400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ru-RU" sz="5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2.Основная мысль текста:</a:t>
            </a:r>
          </a:p>
          <a:p>
            <a:pPr marL="914400" indent="-914400">
              <a:buAutoNum type="arabicPeriod"/>
            </a:pPr>
            <a:endParaRPr lang="ru-RU" sz="5400" dirty="0" smtClean="0">
              <a:latin typeface="Arial Narrow" panose="020B0606020202030204" pitchFamily="34" charset="0"/>
            </a:endParaRPr>
          </a:p>
          <a:p>
            <a:pPr marL="914400" indent="-914400">
              <a:buAutoNum type="arabicPeriod"/>
            </a:pPr>
            <a:endParaRPr lang="ru-RU" sz="5400" dirty="0">
              <a:latin typeface="Arial Narrow" panose="020B0606020202030204" pitchFamily="34" charset="0"/>
            </a:endParaRPr>
          </a:p>
          <a:p>
            <a:pPr marL="914400" indent="-914400">
              <a:buAutoNum type="arabicPeriod"/>
            </a:pPr>
            <a:endParaRPr lang="ru-RU" sz="5400" dirty="0">
              <a:latin typeface="Arial Narrow" panose="020B0606020202030204" pitchFamily="34" charset="0"/>
            </a:endParaRPr>
          </a:p>
          <a:p>
            <a:pPr marL="914400" indent="-914400">
              <a:buAutoNum type="arabicPeriod"/>
            </a:pPr>
            <a:endParaRPr lang="ru-RU" sz="5400" dirty="0">
              <a:latin typeface="Arial Narrow" panose="020B0606020202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94961" y="940526"/>
            <a:ext cx="6596742" cy="523643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sz="4800" dirty="0" smtClean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ru-RU" sz="4800" dirty="0" smtClean="0">
                <a:latin typeface="Arial Narrow" panose="020B0606020202030204" pitchFamily="34" charset="0"/>
              </a:rPr>
              <a:t>Как заяц спас охотника во время лесного пожара. </a:t>
            </a:r>
          </a:p>
          <a:p>
            <a:pPr marL="0" indent="0">
              <a:buNone/>
            </a:pPr>
            <a:endParaRPr lang="ru-RU" sz="4800" dirty="0" smtClean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ru-RU" sz="4800" dirty="0" smtClean="0">
                <a:latin typeface="Arial Narrow" panose="020B0606020202030204" pitchFamily="34" charset="0"/>
              </a:rPr>
              <a:t>Людям надо бережно относиться к братьям своим</a:t>
            </a:r>
          </a:p>
          <a:p>
            <a:pPr marL="0" indent="0">
              <a:buNone/>
            </a:pPr>
            <a:r>
              <a:rPr lang="ru-RU" sz="4800" dirty="0" smtClean="0">
                <a:latin typeface="Arial Narrow" panose="020B0606020202030204" pitchFamily="34" charset="0"/>
              </a:rPr>
              <a:t>меньшим. Животные тоже могут помочь человеку и даже спасти.</a:t>
            </a:r>
          </a:p>
          <a:p>
            <a:pPr marL="0" indent="0">
              <a:buNone/>
            </a:pPr>
            <a:endParaRPr lang="ru-RU" sz="4800" dirty="0" smtClean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ru-RU" sz="4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154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88640"/>
            <a:ext cx="10972800" cy="980728"/>
          </a:xfrm>
        </p:spPr>
        <p:txBody>
          <a:bodyPr>
            <a:normAutofit fontScale="90000"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Изложение 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повествование</a:t>
            </a:r>
            <a:r>
              <a:rPr lang="ru-RU" sz="4000" dirty="0">
                <a:solidFill>
                  <a:prstClr val="black"/>
                </a:solidFill>
              </a:rPr>
              <a:t/>
            </a:r>
            <a:br>
              <a:rPr lang="ru-RU" sz="4000" dirty="0">
                <a:solidFill>
                  <a:prstClr val="black"/>
                </a:solidFill>
              </a:rPr>
            </a:b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Длинноухий спаситель</a:t>
            </a:r>
            <a:r>
              <a:rPr lang="ru-RU" sz="4000" dirty="0">
                <a:solidFill>
                  <a:prstClr val="black"/>
                </a:solidFill>
              </a:rPr>
              <a:t/>
            </a:r>
            <a:br>
              <a:rPr lang="ru-RU" sz="4000" dirty="0">
                <a:solidFill>
                  <a:prstClr val="black"/>
                </a:solidFill>
              </a:rPr>
            </a:b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План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1. </a:t>
            </a: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Лесной 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пожар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2.Огонь идёт на деда.</a:t>
            </a:r>
          </a:p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3.Радостная встреча с зайцем.</a:t>
            </a:r>
          </a:p>
          <a:p>
            <a:pPr marL="0" indent="0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4. Спасение.</a:t>
            </a:r>
          </a:p>
          <a:p>
            <a:pPr marL="0" indent="0">
              <a:buNone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0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77" y="116632"/>
            <a:ext cx="10972800" cy="2074242"/>
          </a:xfrm>
        </p:spPr>
        <p:txBody>
          <a:bodyPr/>
          <a:lstStyle/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492897"/>
            <a:ext cx="10972800" cy="358985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84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12192000" cy="486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5619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16632"/>
            <a:ext cx="10972800" cy="1143000"/>
          </a:xfrm>
        </p:spPr>
        <p:txBody>
          <a:bodyPr/>
          <a:lstStyle/>
          <a:p>
            <a:r>
              <a:rPr lang="ru-RU" sz="4000" dirty="0" smtClean="0"/>
              <a:t>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900907" y="3789041"/>
            <a:ext cx="1681492" cy="233712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220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4864"/>
            <a:ext cx="12192000" cy="4653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3532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</TotalTime>
  <Words>508</Words>
  <Application>Microsoft Office PowerPoint</Application>
  <PresentationFormat>Произвольный</PresentationFormat>
  <Paragraphs>101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Изложение 4 класс </vt:lpstr>
      <vt:lpstr>Константин Георгиевич Паустовский 1892-1968 г.</vt:lpstr>
      <vt:lpstr>Слайд 3</vt:lpstr>
      <vt:lpstr>Слайд 4</vt:lpstr>
      <vt:lpstr>Слайд 5</vt:lpstr>
      <vt:lpstr>Работа над произведением</vt:lpstr>
      <vt:lpstr> Изложение – повествование Длинноухий спаситель  </vt:lpstr>
      <vt:lpstr>Слайд 8</vt:lpstr>
      <vt:lpstr>   </vt:lpstr>
      <vt:lpstr>Слайд 10</vt:lpstr>
      <vt:lpstr>Слайд 11</vt:lpstr>
      <vt:lpstr>Вопросы            Словарь</vt:lpstr>
      <vt:lpstr>Синонимы</vt:lpstr>
      <vt:lpstr>-        Открой тетрадь!          Запиши число!              Изложение.                План:         1. Лесной пожар.        2.Огонь идёт на деда.        3.Радостная встреча с зайцем.        4. Спасение.   </vt:lpstr>
      <vt:lpstr>Слайд 15</vt:lpstr>
      <vt:lpstr>Памятка «Как проверить изложение»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Изложение.</dc:title>
  <dc:creator>Татьяна</dc:creator>
  <cp:lastModifiedBy>Irbis</cp:lastModifiedBy>
  <cp:revision>31</cp:revision>
  <dcterms:created xsi:type="dcterms:W3CDTF">2019-03-17T07:34:07Z</dcterms:created>
  <dcterms:modified xsi:type="dcterms:W3CDTF">2020-04-23T19:18:14Z</dcterms:modified>
</cp:coreProperties>
</file>