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Биогенетический закон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cs typeface="Aharoni" panose="02010803020104030203" pitchFamily="2" charset="-79"/>
              </a:rPr>
              <a:t>РАЗВИТИЕ ОРГАНИЗМОВ И ОКРУЖАЮЩАЯ СРЕДА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63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Регенерация </a:t>
            </a:r>
          </a:p>
          <a:p>
            <a:pPr marL="0" indent="0" algn="ctr">
              <a:buNone/>
            </a:pPr>
            <a:r>
              <a:rPr lang="ru-RU" sz="2000" b="1" dirty="0" smtClean="0"/>
              <a:t>Совокупность процессов, направленных на восстановление изнашиваемых или разрушенных частей организма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Физиологическая                  Репаративная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3097277">
            <a:off x="5210168" y="2369357"/>
            <a:ext cx="10306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7304769">
            <a:off x="3178105" y="23584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2890"/>
            <a:ext cx="3591218" cy="26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24641"/>
            <a:ext cx="3524066" cy="253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1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На ранних стадиях зародыши позвоночных очень похожи.</a:t>
            </a:r>
            <a:endParaRPr lang="ru-RU" sz="2800" b="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Все много многоклеточные организмы развиваются из оплодотворенного яйца. </a:t>
            </a:r>
          </a:p>
          <a:p>
            <a:pPr marL="0" indent="0" algn="r">
              <a:buNone/>
            </a:pPr>
            <a:r>
              <a:rPr lang="ru-RU" dirty="0" smtClean="0"/>
              <a:t>                        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План строения хордовых животных одинаков.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4" y="1700808"/>
            <a:ext cx="259228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Зародышевое сходство у позвоночных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98477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30352"/>
            <a:ext cx="8507288" cy="5706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Закон зародышевого сходства</a:t>
            </a:r>
          </a:p>
          <a:p>
            <a:pPr marL="0" indent="0">
              <a:buNone/>
            </a:pPr>
            <a:r>
              <a:rPr lang="ru-RU" sz="2000" dirty="0" smtClean="0"/>
              <a:t>Эмбрионы обнаруживают, </a:t>
            </a:r>
          </a:p>
          <a:p>
            <a:pPr marL="0" indent="0">
              <a:buNone/>
            </a:pPr>
            <a:r>
              <a:rPr lang="ru-RU" sz="2000" dirty="0" smtClean="0"/>
              <a:t>уже начиная с ранних </a:t>
            </a:r>
          </a:p>
          <a:p>
            <a:pPr marL="0" indent="0">
              <a:buNone/>
            </a:pPr>
            <a:r>
              <a:rPr lang="ru-RU" sz="2000" dirty="0" smtClean="0"/>
              <a:t>стадий, известное общее</a:t>
            </a:r>
          </a:p>
          <a:p>
            <a:pPr marL="0" indent="0">
              <a:buNone/>
            </a:pPr>
            <a:r>
              <a:rPr lang="ru-RU" sz="2000" dirty="0" smtClean="0"/>
              <a:t>сходство в пределах типа».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К. Бэр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Эмбриональная дивергенция</a:t>
            </a:r>
          </a:p>
          <a:p>
            <a:pPr marL="0" indent="0">
              <a:buNone/>
            </a:pPr>
            <a:r>
              <a:rPr lang="ru-RU" sz="2000" dirty="0" smtClean="0"/>
              <a:t>- Расхождение признаков </a:t>
            </a:r>
            <a:r>
              <a:rPr lang="ru-RU" sz="2000" dirty="0" err="1" smtClean="0"/>
              <a:t>заро</a:t>
            </a:r>
            <a:r>
              <a:rPr lang="ru-RU" sz="2000" dirty="0" smtClean="0"/>
              <a:t>-</a:t>
            </a:r>
          </a:p>
          <a:p>
            <a:pPr marL="0" indent="0">
              <a:buNone/>
            </a:pPr>
            <a:r>
              <a:rPr lang="ru-RU" sz="2000" dirty="0" err="1"/>
              <a:t>д</a:t>
            </a:r>
            <a:r>
              <a:rPr lang="ru-RU" sz="2000" dirty="0" err="1" smtClean="0"/>
              <a:t>ышей</a:t>
            </a:r>
            <a:r>
              <a:rPr lang="ru-RU" sz="2000" dirty="0" smtClean="0"/>
              <a:t> в процессе развития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99821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Задание 1. </a:t>
            </a:r>
            <a:r>
              <a:rPr lang="ru-RU" dirty="0" smtClean="0"/>
              <a:t>Найдите на рис. 7.10 расхождение признаков зародышей в процессе развития.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Задание 2.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Используя текст учебника, Ответьте на вопрос: в чем может быть причина изменчивости зародышей? 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Задание 3. </a:t>
            </a:r>
            <a:r>
              <a:rPr lang="ru-RU" dirty="0" smtClean="0"/>
              <a:t>Найдите в тексте учебника примеры, доказывающие роль изменений в строении зародышей на ранних и поздних стадиях развития. Почему изменения на поздних стадиях развития могут быть полезными?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Задание 4. </a:t>
            </a:r>
            <a:r>
              <a:rPr lang="ru-RU" sz="3000" dirty="0" smtClean="0"/>
              <a:t>Какие </a:t>
            </a:r>
            <a:r>
              <a:rPr lang="ru-RU" sz="3000" dirty="0"/>
              <a:t>э</a:t>
            </a:r>
            <a:r>
              <a:rPr lang="ru-RU" sz="3000" dirty="0" smtClean="0"/>
              <a:t>мбриологические данные свидетельствуют о развитии органического мира от одноклеточных?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873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0" dirty="0" smtClean="0">
                <a:solidFill>
                  <a:schemeClr val="tx1"/>
                </a:solidFill>
                <a:effectLst/>
              </a:rPr>
              <a:t>    «Онтогенез(индивидуальное развитие) каждой особи есть краткое и быстрое повторение филогенеза (исторического развития) вида, к которому эта особь относится».</a:t>
            </a:r>
            <a:endParaRPr lang="ru-RU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1493"/>
            <a:ext cx="8183880" cy="4482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БИОГЕНЕТИЧЕСКИЙ ЗАКОН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      Фриц Мюллер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</a:t>
            </a:r>
            <a:r>
              <a:rPr lang="ru-RU" sz="2000" dirty="0" smtClean="0"/>
              <a:t>Эрнст Геккель</a:t>
            </a:r>
          </a:p>
          <a:p>
            <a:pPr marL="0" indent="0">
              <a:buNone/>
            </a:pPr>
            <a:r>
              <a:rPr lang="ru-RU" sz="2000" dirty="0" smtClean="0"/>
              <a:t>       (1822-1897)                         (1834-1919)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340768"/>
            <a:ext cx="2234483" cy="304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340767"/>
            <a:ext cx="2276095" cy="304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4042792" cy="548636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</a:rPr>
              <a:t>«В индивидуальном развитии животных повторяются признаки не взрослых предков, а их зародышей»</a:t>
            </a:r>
            <a:br>
              <a:rPr lang="ru-RU" sz="2800" b="0" dirty="0" smtClean="0">
                <a:solidFill>
                  <a:schemeClr val="tx1"/>
                </a:solidFill>
                <a:effectLst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</a:rPr>
            </a:br>
            <a:r>
              <a:rPr lang="ru-RU" sz="2800" dirty="0" err="1" smtClean="0">
                <a:solidFill>
                  <a:schemeClr val="tx1"/>
                </a:solidFill>
                <a:effectLst/>
              </a:rPr>
              <a:t>Северцов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Алексей Николаевич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(1866-1936)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endParaRPr lang="ru-RU" sz="2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48680"/>
            <a:ext cx="3852862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Факторы, влияющие на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развитие организмов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844824"/>
            <a:ext cx="8183880" cy="4536504"/>
          </a:xfrm>
        </p:spPr>
        <p:txBody>
          <a:bodyPr>
            <a:noAutofit/>
          </a:bodyPr>
          <a:lstStyle/>
          <a:p>
            <a:r>
              <a:rPr lang="ru-RU" dirty="0" smtClean="0"/>
              <a:t>Абиогенные факторы внешней среды (температура, влажность, концентрация кислорода, углекислого газа и т. д.)</a:t>
            </a:r>
          </a:p>
          <a:p>
            <a:r>
              <a:rPr lang="ru-RU" dirty="0" smtClean="0"/>
              <a:t>Питание организмов (наличие или отсутствие витамина </a:t>
            </a:r>
            <a:r>
              <a:rPr lang="en-US" dirty="0" smtClean="0"/>
              <a:t>D</a:t>
            </a:r>
            <a:r>
              <a:rPr lang="ru-RU" dirty="0" smtClean="0"/>
              <a:t>, гормонов, незаменимых аминокислот, концентрация солей и др.)</a:t>
            </a:r>
          </a:p>
          <a:p>
            <a:r>
              <a:rPr lang="ru-RU" dirty="0" smtClean="0"/>
              <a:t>Вредные привычки у человека (алкоголизм, курение, наркомания и др.)</a:t>
            </a:r>
          </a:p>
        </p:txBody>
      </p:sp>
    </p:spTree>
    <p:extLst>
      <p:ext uri="{BB962C8B-B14F-4D97-AF65-F5344CB8AC3E}">
        <p14:creationId xmlns:p14="http://schemas.microsoft.com/office/powerpoint/2010/main" val="25569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Гомеостаз - </a:t>
            </a:r>
            <a:r>
              <a:rPr lang="ru-RU" sz="3200" dirty="0" smtClean="0"/>
              <a:t>свойство живых систем поддерживать постоянство своей внутренней среды, которое обеспечивает деятельность регуляторных систем: эндокринной, иммунной и нервной системами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Стресс -</a:t>
            </a:r>
            <a:r>
              <a:rPr lang="ru-RU" sz="3200" dirty="0" smtClean="0"/>
              <a:t> это реакция, развивающаяся при неблагоприятных условиях, отрицательно влияющих на жизнедеятельность, при возникновении угрозы нарушения гомеостаза.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</TotalTime>
  <Words>319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Биогенетический закон</vt:lpstr>
      <vt:lpstr>На ранних стадиях зародыши позвоночных очень похожи.</vt:lpstr>
      <vt:lpstr>Презентация PowerPoint</vt:lpstr>
      <vt:lpstr>Презентация PowerPoint</vt:lpstr>
      <vt:lpstr>Презентация PowerPoint</vt:lpstr>
      <vt:lpstr>    «Онтогенез(индивидуальное развитие) каждой особи есть краткое и быстрое повторение филогенеза (исторического развития) вида, к которому эта особь относится».</vt:lpstr>
      <vt:lpstr> «В индивидуальном развитии животных повторяются признаки не взрослых предков, а их зародышей»  Северцов  Алексей Николаевич (1866-1936) </vt:lpstr>
      <vt:lpstr>Факторы, влияющие на  развитие организмов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Биогенетический закон</dc:title>
  <dc:creator>hcff</dc:creator>
  <cp:lastModifiedBy>hcff</cp:lastModifiedBy>
  <cp:revision>11</cp:revision>
  <dcterms:created xsi:type="dcterms:W3CDTF">2017-09-08T18:44:46Z</dcterms:created>
  <dcterms:modified xsi:type="dcterms:W3CDTF">2017-09-08T20:41:02Z</dcterms:modified>
</cp:coreProperties>
</file>