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0" r:id="rId3"/>
    <p:sldId id="291" r:id="rId4"/>
    <p:sldId id="292" r:id="rId5"/>
    <p:sldId id="293" r:id="rId6"/>
    <p:sldId id="295" r:id="rId7"/>
    <p:sldId id="297" r:id="rId8"/>
    <p:sldId id="298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7" r:id="rId20"/>
    <p:sldId id="268" r:id="rId21"/>
    <p:sldId id="270" r:id="rId22"/>
    <p:sldId id="271" r:id="rId23"/>
    <p:sldId id="272" r:id="rId24"/>
    <p:sldId id="274" r:id="rId25"/>
    <p:sldId id="275" r:id="rId26"/>
    <p:sldId id="276" r:id="rId27"/>
    <p:sldId id="278" r:id="rId28"/>
    <p:sldId id="279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300" r:id="rId38"/>
    <p:sldId id="301" r:id="rId39"/>
    <p:sldId id="302" r:id="rId40"/>
    <p:sldId id="303" r:id="rId41"/>
    <p:sldId id="305" r:id="rId42"/>
    <p:sldId id="304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Составь задачу по чертежу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2852936"/>
            <a:ext cx="23042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63888" y="2852936"/>
            <a:ext cx="3744416" cy="730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1720" y="208303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24746" y="2041070"/>
            <a:ext cx="3615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?,на 3 больше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128775" y="3856567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05382" y="2010291"/>
            <a:ext cx="2939656" cy="646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9 + 3 = 12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4005064"/>
            <a:ext cx="3384376" cy="646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9 + ( 9 + 3 )= 21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3925238" y="332547"/>
            <a:ext cx="753464" cy="6012668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417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09600" y="2133600"/>
            <a:ext cx="144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81800" y="609600"/>
            <a:ext cx="1447800" cy="1371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212337">
            <a:off x="1707436" y="3878768"/>
            <a:ext cx="3154078" cy="191684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86000" y="304800"/>
            <a:ext cx="2209800" cy="21336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267200" y="1676400"/>
            <a:ext cx="1828800" cy="2057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6553200" y="2438400"/>
            <a:ext cx="1600200" cy="2438400"/>
          </a:xfrm>
          <a:prstGeom prst="diamond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5356E-6 L -0.27916 0.2220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2133600"/>
            <a:ext cx="3352800" cy="1828800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Р=(</a:t>
            </a:r>
            <a:r>
              <a:rPr lang="ru-RU" b="1" dirty="0" err="1" smtClean="0"/>
              <a:t>д</a:t>
            </a:r>
            <a:r>
              <a:rPr lang="ru-RU" b="1" dirty="0" smtClean="0"/>
              <a:t> + </a:t>
            </a:r>
            <a:r>
              <a:rPr lang="ru-RU" b="1" dirty="0" err="1" smtClean="0"/>
              <a:t>ш</a:t>
            </a:r>
            <a:r>
              <a:rPr lang="ru-RU" b="1" dirty="0" smtClean="0"/>
              <a:t>) </a:t>
            </a:r>
            <a:r>
              <a:rPr lang="ru-RU" dirty="0" err="1" smtClean="0"/>
              <a:t>х</a:t>
            </a:r>
            <a:r>
              <a:rPr lang="ru-RU" b="1" dirty="0" smtClean="0"/>
              <a:t> 2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4191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8см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2743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4см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6400" y="990600"/>
            <a:ext cx="3276600" cy="1981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676400" y="990600"/>
            <a:ext cx="0" cy="1981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676400" y="990600"/>
            <a:ext cx="3276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953000" y="990600"/>
            <a:ext cx="0" cy="1981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676400" y="2971800"/>
            <a:ext cx="3276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04800" y="3886200"/>
            <a:ext cx="2209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514600" y="3886200"/>
            <a:ext cx="3276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91200" y="3886200"/>
            <a:ext cx="2209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304800" y="4267200"/>
            <a:ext cx="3276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09800" y="1447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площадь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Р = ( </a:t>
            </a:r>
            <a:r>
              <a:rPr lang="ru-RU" sz="5400" b="1" dirty="0" err="1" smtClean="0">
                <a:solidFill>
                  <a:srgbClr val="00B050"/>
                </a:solidFill>
              </a:rPr>
              <a:t>д</a:t>
            </a:r>
            <a:r>
              <a:rPr lang="ru-RU" sz="5400" b="1" dirty="0" smtClean="0">
                <a:solidFill>
                  <a:srgbClr val="00B050"/>
                </a:solidFill>
              </a:rPr>
              <a:t> + </a:t>
            </a:r>
            <a:r>
              <a:rPr lang="ru-RU" sz="5400" b="1" dirty="0" err="1" smtClean="0">
                <a:solidFill>
                  <a:srgbClr val="00B050"/>
                </a:solidFill>
              </a:rPr>
              <a:t>ш</a:t>
            </a:r>
            <a:r>
              <a:rPr lang="ru-RU" sz="5400" b="1" dirty="0" smtClean="0">
                <a:solidFill>
                  <a:srgbClr val="00B050"/>
                </a:solidFill>
              </a:rPr>
              <a:t> ) </a:t>
            </a:r>
            <a:r>
              <a:rPr lang="ru-RU" sz="5400" b="1" dirty="0" err="1" smtClean="0">
                <a:solidFill>
                  <a:srgbClr val="00B050"/>
                </a:solidFill>
              </a:rPr>
              <a:t>х</a:t>
            </a:r>
            <a:r>
              <a:rPr lang="ru-RU" sz="5400" b="1" dirty="0" smtClean="0">
                <a:solidFill>
                  <a:srgbClr val="00B050"/>
                </a:solidFill>
              </a:rPr>
              <a:t> 2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Длина –   6   см</a:t>
            </a:r>
          </a:p>
          <a:p>
            <a:r>
              <a:rPr lang="ru-RU" sz="3600" dirty="0" smtClean="0"/>
              <a:t>Ширина –   5    см</a:t>
            </a:r>
          </a:p>
          <a:p>
            <a:r>
              <a:rPr lang="ru-RU" sz="3600" dirty="0" smtClean="0"/>
              <a:t>Р=?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1600200"/>
            <a:ext cx="5334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7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2209800"/>
            <a:ext cx="6096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1600200"/>
            <a:ext cx="6096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9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209800"/>
            <a:ext cx="6096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1600200"/>
            <a:ext cx="6096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209800"/>
            <a:ext cx="6096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4343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Р=(6 + 5) </a:t>
            </a:r>
            <a:r>
              <a:rPr lang="ru-RU" sz="4400" b="1" dirty="0" err="1" smtClean="0">
                <a:solidFill>
                  <a:srgbClr val="C00000"/>
                </a:solidFill>
              </a:rPr>
              <a:t>х</a:t>
            </a:r>
            <a:r>
              <a:rPr lang="ru-RU" sz="4400" b="1" dirty="0" smtClean="0">
                <a:solidFill>
                  <a:srgbClr val="C00000"/>
                </a:solidFill>
              </a:rPr>
              <a:t> 2=22 (см)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4343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Р=(7 + 4) </a:t>
            </a:r>
            <a:r>
              <a:rPr lang="ru-RU" sz="4400" b="1" dirty="0" err="1" smtClean="0">
                <a:solidFill>
                  <a:srgbClr val="C00000"/>
                </a:solidFill>
              </a:rPr>
              <a:t>х</a:t>
            </a:r>
            <a:r>
              <a:rPr lang="ru-RU" sz="4400" b="1" dirty="0" smtClean="0">
                <a:solidFill>
                  <a:srgbClr val="C00000"/>
                </a:solidFill>
              </a:rPr>
              <a:t> 2=22 (см)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4343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Р=(9 + 2) </a:t>
            </a:r>
            <a:r>
              <a:rPr lang="ru-RU" sz="4400" b="1" dirty="0" err="1" smtClean="0">
                <a:solidFill>
                  <a:srgbClr val="C00000"/>
                </a:solidFill>
              </a:rPr>
              <a:t>х</a:t>
            </a:r>
            <a:r>
              <a:rPr lang="ru-RU" sz="4400" b="1" dirty="0" smtClean="0">
                <a:solidFill>
                  <a:srgbClr val="C00000"/>
                </a:solidFill>
              </a:rPr>
              <a:t> 2=22 (см)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4343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Р=(6 + 6) </a:t>
            </a:r>
            <a:r>
              <a:rPr lang="ru-RU" sz="4400" b="1" dirty="0" err="1" smtClean="0">
                <a:solidFill>
                  <a:srgbClr val="C00000"/>
                </a:solidFill>
              </a:rPr>
              <a:t>х</a:t>
            </a:r>
            <a:r>
              <a:rPr lang="ru-RU" sz="4400" b="1" dirty="0" smtClean="0">
                <a:solidFill>
                  <a:srgbClr val="C00000"/>
                </a:solidFill>
              </a:rPr>
              <a:t> 2=22 (см)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93800">
                <a:tc>
                  <a:txBody>
                    <a:bodyPr/>
                    <a:lstStyle/>
                    <a:p>
                      <a:pPr algn="ctr"/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Уменьши на 40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70C0"/>
                          </a:solidFill>
                        </a:rPr>
                        <a:t>32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70C0"/>
                          </a:solidFill>
                        </a:rPr>
                        <a:t>24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Уменьши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в 4 раза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6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6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3400" y="19050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33600" y="19050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30480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33600" y="31242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86200" y="1828800"/>
            <a:ext cx="1447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10000" y="30480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486400" y="19050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86400" y="31242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86600" y="19050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162800" y="3124200"/>
            <a:ext cx="1447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93800">
                <a:tc>
                  <a:txBody>
                    <a:bodyPr/>
                    <a:lstStyle/>
                    <a:p>
                      <a:pPr algn="ctr"/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Уменьши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в 4 раза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70C0"/>
                          </a:solidFill>
                        </a:rPr>
                        <a:t>9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Увеличь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в 7 раз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ru-RU" sz="6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ru-RU" sz="6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C00000"/>
                          </a:solidFill>
                        </a:rPr>
                        <a:t>49</a:t>
                      </a:r>
                      <a:endParaRPr lang="ru-RU" sz="6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C00000"/>
                          </a:solidFill>
                        </a:rPr>
                        <a:t>63</a:t>
                      </a:r>
                      <a:endParaRPr lang="ru-RU" sz="6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3400" y="18288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905000"/>
            <a:ext cx="1371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30480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33600" y="30480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91000" y="1981200"/>
            <a:ext cx="1143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86200" y="3200400"/>
            <a:ext cx="1295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62600" y="1905000"/>
            <a:ext cx="1371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86400" y="3048000"/>
            <a:ext cx="1295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239000" y="1828800"/>
            <a:ext cx="1371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162800" y="3124200"/>
            <a:ext cx="1371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2362200"/>
            <a:ext cx="2819400" cy="2057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05400" y="2667000"/>
            <a:ext cx="1981200" cy="1447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44167 0.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14400" y="2514600"/>
          <a:ext cx="3352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"/>
                <a:gridCol w="670560"/>
                <a:gridCol w="670560"/>
                <a:gridCol w="670560"/>
                <a:gridCol w="670560"/>
              </a:tblGrid>
              <a:tr h="518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14400" y="2514600"/>
            <a:ext cx="3429000" cy="2590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9200" y="2133600"/>
            <a:ext cx="2667000" cy="3200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29200" y="2133600"/>
          <a:ext cx="2743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45416 0.0111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(80:8)х5=50 (руб.)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0200"/>
          <a:ext cx="8229600" cy="320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1029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наборов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Цена 1 набора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Стоимость 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6851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одинаково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6851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60 : (80:8)=6 (н.)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0200"/>
          <a:ext cx="8229600" cy="320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1029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наборов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Цена 1 набора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Стоимость 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6851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одинаково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6851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31640" y="2852936"/>
            <a:ext cx="388843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7744" y="206084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14</a:t>
            </a:r>
            <a:endParaRPr lang="ru-RU" sz="36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220072" y="2852936"/>
            <a:ext cx="223224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12060" y="2065183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?, </a:t>
            </a:r>
            <a:r>
              <a:rPr lang="ru-RU" sz="2800" b="1" dirty="0" smtClean="0"/>
              <a:t>в 2 раза меньше</a:t>
            </a:r>
            <a:endParaRPr lang="ru-RU" sz="2800" b="1" dirty="0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4031940" y="152636"/>
            <a:ext cx="720080" cy="6120680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067944" y="371703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49886" y="2060847"/>
            <a:ext cx="3210546" cy="646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14 : 2 = 7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3828" y="3778587"/>
            <a:ext cx="3312368" cy="646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14 + 14 : 2=21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50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30 : 5 </a:t>
            </a:r>
            <a:r>
              <a:rPr lang="ru-RU" b="1" dirty="0" err="1" smtClean="0">
                <a:solidFill>
                  <a:srgbClr val="002060"/>
                </a:solidFill>
              </a:rPr>
              <a:t>х</a:t>
            </a:r>
            <a:r>
              <a:rPr lang="ru-RU" b="1" dirty="0" smtClean="0">
                <a:solidFill>
                  <a:srgbClr val="002060"/>
                </a:solidFill>
              </a:rPr>
              <a:t> 7 = 42 (кг)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1029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коробок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Кг в 1 коробке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Количество килограммов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6851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одинаково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6851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2743200"/>
            <a:ext cx="91440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2743200"/>
            <a:ext cx="137160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b="1" dirty="0" smtClean="0"/>
              <a:t>24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3733800"/>
            <a:ext cx="91440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b="1" dirty="0" smtClean="0"/>
              <a:t>5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457200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24 : 3 </a:t>
            </a:r>
            <a:r>
              <a:rPr lang="ru-RU" sz="4400" b="1" dirty="0" err="1" smtClean="0">
                <a:solidFill>
                  <a:srgbClr val="002060"/>
                </a:solidFill>
              </a:rPr>
              <a:t>х</a:t>
            </a:r>
            <a:r>
              <a:rPr lang="ru-RU" sz="4400" b="1" dirty="0" smtClean="0">
                <a:solidFill>
                  <a:srgbClr val="002060"/>
                </a:solidFill>
              </a:rPr>
              <a:t> 5 = 40 (кг)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 animBg="1"/>
      <p:bldP spid="6" grpId="0" build="allAtOnce" animBg="1"/>
      <p:bldP spid="7" grpId="0" build="allAtOnce" animBg="1"/>
      <p:bldP spid="9" grpId="0"/>
      <p:bldP spid="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3581400"/>
            <a:ext cx="7620000" cy="1143000"/>
          </a:xfrm>
        </p:spPr>
        <p:txBody>
          <a:bodyPr/>
          <a:lstStyle/>
          <a:p>
            <a:pPr algn="l"/>
            <a:r>
              <a:rPr lang="ru-RU" dirty="0" smtClean="0"/>
              <a:t>(25+53) – 22= 56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4400" dirty="0" smtClean="0"/>
              <a:t>53 + (25 – 22) =56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19200" y="2590800"/>
            <a:ext cx="2514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33800" y="2590800"/>
            <a:ext cx="39624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Выгнутая вниз стрелка 8"/>
          <p:cNvSpPr/>
          <p:nvPr/>
        </p:nvSpPr>
        <p:spPr>
          <a:xfrm rot="10800000">
            <a:off x="6019800" y="1981200"/>
            <a:ext cx="16002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1219200" y="1676400"/>
            <a:ext cx="4876800" cy="8382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2667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25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2667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53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77000" y="1295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22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9144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267200"/>
            <a:ext cx="7239000" cy="1066800"/>
          </a:xfrm>
        </p:spPr>
        <p:txBody>
          <a:bodyPr/>
          <a:lstStyle/>
          <a:p>
            <a:pPr algn="l"/>
            <a:r>
              <a:rPr lang="ru-RU" dirty="0" smtClean="0"/>
              <a:t>74 – 7  – 14 =53</a:t>
            </a:r>
            <a:endParaRPr lang="ru-RU" dirty="0"/>
          </a:p>
        </p:txBody>
      </p:sp>
      <p:sp>
        <p:nvSpPr>
          <p:cNvPr id="14" name="Содержимое 13"/>
          <p:cNvSpPr txBox="1">
            <a:spLocks noGrp="1"/>
          </p:cNvSpPr>
          <p:nvPr>
            <p:ph idx="1"/>
          </p:nvPr>
        </p:nvSpPr>
        <p:spPr>
          <a:xfrm>
            <a:off x="5638800" y="7620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5400" b="1" dirty="0" smtClean="0"/>
              <a:t>?</a:t>
            </a:r>
            <a:endParaRPr lang="ru-RU" sz="54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066800" y="2438400"/>
            <a:ext cx="6477000" cy="76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Выгнутая вверх стрелка 5"/>
          <p:cNvSpPr/>
          <p:nvPr/>
        </p:nvSpPr>
        <p:spPr>
          <a:xfrm>
            <a:off x="1143000" y="1981200"/>
            <a:ext cx="12192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2362200" y="1905000"/>
            <a:ext cx="19050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4267200" y="1600200"/>
            <a:ext cx="3505200" cy="8382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3924300" y="-266700"/>
            <a:ext cx="762000" cy="64770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971800" y="1295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14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13716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7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3429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74</a:t>
            </a:r>
            <a:endParaRPr lang="ru-RU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52578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74 – (7  + 14) =53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и периметр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b="1" dirty="0" smtClean="0"/>
              <a:t>6х5=30 (кв.см)</a:t>
            </a:r>
          </a:p>
          <a:p>
            <a:r>
              <a:rPr lang="ru-RU" sz="3600" b="1" dirty="0" smtClean="0"/>
              <a:t>(6+5)х2=22 (см)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b="1" dirty="0" smtClean="0"/>
              <a:t>4х4=16(кв.см)</a:t>
            </a:r>
          </a:p>
          <a:p>
            <a:r>
              <a:rPr lang="ru-RU" sz="3600" b="1" dirty="0" smtClean="0"/>
              <a:t>4х4=16(см)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828800"/>
            <a:ext cx="2438400" cy="1676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29200" y="1905000"/>
            <a:ext cx="1447800" cy="1371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76400" y="3581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2286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5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2286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  <p:bldP spid="4" grpId="0" animBg="1"/>
      <p:bldP spid="8" grpId="0" animBg="1"/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30 : 6 = 5 грибов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1905000" cy="4525963"/>
          </a:xfrm>
        </p:spPr>
        <p:txBody>
          <a:bodyPr/>
          <a:lstStyle/>
          <a:p>
            <a:r>
              <a:rPr lang="ru-RU" dirty="0" smtClean="0"/>
              <a:t>Коля </a:t>
            </a:r>
          </a:p>
          <a:p>
            <a:endParaRPr lang="ru-RU" dirty="0" smtClean="0"/>
          </a:p>
          <a:p>
            <a:r>
              <a:rPr lang="ru-RU" dirty="0" smtClean="0"/>
              <a:t>Дима</a:t>
            </a:r>
          </a:p>
          <a:p>
            <a:endParaRPr lang="ru-RU" dirty="0" smtClean="0"/>
          </a:p>
          <a:p>
            <a:r>
              <a:rPr lang="ru-RU" dirty="0" smtClean="0"/>
              <a:t>Саша 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57400" y="19812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29000" y="31242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33600" y="31242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876800" y="42672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05200" y="42672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209800" y="42672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62200" y="1219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23622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5 </a:t>
            </a:r>
            <a:r>
              <a:rPr lang="ru-RU" sz="4400" b="1" dirty="0" err="1" smtClean="0">
                <a:solidFill>
                  <a:srgbClr val="FF0000"/>
                </a:solidFill>
              </a:rPr>
              <a:t>х</a:t>
            </a:r>
            <a:r>
              <a:rPr lang="ru-RU" sz="4400" b="1" dirty="0" smtClean="0">
                <a:solidFill>
                  <a:srgbClr val="FF0000"/>
                </a:solidFill>
              </a:rPr>
              <a:t> 2 = 10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35052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5 </a:t>
            </a:r>
            <a:r>
              <a:rPr lang="ru-RU" sz="4400" b="1" dirty="0" err="1" smtClean="0">
                <a:solidFill>
                  <a:srgbClr val="FF0000"/>
                </a:solidFill>
              </a:rPr>
              <a:t>х</a:t>
            </a:r>
            <a:r>
              <a:rPr lang="ru-RU" sz="4400" b="1" dirty="0" smtClean="0">
                <a:solidFill>
                  <a:srgbClr val="FF0000"/>
                </a:solidFill>
              </a:rPr>
              <a:t> 3 = 15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50292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5 + 10 + 15 = 30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Составить обратные задачи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Масса 1 банки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Количество банок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Масса всех банок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 кг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ru-RU" sz="3600" b="1" dirty="0" err="1" smtClean="0">
                          <a:solidFill>
                            <a:schemeClr val="tx1"/>
                          </a:solidFill>
                        </a:rPr>
                        <a:t>шт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2438400"/>
            <a:ext cx="1676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12 кг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352800"/>
            <a:ext cx="3048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3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4 =12 кг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438400"/>
            <a:ext cx="1676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114800"/>
            <a:ext cx="3048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12 : 4 = 3 кг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4876800"/>
            <a:ext cx="3048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12 : 3 = 4 </a:t>
            </a:r>
            <a:r>
              <a:rPr lang="ru-RU" sz="3600" b="1" dirty="0" err="1" smtClean="0"/>
              <a:t>шт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26667 -0.002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: 2 = 3 ( раза)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 </a:t>
            </a:r>
            <a:r>
              <a:rPr lang="ru-RU" sz="1600" dirty="0" smtClean="0"/>
              <a:t>1</a:t>
            </a:r>
            <a:r>
              <a:rPr lang="ru-RU" dirty="0" smtClean="0"/>
              <a:t> = 8 см , а = ?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2 </a:t>
            </a:r>
            <a:r>
              <a:rPr lang="ru-RU" sz="3600" dirty="0" err="1" smtClean="0"/>
              <a:t>х</a:t>
            </a:r>
            <a:r>
              <a:rPr lang="ru-RU" sz="3600" dirty="0" smtClean="0"/>
              <a:t> 2 = 4 ( кв.см)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 </a:t>
            </a:r>
            <a:r>
              <a:rPr lang="ru-RU" sz="1600" dirty="0" smtClean="0"/>
              <a:t>2 </a:t>
            </a:r>
            <a:r>
              <a:rPr lang="ru-RU" dirty="0" smtClean="0"/>
              <a:t> - в 3 раза больше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6 </a:t>
            </a:r>
            <a:r>
              <a:rPr lang="ru-RU" sz="3600" dirty="0" err="1" smtClean="0"/>
              <a:t>х</a:t>
            </a:r>
            <a:r>
              <a:rPr lang="ru-RU" sz="3600" dirty="0" smtClean="0"/>
              <a:t> 6= 36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800" y="2438400"/>
            <a:ext cx="9144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52600" y="2590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1676400"/>
            <a:ext cx="289560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Р </a:t>
            </a:r>
            <a:r>
              <a:rPr lang="ru-RU" sz="1600" b="1" dirty="0" smtClean="0"/>
              <a:t>2 </a:t>
            </a:r>
            <a:r>
              <a:rPr lang="ru-RU" sz="2400" b="1" dirty="0" smtClean="0"/>
              <a:t> - 24 см, а = ?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953000" y="2438400"/>
            <a:ext cx="2286000" cy="2209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43200" y="4572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36 : 4 = 9 (раз)</a:t>
            </a:r>
            <a:endParaRPr lang="ru-RU" sz="4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3200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6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1" grpId="0" build="p"/>
      <p:bldP spid="12" grpId="0" animBg="1"/>
      <p:bldP spid="13" grpId="0"/>
      <p:bldP spid="15" grpId="0" animBg="1"/>
      <p:bldP spid="18" grpId="0" animBg="1"/>
      <p:bldP spid="20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72:9х7=56 (руб.)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0200"/>
          <a:ext cx="8229600" cy="4310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1029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блокнотов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Цена 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Стоимость 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6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одинаково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72 р.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6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4267200"/>
            <a:ext cx="8382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7200" b="1" dirty="0" smtClean="0"/>
              <a:t>4</a:t>
            </a:r>
            <a:endParaRPr lang="ru-RU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4572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72 :9х4=32 (руб.)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4267200"/>
            <a:ext cx="15240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7200" b="1" dirty="0" smtClean="0"/>
              <a:t>40</a:t>
            </a:r>
            <a:endParaRPr lang="ru-RU" sz="7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4267200"/>
            <a:ext cx="8382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7200" b="1" dirty="0" smtClean="0"/>
              <a:t>?</a:t>
            </a:r>
            <a:endParaRPr lang="ru-RU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3810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40</a:t>
            </a:r>
            <a:r>
              <a:rPr lang="ru-RU" sz="4400" b="1" dirty="0" smtClean="0">
                <a:solidFill>
                  <a:srgbClr val="002060"/>
                </a:solidFill>
                <a:sym typeface="Wingdings" pitchFamily="2" charset="2"/>
              </a:rPr>
              <a:t>:(</a:t>
            </a:r>
            <a:r>
              <a:rPr lang="ru-RU" sz="4400" b="1" dirty="0" smtClean="0">
                <a:solidFill>
                  <a:srgbClr val="002060"/>
                </a:solidFill>
              </a:rPr>
              <a:t>72 :9)=5 (б.)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4191000"/>
            <a:ext cx="15240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7200" b="1" dirty="0" smtClean="0"/>
              <a:t>64 </a:t>
            </a:r>
            <a:endParaRPr lang="ru-RU" sz="7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4572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sym typeface="Wingdings" pitchFamily="2" charset="2"/>
              </a:rPr>
              <a:t>64:(</a:t>
            </a:r>
            <a:r>
              <a:rPr lang="ru-RU" sz="4400" b="1" dirty="0" smtClean="0">
                <a:solidFill>
                  <a:srgbClr val="002060"/>
                </a:solidFill>
              </a:rPr>
              <a:t>72 :9)=8 (б.)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/>
      <p:bldP spid="6" grpId="1"/>
      <p:bldP spid="8" grpId="0" animBg="1"/>
      <p:bldP spid="9" grpId="0" animBg="1"/>
      <p:bldP spid="10" grpId="0"/>
      <p:bldP spid="10" grpId="1"/>
      <p:bldP spid="11" grpId="0" animBg="1"/>
      <p:bldP spid="12" grpId="0"/>
      <p:bldP spid="1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Group 786"/>
          <p:cNvGrpSpPr>
            <a:grpSpLocks/>
          </p:cNvGrpSpPr>
          <p:nvPr/>
        </p:nvGrpSpPr>
        <p:grpSpPr bwMode="auto">
          <a:xfrm>
            <a:off x="533400" y="685800"/>
            <a:ext cx="2514600" cy="2171700"/>
            <a:chOff x="3504" y="2400"/>
            <a:chExt cx="2112" cy="1753"/>
          </a:xfrm>
        </p:grpSpPr>
        <p:grpSp>
          <p:nvGrpSpPr>
            <p:cNvPr id="4" name="Group 787"/>
            <p:cNvGrpSpPr>
              <a:grpSpLocks/>
            </p:cNvGrpSpPr>
            <p:nvPr/>
          </p:nvGrpSpPr>
          <p:grpSpPr bwMode="auto">
            <a:xfrm>
              <a:off x="3504" y="2906"/>
              <a:ext cx="2016" cy="1247"/>
              <a:chOff x="192" y="2144"/>
              <a:chExt cx="2440" cy="1544"/>
            </a:xfrm>
          </p:grpSpPr>
          <p:sp>
            <p:nvSpPr>
              <p:cNvPr id="183" name="AutoShape 788" descr="Дуб"/>
              <p:cNvSpPr>
                <a:spLocks noChangeArrowheads="1"/>
              </p:cNvSpPr>
              <p:nvPr/>
            </p:nvSpPr>
            <p:spPr bwMode="auto">
              <a:xfrm>
                <a:off x="192" y="2144"/>
                <a:ext cx="2440" cy="1544"/>
              </a:xfrm>
              <a:prstGeom prst="cube">
                <a:avLst>
                  <a:gd name="adj" fmla="val 72667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84" name="Freeform 789" descr="Дуб"/>
              <p:cNvSpPr>
                <a:spLocks/>
              </p:cNvSpPr>
              <p:nvPr/>
            </p:nvSpPr>
            <p:spPr bwMode="auto">
              <a:xfrm>
                <a:off x="1512" y="2160"/>
                <a:ext cx="1120" cy="1520"/>
              </a:xfrm>
              <a:custGeom>
                <a:avLst/>
                <a:gdLst>
                  <a:gd name="T0" fmla="*/ 0 w 1120"/>
                  <a:gd name="T1" fmla="*/ 1520 h 1520"/>
                  <a:gd name="T2" fmla="*/ 1120 w 1120"/>
                  <a:gd name="T3" fmla="*/ 384 h 1520"/>
                  <a:gd name="T4" fmla="*/ 1120 w 1120"/>
                  <a:gd name="T5" fmla="*/ 0 h 1520"/>
                  <a:gd name="T6" fmla="*/ 0 w 1120"/>
                  <a:gd name="T7" fmla="*/ 1120 h 1520"/>
                  <a:gd name="T8" fmla="*/ 0 w 1120"/>
                  <a:gd name="T9" fmla="*/ 1520 h 1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0"/>
                  <a:gd name="T16" fmla="*/ 0 h 1520"/>
                  <a:gd name="T17" fmla="*/ 1120 w 1120"/>
                  <a:gd name="T18" fmla="*/ 1520 h 1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0" h="1520">
                    <a:moveTo>
                      <a:pt x="0" y="1520"/>
                    </a:moveTo>
                    <a:lnTo>
                      <a:pt x="1120" y="384"/>
                    </a:lnTo>
                    <a:lnTo>
                      <a:pt x="1120" y="0"/>
                    </a:lnTo>
                    <a:lnTo>
                      <a:pt x="0" y="1120"/>
                    </a:lnTo>
                    <a:lnTo>
                      <a:pt x="0" y="152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790"/>
            <p:cNvGrpSpPr>
              <a:grpSpLocks/>
            </p:cNvGrpSpPr>
            <p:nvPr/>
          </p:nvGrpSpPr>
          <p:grpSpPr bwMode="auto">
            <a:xfrm>
              <a:off x="3512" y="2976"/>
              <a:ext cx="2008" cy="1137"/>
              <a:chOff x="90" y="1015"/>
              <a:chExt cx="2430" cy="1407"/>
            </a:xfrm>
          </p:grpSpPr>
          <p:sp>
            <p:nvSpPr>
              <p:cNvPr id="167" name="Freeform 791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>
                  <a:gd name="T0" fmla="*/ 3 w 1302"/>
                  <a:gd name="T1" fmla="*/ 0 h 42"/>
                  <a:gd name="T2" fmla="*/ 363 w 1302"/>
                  <a:gd name="T3" fmla="*/ 18 h 42"/>
                  <a:gd name="T4" fmla="*/ 1302 w 1302"/>
                  <a:gd name="T5" fmla="*/ 18 h 42"/>
                  <a:gd name="T6" fmla="*/ 1302 w 1302"/>
                  <a:gd name="T7" fmla="*/ 36 h 42"/>
                  <a:gd name="T8" fmla="*/ 219 w 1302"/>
                  <a:gd name="T9" fmla="*/ 42 h 42"/>
                  <a:gd name="T10" fmla="*/ 0 w 1302"/>
                  <a:gd name="T11" fmla="*/ 36 h 42"/>
                  <a:gd name="T12" fmla="*/ 3 w 1302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2"/>
                  <a:gd name="T22" fmla="*/ 0 h 42"/>
                  <a:gd name="T23" fmla="*/ 1302 w 1302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" name="Freeform 792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>
                  <a:gd name="T0" fmla="*/ 0 w 1302"/>
                  <a:gd name="T1" fmla="*/ 6 h 30"/>
                  <a:gd name="T2" fmla="*/ 1299 w 1302"/>
                  <a:gd name="T3" fmla="*/ 0 h 30"/>
                  <a:gd name="T4" fmla="*/ 1302 w 1302"/>
                  <a:gd name="T5" fmla="*/ 30 h 30"/>
                  <a:gd name="T6" fmla="*/ 0 w 1302"/>
                  <a:gd name="T7" fmla="*/ 30 h 30"/>
                  <a:gd name="T8" fmla="*/ 0 w 1302"/>
                  <a:gd name="T9" fmla="*/ 6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02"/>
                  <a:gd name="T16" fmla="*/ 0 h 30"/>
                  <a:gd name="T17" fmla="*/ 1302 w 130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" name="Freeform 793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>
                  <a:gd name="T0" fmla="*/ 0 w 1113"/>
                  <a:gd name="T1" fmla="*/ 1134 h 1158"/>
                  <a:gd name="T2" fmla="*/ 1113 w 1113"/>
                  <a:gd name="T3" fmla="*/ 0 h 1158"/>
                  <a:gd name="T4" fmla="*/ 1113 w 1113"/>
                  <a:gd name="T5" fmla="*/ 30 h 1158"/>
                  <a:gd name="T6" fmla="*/ 0 w 1113"/>
                  <a:gd name="T7" fmla="*/ 1158 h 1158"/>
                  <a:gd name="T8" fmla="*/ 0 w 1113"/>
                  <a:gd name="T9" fmla="*/ 1134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3"/>
                  <a:gd name="T16" fmla="*/ 0 h 1158"/>
                  <a:gd name="T17" fmla="*/ 1113 w 1113"/>
                  <a:gd name="T18" fmla="*/ 1158 h 11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" name="Oval 794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71" name="Oval 795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72" name="Oval 796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73" name="Oval 797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74" name="Oval 798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75" name="Oval 799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76" name="Oval 800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77" name="Oval 801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78" name="Oval 802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79" name="Oval 803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80" name="Oval 804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81" name="Oval 805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82" name="Freeform 806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>
                  <a:gd name="T0" fmla="*/ 0 w 1116"/>
                  <a:gd name="T1" fmla="*/ 1116 h 1152"/>
                  <a:gd name="T2" fmla="*/ 1110 w 1116"/>
                  <a:gd name="T3" fmla="*/ 0 h 1152"/>
                  <a:gd name="T4" fmla="*/ 1116 w 1116"/>
                  <a:gd name="T5" fmla="*/ 24 h 1152"/>
                  <a:gd name="T6" fmla="*/ 3 w 1116"/>
                  <a:gd name="T7" fmla="*/ 1152 h 1152"/>
                  <a:gd name="T8" fmla="*/ 0 w 1116"/>
                  <a:gd name="T9" fmla="*/ 1116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6"/>
                  <a:gd name="T16" fmla="*/ 0 h 1152"/>
                  <a:gd name="T17" fmla="*/ 1116 w 1116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807"/>
            <p:cNvGrpSpPr>
              <a:grpSpLocks/>
            </p:cNvGrpSpPr>
            <p:nvPr/>
          </p:nvGrpSpPr>
          <p:grpSpPr bwMode="auto">
            <a:xfrm rot="1122236" flipH="1">
              <a:off x="4128" y="2592"/>
              <a:ext cx="672" cy="672"/>
              <a:chOff x="3120" y="2640"/>
              <a:chExt cx="816" cy="912"/>
            </a:xfrm>
          </p:grpSpPr>
          <p:grpSp>
            <p:nvGrpSpPr>
              <p:cNvPr id="7" name="Group 808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147" name="Oval 809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48" name="Oval 810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49" name="Oval 811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50" name="Oval 812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51" name="Oval 813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52" name="Oval 814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53" name="Oval 815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54" name="Oval 816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55" name="Oval 817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56" name="Oval 818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57" name="Oval 819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58" name="Oval 820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59" name="Oval 821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60" name="Oval 822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61" name="Oval 823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62" name="Oval 824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63" name="Oval 825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64" name="Oval 826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65" name="Oval 827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66" name="Oval 828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146" name="Freeform 829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830"/>
            <p:cNvGrpSpPr>
              <a:grpSpLocks/>
            </p:cNvGrpSpPr>
            <p:nvPr/>
          </p:nvGrpSpPr>
          <p:grpSpPr bwMode="auto">
            <a:xfrm rot="2721712">
              <a:off x="4944" y="2448"/>
              <a:ext cx="672" cy="672"/>
              <a:chOff x="3120" y="2640"/>
              <a:chExt cx="816" cy="912"/>
            </a:xfrm>
          </p:grpSpPr>
          <p:grpSp>
            <p:nvGrpSpPr>
              <p:cNvPr id="9" name="Group 831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125" name="Oval 832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26" name="Oval 833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27" name="Oval 834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28" name="Oval 835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29" name="Oval 836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30" name="Oval 837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31" name="Oval 838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32" name="Oval 839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33" name="Oval 840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34" name="Oval 841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35" name="Oval 842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36" name="Oval 843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37" name="Oval 844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38" name="Oval 845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39" name="Oval 846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40" name="Oval 847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41" name="Oval 848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42" name="Oval 849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43" name="Oval 850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44" name="Oval 851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124" name="Freeform 852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853"/>
            <p:cNvGrpSpPr>
              <a:grpSpLocks/>
            </p:cNvGrpSpPr>
            <p:nvPr/>
          </p:nvGrpSpPr>
          <p:grpSpPr bwMode="auto">
            <a:xfrm rot="1343305">
              <a:off x="4320" y="3216"/>
              <a:ext cx="672" cy="672"/>
              <a:chOff x="3120" y="2640"/>
              <a:chExt cx="816" cy="912"/>
            </a:xfrm>
          </p:grpSpPr>
          <p:grpSp>
            <p:nvGrpSpPr>
              <p:cNvPr id="11" name="Group 854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103" name="Oval 855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4" name="Oval 856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5" name="Oval 857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6" name="Oval 858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7" name="Oval 859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8" name="Oval 860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9" name="Oval 861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10" name="Oval 862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11" name="Oval 863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12" name="Oval 864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13" name="Oval 865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14" name="Oval 866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15" name="Oval 867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16" name="Oval 868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17" name="Oval 869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18" name="Oval 870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19" name="Oval 871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20" name="Oval 872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21" name="Oval 873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22" name="Oval 874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102" name="Freeform 875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876"/>
            <p:cNvGrpSpPr>
              <a:grpSpLocks/>
            </p:cNvGrpSpPr>
            <p:nvPr/>
          </p:nvGrpSpPr>
          <p:grpSpPr bwMode="auto">
            <a:xfrm rot="-7503712">
              <a:off x="3504" y="3264"/>
              <a:ext cx="672" cy="672"/>
              <a:chOff x="3120" y="2640"/>
              <a:chExt cx="816" cy="912"/>
            </a:xfrm>
          </p:grpSpPr>
          <p:grpSp>
            <p:nvGrpSpPr>
              <p:cNvPr id="13" name="Group 877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81" name="Oval 878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82" name="Oval 879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83" name="Oval 880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84" name="Oval 881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85" name="Oval 882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86" name="Oval 883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87" name="Oval 884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88" name="Oval 885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89" name="Oval 886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90" name="Oval 887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91" name="Oval 888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92" name="Oval 889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93" name="Oval 890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94" name="Oval 891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95" name="Oval 892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96" name="Oval 893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97" name="Oval 894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98" name="Oval 895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99" name="Oval 896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0" name="Oval 897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80" name="Freeform 898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98" name="Group 899"/>
            <p:cNvGrpSpPr>
              <a:grpSpLocks/>
            </p:cNvGrpSpPr>
            <p:nvPr/>
          </p:nvGrpSpPr>
          <p:grpSpPr bwMode="auto">
            <a:xfrm rot="-6184898">
              <a:off x="3840" y="2928"/>
              <a:ext cx="672" cy="672"/>
              <a:chOff x="3120" y="2640"/>
              <a:chExt cx="816" cy="912"/>
            </a:xfrm>
          </p:grpSpPr>
          <p:grpSp>
            <p:nvGrpSpPr>
              <p:cNvPr id="35" name="Group 900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59" name="Oval 901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0" name="Oval 902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1" name="Oval 903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2" name="Oval 904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solidFill>
                  <a:srgbClr val="008080"/>
                </a:soli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3" name="Oval 905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4" name="Oval 906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5" name="Oval 907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6" name="Oval 908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7" name="Oval 909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8" name="Oval 910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9" name="Oval 911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70" name="Oval 912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71" name="Oval 913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72" name="Oval 914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73" name="Oval 915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74" name="Oval 916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75" name="Oval 917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76" name="Oval 918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77" name="Oval 919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78" name="Oval 920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58" name="Freeform 921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7" name="Group 922"/>
            <p:cNvGrpSpPr>
              <a:grpSpLocks/>
            </p:cNvGrpSpPr>
            <p:nvPr/>
          </p:nvGrpSpPr>
          <p:grpSpPr bwMode="auto">
            <a:xfrm rot="2212345">
              <a:off x="4560" y="2784"/>
              <a:ext cx="672" cy="672"/>
              <a:chOff x="3120" y="2640"/>
              <a:chExt cx="816" cy="912"/>
            </a:xfrm>
          </p:grpSpPr>
          <p:grpSp>
            <p:nvGrpSpPr>
              <p:cNvPr id="801" name="Group 923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37" name="Oval 924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8" name="Oval 925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9" name="Oval 926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0" name="Oval 927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1" name="Oval 928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2" name="Oval 929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3" name="Oval 930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4" name="Oval 931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5" name="Oval 932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6" name="Oval 933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7" name="Oval 934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8" name="Oval 935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9" name="Oval 936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0" name="Oval 937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1" name="Oval 938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2" name="Oval 939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3" name="Oval 940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4" name="Oval 941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5" name="Oval 942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6" name="Oval 943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36" name="Freeform 944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7" name="Group 945"/>
            <p:cNvGrpSpPr>
              <a:grpSpLocks/>
            </p:cNvGrpSpPr>
            <p:nvPr/>
          </p:nvGrpSpPr>
          <p:grpSpPr bwMode="auto">
            <a:xfrm rot="-960844">
              <a:off x="4464" y="2400"/>
              <a:ext cx="672" cy="672"/>
              <a:chOff x="3120" y="2640"/>
              <a:chExt cx="816" cy="912"/>
            </a:xfrm>
          </p:grpSpPr>
          <p:grpSp>
            <p:nvGrpSpPr>
              <p:cNvPr id="810" name="Group 946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15" name="Oval 947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6" name="Oval 948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7" name="Oval 949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8" name="Oval 950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9" name="Oval 951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0" name="Oval 952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1" name="Oval 953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2" name="Oval 954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3" name="Oval 955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4" name="Oval 956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solidFill>
                  <a:srgbClr val="339966"/>
                </a:solidFill>
                <a:ln w="12700">
                  <a:noFill/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5" name="Oval 957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6" name="Oval 958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7" name="Oval 959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8" name="Oval 960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9" name="Oval 961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0" name="Oval 962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1" name="Oval 963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2" name="Oval 964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3" name="Oval 965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4" name="Oval 966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14" name="Freeform 967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16" name="Group 786"/>
          <p:cNvGrpSpPr>
            <a:grpSpLocks/>
          </p:cNvGrpSpPr>
          <p:nvPr/>
        </p:nvGrpSpPr>
        <p:grpSpPr bwMode="auto">
          <a:xfrm>
            <a:off x="2743200" y="685800"/>
            <a:ext cx="2514600" cy="2171700"/>
            <a:chOff x="3504" y="2400"/>
            <a:chExt cx="2112" cy="1753"/>
          </a:xfrm>
        </p:grpSpPr>
        <p:grpSp>
          <p:nvGrpSpPr>
            <p:cNvPr id="819" name="Group 787"/>
            <p:cNvGrpSpPr>
              <a:grpSpLocks/>
            </p:cNvGrpSpPr>
            <p:nvPr/>
          </p:nvGrpSpPr>
          <p:grpSpPr bwMode="auto">
            <a:xfrm>
              <a:off x="3504" y="2906"/>
              <a:ext cx="2016" cy="1247"/>
              <a:chOff x="192" y="2144"/>
              <a:chExt cx="2440" cy="1544"/>
            </a:xfrm>
          </p:grpSpPr>
          <p:sp>
            <p:nvSpPr>
              <p:cNvPr id="365" name="AutoShape 788" descr="Дуб"/>
              <p:cNvSpPr>
                <a:spLocks noChangeArrowheads="1"/>
              </p:cNvSpPr>
              <p:nvPr/>
            </p:nvSpPr>
            <p:spPr bwMode="auto">
              <a:xfrm>
                <a:off x="192" y="2144"/>
                <a:ext cx="2440" cy="1544"/>
              </a:xfrm>
              <a:prstGeom prst="cube">
                <a:avLst>
                  <a:gd name="adj" fmla="val 72667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66" name="Freeform 789" descr="Дуб"/>
              <p:cNvSpPr>
                <a:spLocks/>
              </p:cNvSpPr>
              <p:nvPr/>
            </p:nvSpPr>
            <p:spPr bwMode="auto">
              <a:xfrm>
                <a:off x="1512" y="2160"/>
                <a:ext cx="1120" cy="1520"/>
              </a:xfrm>
              <a:custGeom>
                <a:avLst/>
                <a:gdLst>
                  <a:gd name="T0" fmla="*/ 0 w 1120"/>
                  <a:gd name="T1" fmla="*/ 1520 h 1520"/>
                  <a:gd name="T2" fmla="*/ 1120 w 1120"/>
                  <a:gd name="T3" fmla="*/ 384 h 1520"/>
                  <a:gd name="T4" fmla="*/ 1120 w 1120"/>
                  <a:gd name="T5" fmla="*/ 0 h 1520"/>
                  <a:gd name="T6" fmla="*/ 0 w 1120"/>
                  <a:gd name="T7" fmla="*/ 1120 h 1520"/>
                  <a:gd name="T8" fmla="*/ 0 w 1120"/>
                  <a:gd name="T9" fmla="*/ 1520 h 1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0"/>
                  <a:gd name="T16" fmla="*/ 0 h 1520"/>
                  <a:gd name="T17" fmla="*/ 1120 w 1120"/>
                  <a:gd name="T18" fmla="*/ 1520 h 1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0" h="1520">
                    <a:moveTo>
                      <a:pt x="0" y="1520"/>
                    </a:moveTo>
                    <a:lnTo>
                      <a:pt x="1120" y="384"/>
                    </a:lnTo>
                    <a:lnTo>
                      <a:pt x="1120" y="0"/>
                    </a:lnTo>
                    <a:lnTo>
                      <a:pt x="0" y="1120"/>
                    </a:lnTo>
                    <a:lnTo>
                      <a:pt x="0" y="152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5" name="Group 790"/>
            <p:cNvGrpSpPr>
              <a:grpSpLocks/>
            </p:cNvGrpSpPr>
            <p:nvPr/>
          </p:nvGrpSpPr>
          <p:grpSpPr bwMode="auto">
            <a:xfrm>
              <a:off x="3512" y="2976"/>
              <a:ext cx="2008" cy="1137"/>
              <a:chOff x="90" y="1015"/>
              <a:chExt cx="2430" cy="1407"/>
            </a:xfrm>
          </p:grpSpPr>
          <p:sp>
            <p:nvSpPr>
              <p:cNvPr id="349" name="Freeform 791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>
                  <a:gd name="T0" fmla="*/ 3 w 1302"/>
                  <a:gd name="T1" fmla="*/ 0 h 42"/>
                  <a:gd name="T2" fmla="*/ 363 w 1302"/>
                  <a:gd name="T3" fmla="*/ 18 h 42"/>
                  <a:gd name="T4" fmla="*/ 1302 w 1302"/>
                  <a:gd name="T5" fmla="*/ 18 h 42"/>
                  <a:gd name="T6" fmla="*/ 1302 w 1302"/>
                  <a:gd name="T7" fmla="*/ 36 h 42"/>
                  <a:gd name="T8" fmla="*/ 219 w 1302"/>
                  <a:gd name="T9" fmla="*/ 42 h 42"/>
                  <a:gd name="T10" fmla="*/ 0 w 1302"/>
                  <a:gd name="T11" fmla="*/ 36 h 42"/>
                  <a:gd name="T12" fmla="*/ 3 w 1302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2"/>
                  <a:gd name="T22" fmla="*/ 0 h 42"/>
                  <a:gd name="T23" fmla="*/ 1302 w 1302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0" name="Freeform 792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>
                  <a:gd name="T0" fmla="*/ 0 w 1302"/>
                  <a:gd name="T1" fmla="*/ 6 h 30"/>
                  <a:gd name="T2" fmla="*/ 1299 w 1302"/>
                  <a:gd name="T3" fmla="*/ 0 h 30"/>
                  <a:gd name="T4" fmla="*/ 1302 w 1302"/>
                  <a:gd name="T5" fmla="*/ 30 h 30"/>
                  <a:gd name="T6" fmla="*/ 0 w 1302"/>
                  <a:gd name="T7" fmla="*/ 30 h 30"/>
                  <a:gd name="T8" fmla="*/ 0 w 1302"/>
                  <a:gd name="T9" fmla="*/ 6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02"/>
                  <a:gd name="T16" fmla="*/ 0 h 30"/>
                  <a:gd name="T17" fmla="*/ 1302 w 130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1" name="Freeform 793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>
                  <a:gd name="T0" fmla="*/ 0 w 1113"/>
                  <a:gd name="T1" fmla="*/ 1134 h 1158"/>
                  <a:gd name="T2" fmla="*/ 1113 w 1113"/>
                  <a:gd name="T3" fmla="*/ 0 h 1158"/>
                  <a:gd name="T4" fmla="*/ 1113 w 1113"/>
                  <a:gd name="T5" fmla="*/ 30 h 1158"/>
                  <a:gd name="T6" fmla="*/ 0 w 1113"/>
                  <a:gd name="T7" fmla="*/ 1158 h 1158"/>
                  <a:gd name="T8" fmla="*/ 0 w 1113"/>
                  <a:gd name="T9" fmla="*/ 1134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3"/>
                  <a:gd name="T16" fmla="*/ 0 h 1158"/>
                  <a:gd name="T17" fmla="*/ 1113 w 1113"/>
                  <a:gd name="T18" fmla="*/ 1158 h 11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2" name="Oval 794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53" name="Oval 795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54" name="Oval 796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55" name="Oval 797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56" name="Oval 798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57" name="Oval 799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58" name="Oval 800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59" name="Oval 801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60" name="Oval 802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61" name="Oval 803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62" name="Oval 804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63" name="Oval 805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64" name="Freeform 806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>
                  <a:gd name="T0" fmla="*/ 0 w 1116"/>
                  <a:gd name="T1" fmla="*/ 1116 h 1152"/>
                  <a:gd name="T2" fmla="*/ 1110 w 1116"/>
                  <a:gd name="T3" fmla="*/ 0 h 1152"/>
                  <a:gd name="T4" fmla="*/ 1116 w 1116"/>
                  <a:gd name="T5" fmla="*/ 24 h 1152"/>
                  <a:gd name="T6" fmla="*/ 3 w 1116"/>
                  <a:gd name="T7" fmla="*/ 1152 h 1152"/>
                  <a:gd name="T8" fmla="*/ 0 w 1116"/>
                  <a:gd name="T9" fmla="*/ 1116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6"/>
                  <a:gd name="T16" fmla="*/ 0 h 1152"/>
                  <a:gd name="T17" fmla="*/ 1116 w 1116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8" name="Group 807"/>
            <p:cNvGrpSpPr>
              <a:grpSpLocks/>
            </p:cNvGrpSpPr>
            <p:nvPr/>
          </p:nvGrpSpPr>
          <p:grpSpPr bwMode="auto">
            <a:xfrm rot="1122236" flipH="1">
              <a:off x="4128" y="2592"/>
              <a:ext cx="672" cy="672"/>
              <a:chOff x="3120" y="2640"/>
              <a:chExt cx="816" cy="912"/>
            </a:xfrm>
          </p:grpSpPr>
          <p:grpSp>
            <p:nvGrpSpPr>
              <p:cNvPr id="79" name="Group 808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329" name="Oval 809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30" name="Oval 810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31" name="Oval 811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32" name="Oval 812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33" name="Oval 813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34" name="Oval 814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35" name="Oval 815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36" name="Oval 816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37" name="Oval 817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38" name="Oval 818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39" name="Oval 819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40" name="Oval 820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41" name="Oval 821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42" name="Oval 822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43" name="Oval 823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44" name="Oval 824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45" name="Oval 825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46" name="Oval 826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47" name="Oval 827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48" name="Oval 828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328" name="Freeform 829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37" name="Group 830"/>
            <p:cNvGrpSpPr>
              <a:grpSpLocks/>
            </p:cNvGrpSpPr>
            <p:nvPr/>
          </p:nvGrpSpPr>
          <p:grpSpPr bwMode="auto">
            <a:xfrm rot="2721712">
              <a:off x="4944" y="2448"/>
              <a:ext cx="672" cy="672"/>
              <a:chOff x="3120" y="2640"/>
              <a:chExt cx="816" cy="912"/>
            </a:xfrm>
          </p:grpSpPr>
          <p:grpSp>
            <p:nvGrpSpPr>
              <p:cNvPr id="838" name="Group 831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307" name="Oval 832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08" name="Oval 833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09" name="Oval 834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10" name="Oval 835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11" name="Oval 836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12" name="Oval 837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13" name="Oval 838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14" name="Oval 839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15" name="Oval 840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16" name="Oval 841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17" name="Oval 842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18" name="Oval 843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19" name="Oval 844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20" name="Oval 845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21" name="Oval 846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22" name="Oval 847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23" name="Oval 848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24" name="Oval 849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25" name="Oval 850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26" name="Oval 851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306" name="Freeform 852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39" name="Group 853"/>
            <p:cNvGrpSpPr>
              <a:grpSpLocks/>
            </p:cNvGrpSpPr>
            <p:nvPr/>
          </p:nvGrpSpPr>
          <p:grpSpPr bwMode="auto">
            <a:xfrm rot="1343305">
              <a:off x="4320" y="3216"/>
              <a:ext cx="672" cy="672"/>
              <a:chOff x="3120" y="2640"/>
              <a:chExt cx="816" cy="912"/>
            </a:xfrm>
          </p:grpSpPr>
          <p:grpSp>
            <p:nvGrpSpPr>
              <p:cNvPr id="840" name="Group 854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285" name="Oval 855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86" name="Oval 856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87" name="Oval 857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88" name="Oval 858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89" name="Oval 859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90" name="Oval 860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91" name="Oval 861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92" name="Oval 862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93" name="Oval 863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94" name="Oval 864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95" name="Oval 865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96" name="Oval 866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97" name="Oval 867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98" name="Oval 868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99" name="Oval 869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00" name="Oval 870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01" name="Oval 871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02" name="Oval 872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03" name="Oval 873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04" name="Oval 874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284" name="Freeform 875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41" name="Group 876"/>
            <p:cNvGrpSpPr>
              <a:grpSpLocks/>
            </p:cNvGrpSpPr>
            <p:nvPr/>
          </p:nvGrpSpPr>
          <p:grpSpPr bwMode="auto">
            <a:xfrm rot="-7503712">
              <a:off x="3504" y="3264"/>
              <a:ext cx="672" cy="672"/>
              <a:chOff x="3120" y="2640"/>
              <a:chExt cx="816" cy="912"/>
            </a:xfrm>
          </p:grpSpPr>
          <p:grpSp>
            <p:nvGrpSpPr>
              <p:cNvPr id="842" name="Group 877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263" name="Oval 878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64" name="Oval 879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65" name="Oval 880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66" name="Oval 881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67" name="Oval 882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68" name="Oval 883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69" name="Oval 884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70" name="Oval 885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71" name="Oval 886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72" name="Oval 887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73" name="Oval 888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74" name="Oval 889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75" name="Oval 890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76" name="Oval 891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77" name="Oval 892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78" name="Oval 893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79" name="Oval 894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80" name="Oval 895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81" name="Oval 896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82" name="Oval 897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262" name="Freeform 898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43" name="Group 899"/>
            <p:cNvGrpSpPr>
              <a:grpSpLocks/>
            </p:cNvGrpSpPr>
            <p:nvPr/>
          </p:nvGrpSpPr>
          <p:grpSpPr bwMode="auto">
            <a:xfrm rot="-6184898">
              <a:off x="3840" y="2928"/>
              <a:ext cx="672" cy="672"/>
              <a:chOff x="3120" y="2640"/>
              <a:chExt cx="816" cy="912"/>
            </a:xfrm>
          </p:grpSpPr>
          <p:grpSp>
            <p:nvGrpSpPr>
              <p:cNvPr id="844" name="Group 900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241" name="Oval 901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42" name="Oval 902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43" name="Oval 903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44" name="Oval 904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solidFill>
                  <a:srgbClr val="008080"/>
                </a:soli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45" name="Oval 905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46" name="Oval 906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47" name="Oval 907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48" name="Oval 908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49" name="Oval 909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50" name="Oval 910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51" name="Oval 911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52" name="Oval 912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53" name="Oval 913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54" name="Oval 914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55" name="Oval 915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56" name="Oval 916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57" name="Oval 917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58" name="Oval 918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59" name="Oval 919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60" name="Oval 920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240" name="Freeform 921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45" name="Group 922"/>
            <p:cNvGrpSpPr>
              <a:grpSpLocks/>
            </p:cNvGrpSpPr>
            <p:nvPr/>
          </p:nvGrpSpPr>
          <p:grpSpPr bwMode="auto">
            <a:xfrm rot="2212345">
              <a:off x="4560" y="2784"/>
              <a:ext cx="672" cy="672"/>
              <a:chOff x="3120" y="2640"/>
              <a:chExt cx="816" cy="912"/>
            </a:xfrm>
          </p:grpSpPr>
          <p:grpSp>
            <p:nvGrpSpPr>
              <p:cNvPr id="846" name="Group 923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219" name="Oval 924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20" name="Oval 925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21" name="Oval 926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22" name="Oval 927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23" name="Oval 928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24" name="Oval 929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25" name="Oval 930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26" name="Oval 931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27" name="Oval 932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28" name="Oval 933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29" name="Oval 934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30" name="Oval 935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31" name="Oval 936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32" name="Oval 937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33" name="Oval 938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34" name="Oval 939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35" name="Oval 940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36" name="Oval 941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37" name="Oval 942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38" name="Oval 943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218" name="Freeform 944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47" name="Group 945"/>
            <p:cNvGrpSpPr>
              <a:grpSpLocks/>
            </p:cNvGrpSpPr>
            <p:nvPr/>
          </p:nvGrpSpPr>
          <p:grpSpPr bwMode="auto">
            <a:xfrm rot="-960844">
              <a:off x="4464" y="2400"/>
              <a:ext cx="672" cy="672"/>
              <a:chOff x="3120" y="2640"/>
              <a:chExt cx="816" cy="912"/>
            </a:xfrm>
          </p:grpSpPr>
          <p:grpSp>
            <p:nvGrpSpPr>
              <p:cNvPr id="848" name="Group 946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197" name="Oval 947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98" name="Oval 948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99" name="Oval 949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00" name="Oval 950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01" name="Oval 951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02" name="Oval 952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03" name="Oval 953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04" name="Oval 954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05" name="Oval 955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06" name="Oval 956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solidFill>
                  <a:srgbClr val="339966"/>
                </a:solidFill>
                <a:ln w="12700">
                  <a:noFill/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07" name="Oval 957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08" name="Oval 958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09" name="Oval 959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10" name="Oval 960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11" name="Oval 961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12" name="Oval 962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13" name="Oval 963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14" name="Oval 964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15" name="Oval 965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216" name="Oval 966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196" name="Freeform 967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49" name="Group 786"/>
          <p:cNvGrpSpPr>
            <a:grpSpLocks/>
          </p:cNvGrpSpPr>
          <p:nvPr/>
        </p:nvGrpSpPr>
        <p:grpSpPr bwMode="auto">
          <a:xfrm>
            <a:off x="4953000" y="685800"/>
            <a:ext cx="2514600" cy="2171700"/>
            <a:chOff x="3504" y="2400"/>
            <a:chExt cx="2112" cy="1753"/>
          </a:xfrm>
        </p:grpSpPr>
        <p:grpSp>
          <p:nvGrpSpPr>
            <p:cNvPr id="850" name="Group 787"/>
            <p:cNvGrpSpPr>
              <a:grpSpLocks/>
            </p:cNvGrpSpPr>
            <p:nvPr/>
          </p:nvGrpSpPr>
          <p:grpSpPr bwMode="auto">
            <a:xfrm>
              <a:off x="3504" y="2906"/>
              <a:ext cx="2016" cy="1247"/>
              <a:chOff x="192" y="2144"/>
              <a:chExt cx="2440" cy="1544"/>
            </a:xfrm>
          </p:grpSpPr>
          <p:sp>
            <p:nvSpPr>
              <p:cNvPr id="547" name="AutoShape 788" descr="Дуб"/>
              <p:cNvSpPr>
                <a:spLocks noChangeArrowheads="1"/>
              </p:cNvSpPr>
              <p:nvPr/>
            </p:nvSpPr>
            <p:spPr bwMode="auto">
              <a:xfrm>
                <a:off x="192" y="2144"/>
                <a:ext cx="2440" cy="1544"/>
              </a:xfrm>
              <a:prstGeom prst="cube">
                <a:avLst>
                  <a:gd name="adj" fmla="val 72667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48" name="Freeform 789" descr="Дуб"/>
              <p:cNvSpPr>
                <a:spLocks/>
              </p:cNvSpPr>
              <p:nvPr/>
            </p:nvSpPr>
            <p:spPr bwMode="auto">
              <a:xfrm>
                <a:off x="1512" y="2160"/>
                <a:ext cx="1120" cy="1520"/>
              </a:xfrm>
              <a:custGeom>
                <a:avLst/>
                <a:gdLst>
                  <a:gd name="T0" fmla="*/ 0 w 1120"/>
                  <a:gd name="T1" fmla="*/ 1520 h 1520"/>
                  <a:gd name="T2" fmla="*/ 1120 w 1120"/>
                  <a:gd name="T3" fmla="*/ 384 h 1520"/>
                  <a:gd name="T4" fmla="*/ 1120 w 1120"/>
                  <a:gd name="T5" fmla="*/ 0 h 1520"/>
                  <a:gd name="T6" fmla="*/ 0 w 1120"/>
                  <a:gd name="T7" fmla="*/ 1120 h 1520"/>
                  <a:gd name="T8" fmla="*/ 0 w 1120"/>
                  <a:gd name="T9" fmla="*/ 1520 h 1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0"/>
                  <a:gd name="T16" fmla="*/ 0 h 1520"/>
                  <a:gd name="T17" fmla="*/ 1120 w 1120"/>
                  <a:gd name="T18" fmla="*/ 1520 h 1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0" h="1520">
                    <a:moveTo>
                      <a:pt x="0" y="1520"/>
                    </a:moveTo>
                    <a:lnTo>
                      <a:pt x="1120" y="384"/>
                    </a:lnTo>
                    <a:lnTo>
                      <a:pt x="1120" y="0"/>
                    </a:lnTo>
                    <a:lnTo>
                      <a:pt x="0" y="1120"/>
                    </a:lnTo>
                    <a:lnTo>
                      <a:pt x="0" y="152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51" name="Group 790"/>
            <p:cNvGrpSpPr>
              <a:grpSpLocks/>
            </p:cNvGrpSpPr>
            <p:nvPr/>
          </p:nvGrpSpPr>
          <p:grpSpPr bwMode="auto">
            <a:xfrm>
              <a:off x="3512" y="2976"/>
              <a:ext cx="2008" cy="1137"/>
              <a:chOff x="90" y="1015"/>
              <a:chExt cx="2430" cy="1407"/>
            </a:xfrm>
          </p:grpSpPr>
          <p:sp>
            <p:nvSpPr>
              <p:cNvPr id="531" name="Freeform 791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>
                  <a:gd name="T0" fmla="*/ 3 w 1302"/>
                  <a:gd name="T1" fmla="*/ 0 h 42"/>
                  <a:gd name="T2" fmla="*/ 363 w 1302"/>
                  <a:gd name="T3" fmla="*/ 18 h 42"/>
                  <a:gd name="T4" fmla="*/ 1302 w 1302"/>
                  <a:gd name="T5" fmla="*/ 18 h 42"/>
                  <a:gd name="T6" fmla="*/ 1302 w 1302"/>
                  <a:gd name="T7" fmla="*/ 36 h 42"/>
                  <a:gd name="T8" fmla="*/ 219 w 1302"/>
                  <a:gd name="T9" fmla="*/ 42 h 42"/>
                  <a:gd name="T10" fmla="*/ 0 w 1302"/>
                  <a:gd name="T11" fmla="*/ 36 h 42"/>
                  <a:gd name="T12" fmla="*/ 3 w 1302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2"/>
                  <a:gd name="T22" fmla="*/ 0 h 42"/>
                  <a:gd name="T23" fmla="*/ 1302 w 1302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" name="Freeform 792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>
                  <a:gd name="T0" fmla="*/ 0 w 1302"/>
                  <a:gd name="T1" fmla="*/ 6 h 30"/>
                  <a:gd name="T2" fmla="*/ 1299 w 1302"/>
                  <a:gd name="T3" fmla="*/ 0 h 30"/>
                  <a:gd name="T4" fmla="*/ 1302 w 1302"/>
                  <a:gd name="T5" fmla="*/ 30 h 30"/>
                  <a:gd name="T6" fmla="*/ 0 w 1302"/>
                  <a:gd name="T7" fmla="*/ 30 h 30"/>
                  <a:gd name="T8" fmla="*/ 0 w 1302"/>
                  <a:gd name="T9" fmla="*/ 6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02"/>
                  <a:gd name="T16" fmla="*/ 0 h 30"/>
                  <a:gd name="T17" fmla="*/ 1302 w 130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3" name="Freeform 793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>
                  <a:gd name="T0" fmla="*/ 0 w 1113"/>
                  <a:gd name="T1" fmla="*/ 1134 h 1158"/>
                  <a:gd name="T2" fmla="*/ 1113 w 1113"/>
                  <a:gd name="T3" fmla="*/ 0 h 1158"/>
                  <a:gd name="T4" fmla="*/ 1113 w 1113"/>
                  <a:gd name="T5" fmla="*/ 30 h 1158"/>
                  <a:gd name="T6" fmla="*/ 0 w 1113"/>
                  <a:gd name="T7" fmla="*/ 1158 h 1158"/>
                  <a:gd name="T8" fmla="*/ 0 w 1113"/>
                  <a:gd name="T9" fmla="*/ 1134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3"/>
                  <a:gd name="T16" fmla="*/ 0 h 1158"/>
                  <a:gd name="T17" fmla="*/ 1113 w 1113"/>
                  <a:gd name="T18" fmla="*/ 1158 h 11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4" name="Oval 794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35" name="Oval 795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36" name="Oval 796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37" name="Oval 797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38" name="Oval 798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39" name="Oval 799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40" name="Oval 800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41" name="Oval 801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42" name="Oval 802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43" name="Oval 803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44" name="Oval 804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45" name="Oval 805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46" name="Freeform 806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>
                  <a:gd name="T0" fmla="*/ 0 w 1116"/>
                  <a:gd name="T1" fmla="*/ 1116 h 1152"/>
                  <a:gd name="T2" fmla="*/ 1110 w 1116"/>
                  <a:gd name="T3" fmla="*/ 0 h 1152"/>
                  <a:gd name="T4" fmla="*/ 1116 w 1116"/>
                  <a:gd name="T5" fmla="*/ 24 h 1152"/>
                  <a:gd name="T6" fmla="*/ 3 w 1116"/>
                  <a:gd name="T7" fmla="*/ 1152 h 1152"/>
                  <a:gd name="T8" fmla="*/ 0 w 1116"/>
                  <a:gd name="T9" fmla="*/ 1116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6"/>
                  <a:gd name="T16" fmla="*/ 0 h 1152"/>
                  <a:gd name="T17" fmla="*/ 1116 w 1116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52" name="Group 807"/>
            <p:cNvGrpSpPr>
              <a:grpSpLocks/>
            </p:cNvGrpSpPr>
            <p:nvPr/>
          </p:nvGrpSpPr>
          <p:grpSpPr bwMode="auto">
            <a:xfrm rot="1122236" flipH="1">
              <a:off x="4128" y="2592"/>
              <a:ext cx="672" cy="672"/>
              <a:chOff x="3120" y="2640"/>
              <a:chExt cx="816" cy="912"/>
            </a:xfrm>
          </p:grpSpPr>
          <p:grpSp>
            <p:nvGrpSpPr>
              <p:cNvPr id="853" name="Group 808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511" name="Oval 809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12" name="Oval 810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13" name="Oval 811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14" name="Oval 812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15" name="Oval 813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16" name="Oval 814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17" name="Oval 815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18" name="Oval 816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19" name="Oval 817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20" name="Oval 818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21" name="Oval 819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22" name="Oval 820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23" name="Oval 821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24" name="Oval 822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25" name="Oval 823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26" name="Oval 824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27" name="Oval 825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28" name="Oval 826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29" name="Oval 827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30" name="Oval 828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510" name="Freeform 829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54" name="Group 830"/>
            <p:cNvGrpSpPr>
              <a:grpSpLocks/>
            </p:cNvGrpSpPr>
            <p:nvPr/>
          </p:nvGrpSpPr>
          <p:grpSpPr bwMode="auto">
            <a:xfrm rot="2721712">
              <a:off x="4944" y="2448"/>
              <a:ext cx="672" cy="672"/>
              <a:chOff x="3120" y="2640"/>
              <a:chExt cx="816" cy="912"/>
            </a:xfrm>
          </p:grpSpPr>
          <p:grpSp>
            <p:nvGrpSpPr>
              <p:cNvPr id="855" name="Group 831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489" name="Oval 832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90" name="Oval 833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91" name="Oval 834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92" name="Oval 835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93" name="Oval 836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94" name="Oval 837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95" name="Oval 838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96" name="Oval 839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97" name="Oval 840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98" name="Oval 841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99" name="Oval 842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00" name="Oval 843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01" name="Oval 844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02" name="Oval 845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03" name="Oval 846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04" name="Oval 847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05" name="Oval 848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06" name="Oval 849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07" name="Oval 850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508" name="Oval 851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488" name="Freeform 852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56" name="Group 853"/>
            <p:cNvGrpSpPr>
              <a:grpSpLocks/>
            </p:cNvGrpSpPr>
            <p:nvPr/>
          </p:nvGrpSpPr>
          <p:grpSpPr bwMode="auto">
            <a:xfrm rot="1343305">
              <a:off x="4320" y="3216"/>
              <a:ext cx="672" cy="672"/>
              <a:chOff x="3120" y="2640"/>
              <a:chExt cx="816" cy="912"/>
            </a:xfrm>
          </p:grpSpPr>
          <p:grpSp>
            <p:nvGrpSpPr>
              <p:cNvPr id="857" name="Group 854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467" name="Oval 855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68" name="Oval 856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69" name="Oval 857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70" name="Oval 858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71" name="Oval 859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72" name="Oval 860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73" name="Oval 861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74" name="Oval 862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75" name="Oval 863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76" name="Oval 864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77" name="Oval 865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78" name="Oval 866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79" name="Oval 867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80" name="Oval 868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81" name="Oval 869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82" name="Oval 870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83" name="Oval 871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84" name="Oval 872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85" name="Oval 873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86" name="Oval 874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466" name="Freeform 875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58" name="Group 876"/>
            <p:cNvGrpSpPr>
              <a:grpSpLocks/>
            </p:cNvGrpSpPr>
            <p:nvPr/>
          </p:nvGrpSpPr>
          <p:grpSpPr bwMode="auto">
            <a:xfrm rot="-7503712">
              <a:off x="3504" y="3264"/>
              <a:ext cx="672" cy="672"/>
              <a:chOff x="3120" y="2640"/>
              <a:chExt cx="816" cy="912"/>
            </a:xfrm>
          </p:grpSpPr>
          <p:grpSp>
            <p:nvGrpSpPr>
              <p:cNvPr id="859" name="Group 877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445" name="Oval 878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46" name="Oval 879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47" name="Oval 880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48" name="Oval 881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49" name="Oval 882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50" name="Oval 883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51" name="Oval 884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52" name="Oval 885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53" name="Oval 886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54" name="Oval 887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55" name="Oval 888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56" name="Oval 889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57" name="Oval 890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58" name="Oval 891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59" name="Oval 892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60" name="Oval 893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61" name="Oval 894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62" name="Oval 895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63" name="Oval 896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64" name="Oval 897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444" name="Freeform 898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60" name="Group 899"/>
            <p:cNvGrpSpPr>
              <a:grpSpLocks/>
            </p:cNvGrpSpPr>
            <p:nvPr/>
          </p:nvGrpSpPr>
          <p:grpSpPr bwMode="auto">
            <a:xfrm rot="-6184898">
              <a:off x="3840" y="2928"/>
              <a:ext cx="672" cy="672"/>
              <a:chOff x="3120" y="2640"/>
              <a:chExt cx="816" cy="912"/>
            </a:xfrm>
          </p:grpSpPr>
          <p:grpSp>
            <p:nvGrpSpPr>
              <p:cNvPr id="861" name="Group 900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423" name="Oval 901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24" name="Oval 902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25" name="Oval 903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26" name="Oval 904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solidFill>
                  <a:srgbClr val="008080"/>
                </a:soli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27" name="Oval 905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28" name="Oval 906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29" name="Oval 907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30" name="Oval 908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31" name="Oval 909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32" name="Oval 910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33" name="Oval 911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34" name="Oval 912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35" name="Oval 913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36" name="Oval 914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37" name="Oval 915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38" name="Oval 916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39" name="Oval 917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40" name="Oval 918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41" name="Oval 919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42" name="Oval 920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422" name="Freeform 921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62" name="Group 922"/>
            <p:cNvGrpSpPr>
              <a:grpSpLocks/>
            </p:cNvGrpSpPr>
            <p:nvPr/>
          </p:nvGrpSpPr>
          <p:grpSpPr bwMode="auto">
            <a:xfrm rot="2212345">
              <a:off x="4560" y="2784"/>
              <a:ext cx="672" cy="672"/>
              <a:chOff x="3120" y="2640"/>
              <a:chExt cx="816" cy="912"/>
            </a:xfrm>
          </p:grpSpPr>
          <p:grpSp>
            <p:nvGrpSpPr>
              <p:cNvPr id="863" name="Group 923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401" name="Oval 924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02" name="Oval 925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03" name="Oval 926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04" name="Oval 927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05" name="Oval 928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06" name="Oval 929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07" name="Oval 930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08" name="Oval 931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09" name="Oval 932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10" name="Oval 933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11" name="Oval 934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12" name="Oval 935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13" name="Oval 936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14" name="Oval 937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15" name="Oval 938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16" name="Oval 939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17" name="Oval 940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18" name="Oval 941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19" name="Oval 942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420" name="Oval 943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400" name="Freeform 944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1" name="Group 945"/>
            <p:cNvGrpSpPr>
              <a:grpSpLocks/>
            </p:cNvGrpSpPr>
            <p:nvPr/>
          </p:nvGrpSpPr>
          <p:grpSpPr bwMode="auto">
            <a:xfrm rot="-960844">
              <a:off x="4464" y="2400"/>
              <a:ext cx="672" cy="672"/>
              <a:chOff x="3120" y="2640"/>
              <a:chExt cx="816" cy="912"/>
            </a:xfrm>
          </p:grpSpPr>
          <p:grpSp>
            <p:nvGrpSpPr>
              <p:cNvPr id="123" name="Group 946"/>
              <p:cNvGrpSpPr>
                <a:grpSpLocks/>
              </p:cNvGrpSpPr>
              <p:nvPr/>
            </p:nvGrpSpPr>
            <p:grpSpPr bwMode="auto">
              <a:xfrm>
                <a:off x="3120" y="2640"/>
                <a:ext cx="720" cy="912"/>
                <a:chOff x="3120" y="2640"/>
                <a:chExt cx="1008" cy="1248"/>
              </a:xfrm>
            </p:grpSpPr>
            <p:sp>
              <p:nvSpPr>
                <p:cNvPr id="379" name="Oval 947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80" name="Oval 948"/>
                <p:cNvSpPr>
                  <a:spLocks noChangeArrowheads="1"/>
                </p:cNvSpPr>
                <p:nvPr/>
              </p:nvSpPr>
              <p:spPr bwMode="auto">
                <a:xfrm>
                  <a:off x="3312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81" name="Oval 949"/>
                <p:cNvSpPr>
                  <a:spLocks noChangeArrowheads="1"/>
                </p:cNvSpPr>
                <p:nvPr/>
              </p:nvSpPr>
              <p:spPr bwMode="auto">
                <a:xfrm>
                  <a:off x="3264" y="364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82" name="Oval 950"/>
                <p:cNvSpPr>
                  <a:spLocks noChangeArrowheads="1"/>
                </p:cNvSpPr>
                <p:nvPr/>
              </p:nvSpPr>
              <p:spPr bwMode="auto">
                <a:xfrm>
                  <a:off x="3504" y="355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83" name="Oval 951"/>
                <p:cNvSpPr>
                  <a:spLocks noChangeArrowheads="1"/>
                </p:cNvSpPr>
                <p:nvPr/>
              </p:nvSpPr>
              <p:spPr bwMode="auto">
                <a:xfrm>
                  <a:off x="3264" y="350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84" name="Oval 952"/>
                <p:cNvSpPr>
                  <a:spLocks noChangeArrowheads="1"/>
                </p:cNvSpPr>
                <p:nvPr/>
              </p:nvSpPr>
              <p:spPr bwMode="auto">
                <a:xfrm>
                  <a:off x="3552" y="326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85" name="Oval 953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86" name="Oval 954"/>
                <p:cNvSpPr>
                  <a:spLocks noChangeArrowheads="1"/>
                </p:cNvSpPr>
                <p:nvPr/>
              </p:nvSpPr>
              <p:spPr bwMode="auto">
                <a:xfrm>
                  <a:off x="3312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87" name="Oval 955"/>
                <p:cNvSpPr>
                  <a:spLocks noChangeArrowheads="1"/>
                </p:cNvSpPr>
                <p:nvPr/>
              </p:nvSpPr>
              <p:spPr bwMode="auto">
                <a:xfrm>
                  <a:off x="3168" y="331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88" name="Oval 956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240" cy="240"/>
                </a:xfrm>
                <a:prstGeom prst="ellipse">
                  <a:avLst/>
                </a:prstGeom>
                <a:solidFill>
                  <a:srgbClr val="339966"/>
                </a:solidFill>
                <a:ln w="12700">
                  <a:noFill/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89" name="Oval 957"/>
                <p:cNvSpPr>
                  <a:spLocks noChangeArrowheads="1"/>
                </p:cNvSpPr>
                <p:nvPr/>
              </p:nvSpPr>
              <p:spPr bwMode="auto">
                <a:xfrm>
                  <a:off x="3648" y="302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90" name="Oval 958"/>
                <p:cNvSpPr>
                  <a:spLocks noChangeArrowheads="1"/>
                </p:cNvSpPr>
                <p:nvPr/>
              </p:nvSpPr>
              <p:spPr bwMode="auto">
                <a:xfrm>
                  <a:off x="3456" y="283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91" name="Oval 959"/>
                <p:cNvSpPr>
                  <a:spLocks noChangeArrowheads="1"/>
                </p:cNvSpPr>
                <p:nvPr/>
              </p:nvSpPr>
              <p:spPr bwMode="auto">
                <a:xfrm>
                  <a:off x="3744" y="316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92" name="Oval 960"/>
                <p:cNvSpPr>
                  <a:spLocks noChangeArrowheads="1"/>
                </p:cNvSpPr>
                <p:nvPr/>
              </p:nvSpPr>
              <p:spPr bwMode="auto">
                <a:xfrm>
                  <a:off x="3696" y="3408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93" name="Oval 961"/>
                <p:cNvSpPr>
                  <a:spLocks noChangeArrowheads="1"/>
                </p:cNvSpPr>
                <p:nvPr/>
              </p:nvSpPr>
              <p:spPr bwMode="auto">
                <a:xfrm>
                  <a:off x="3456" y="2976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94" name="Oval 962"/>
                <p:cNvSpPr>
                  <a:spLocks noChangeArrowheads="1"/>
                </p:cNvSpPr>
                <p:nvPr/>
              </p:nvSpPr>
              <p:spPr bwMode="auto">
                <a:xfrm>
                  <a:off x="3648" y="2784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95" name="Oval 963"/>
                <p:cNvSpPr>
                  <a:spLocks noChangeArrowheads="1"/>
                </p:cNvSpPr>
                <p:nvPr/>
              </p:nvSpPr>
              <p:spPr bwMode="auto">
                <a:xfrm>
                  <a:off x="3792" y="288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96" name="Oval 964"/>
                <p:cNvSpPr>
                  <a:spLocks noChangeArrowheads="1"/>
                </p:cNvSpPr>
                <p:nvPr/>
              </p:nvSpPr>
              <p:spPr bwMode="auto">
                <a:xfrm>
                  <a:off x="3696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97" name="Oval 965"/>
                <p:cNvSpPr>
                  <a:spLocks noChangeArrowheads="1"/>
                </p:cNvSpPr>
                <p:nvPr/>
              </p:nvSpPr>
              <p:spPr bwMode="auto">
                <a:xfrm>
                  <a:off x="3840" y="2640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398" name="Oval 966"/>
                <p:cNvSpPr>
                  <a:spLocks noChangeArrowheads="1"/>
                </p:cNvSpPr>
                <p:nvPr/>
              </p:nvSpPr>
              <p:spPr bwMode="auto">
                <a:xfrm>
                  <a:off x="3888" y="3072"/>
                  <a:ext cx="240" cy="2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33CC33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378" name="Freeform 967"/>
              <p:cNvSpPr>
                <a:spLocks/>
              </p:cNvSpPr>
              <p:nvPr/>
            </p:nvSpPr>
            <p:spPr bwMode="auto">
              <a:xfrm>
                <a:off x="3728" y="2736"/>
                <a:ext cx="208" cy="144"/>
              </a:xfrm>
              <a:custGeom>
                <a:avLst/>
                <a:gdLst>
                  <a:gd name="T0" fmla="*/ 16 w 224"/>
                  <a:gd name="T1" fmla="*/ 192 h 224"/>
                  <a:gd name="T2" fmla="*/ 160 w 224"/>
                  <a:gd name="T3" fmla="*/ 96 h 224"/>
                  <a:gd name="T4" fmla="*/ 208 w 224"/>
                  <a:gd name="T5" fmla="*/ 0 h 224"/>
                  <a:gd name="T6" fmla="*/ 224 w 224"/>
                  <a:gd name="T7" fmla="*/ 32 h 224"/>
                  <a:gd name="T8" fmla="*/ 96 w 224"/>
                  <a:gd name="T9" fmla="*/ 176 h 224"/>
                  <a:gd name="T10" fmla="*/ 0 w 224"/>
                  <a:gd name="T11" fmla="*/ 224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4"/>
                  <a:gd name="T19" fmla="*/ 0 h 224"/>
                  <a:gd name="T20" fmla="*/ 224 w 224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4" h="224">
                    <a:moveTo>
                      <a:pt x="16" y="192"/>
                    </a:moveTo>
                    <a:lnTo>
                      <a:pt x="160" y="96"/>
                    </a:lnTo>
                    <a:lnTo>
                      <a:pt x="208" y="0"/>
                    </a:lnTo>
                    <a:lnTo>
                      <a:pt x="224" y="32"/>
                    </a:lnTo>
                    <a:lnTo>
                      <a:pt x="96" y="176"/>
                    </a:lnTo>
                    <a:lnTo>
                      <a:pt x="0" y="224"/>
                    </a:ln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45" name="Group 430"/>
          <p:cNvGrpSpPr>
            <a:grpSpLocks/>
          </p:cNvGrpSpPr>
          <p:nvPr/>
        </p:nvGrpSpPr>
        <p:grpSpPr bwMode="auto">
          <a:xfrm>
            <a:off x="304800" y="3352800"/>
            <a:ext cx="3124200" cy="2514600"/>
            <a:chOff x="80" y="557"/>
            <a:chExt cx="2440" cy="1915"/>
          </a:xfrm>
        </p:grpSpPr>
        <p:grpSp>
          <p:nvGrpSpPr>
            <p:cNvPr id="185" name="Group 431"/>
            <p:cNvGrpSpPr>
              <a:grpSpLocks/>
            </p:cNvGrpSpPr>
            <p:nvPr/>
          </p:nvGrpSpPr>
          <p:grpSpPr bwMode="auto">
            <a:xfrm>
              <a:off x="80" y="557"/>
              <a:ext cx="2440" cy="1915"/>
              <a:chOff x="2464" y="2413"/>
              <a:chExt cx="2440" cy="1915"/>
            </a:xfrm>
          </p:grpSpPr>
          <p:grpSp>
            <p:nvGrpSpPr>
              <p:cNvPr id="186" name="Group 432"/>
              <p:cNvGrpSpPr>
                <a:grpSpLocks/>
              </p:cNvGrpSpPr>
              <p:nvPr/>
            </p:nvGrpSpPr>
            <p:grpSpPr bwMode="auto">
              <a:xfrm>
                <a:off x="2464" y="2784"/>
                <a:ext cx="2440" cy="1544"/>
                <a:chOff x="192" y="2144"/>
                <a:chExt cx="2440" cy="1544"/>
              </a:xfrm>
            </p:grpSpPr>
            <p:sp>
              <p:nvSpPr>
                <p:cNvPr id="689" name="AutoShape 433" descr="Дуб"/>
                <p:cNvSpPr>
                  <a:spLocks noChangeArrowheads="1"/>
                </p:cNvSpPr>
                <p:nvPr/>
              </p:nvSpPr>
              <p:spPr bwMode="auto">
                <a:xfrm>
                  <a:off x="192" y="2144"/>
                  <a:ext cx="2440" cy="1544"/>
                </a:xfrm>
                <a:prstGeom prst="cube">
                  <a:avLst>
                    <a:gd name="adj" fmla="val 72667"/>
                  </a:avLst>
                </a:pr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2857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690" name="Freeform 434" descr="Дуб"/>
                <p:cNvSpPr>
                  <a:spLocks/>
                </p:cNvSpPr>
                <p:nvPr/>
              </p:nvSpPr>
              <p:spPr bwMode="auto">
                <a:xfrm>
                  <a:off x="1512" y="2160"/>
                  <a:ext cx="1120" cy="1520"/>
                </a:xfrm>
                <a:custGeom>
                  <a:avLst/>
                  <a:gdLst>
                    <a:gd name="T0" fmla="*/ 0 w 1120"/>
                    <a:gd name="T1" fmla="*/ 1520 h 1520"/>
                    <a:gd name="T2" fmla="*/ 1120 w 1120"/>
                    <a:gd name="T3" fmla="*/ 384 h 1520"/>
                    <a:gd name="T4" fmla="*/ 1120 w 1120"/>
                    <a:gd name="T5" fmla="*/ 0 h 1520"/>
                    <a:gd name="T6" fmla="*/ 0 w 1120"/>
                    <a:gd name="T7" fmla="*/ 1120 h 1520"/>
                    <a:gd name="T8" fmla="*/ 0 w 1120"/>
                    <a:gd name="T9" fmla="*/ 1520 h 15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0"/>
                    <a:gd name="T16" fmla="*/ 0 h 1520"/>
                    <a:gd name="T17" fmla="*/ 1120 w 1120"/>
                    <a:gd name="T18" fmla="*/ 1520 h 15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0" h="1520">
                      <a:moveTo>
                        <a:pt x="0" y="1520"/>
                      </a:moveTo>
                      <a:lnTo>
                        <a:pt x="1120" y="384"/>
                      </a:lnTo>
                      <a:lnTo>
                        <a:pt x="1120" y="0"/>
                      </a:lnTo>
                      <a:lnTo>
                        <a:pt x="0" y="1120"/>
                      </a:lnTo>
                      <a:lnTo>
                        <a:pt x="0" y="1520"/>
                      </a:lnTo>
                      <a:close/>
                    </a:path>
                  </a:pathLst>
                </a:cu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7" name="Group 435"/>
              <p:cNvGrpSpPr>
                <a:grpSpLocks/>
              </p:cNvGrpSpPr>
              <p:nvPr/>
            </p:nvGrpSpPr>
            <p:grpSpPr bwMode="auto">
              <a:xfrm>
                <a:off x="4291" y="2506"/>
                <a:ext cx="508" cy="501"/>
                <a:chOff x="3939" y="1946"/>
                <a:chExt cx="508" cy="501"/>
              </a:xfrm>
            </p:grpSpPr>
            <p:sp>
              <p:nvSpPr>
                <p:cNvPr id="680" name="Freeform 436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1" name="Freeform 437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2" name="Freeform 438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88" name="Group 439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685" name="Freeform 440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>
                      <a:gd name="T0" fmla="*/ 37 w 37"/>
                      <a:gd name="T1" fmla="*/ 127 h 127"/>
                      <a:gd name="T2" fmla="*/ 0 w 37"/>
                      <a:gd name="T3" fmla="*/ 46 h 127"/>
                      <a:gd name="T4" fmla="*/ 16 w 37"/>
                      <a:gd name="T5" fmla="*/ 0 h 127"/>
                      <a:gd name="T6" fmla="*/ 19 w 37"/>
                      <a:gd name="T7" fmla="*/ 32 h 127"/>
                      <a:gd name="T8" fmla="*/ 37 w 37"/>
                      <a:gd name="T9" fmla="*/ 127 h 1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"/>
                      <a:gd name="T16" fmla="*/ 0 h 127"/>
                      <a:gd name="T17" fmla="*/ 37 w 37"/>
                      <a:gd name="T18" fmla="*/ 127 h 1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3B00"/>
                      </a:gs>
                      <a:gs pos="50000">
                        <a:srgbClr val="008000"/>
                      </a:gs>
                      <a:gs pos="100000">
                        <a:srgbClr val="003B00"/>
                      </a:gs>
                    </a:gsLst>
                    <a:lin ang="5400000" scaled="1"/>
                  </a:gra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89" name="Group 441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687" name="Freeform 44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>
                        <a:gd name="T0" fmla="*/ 78 w 78"/>
                        <a:gd name="T1" fmla="*/ 102 h 102"/>
                        <a:gd name="T2" fmla="*/ 3 w 78"/>
                        <a:gd name="T3" fmla="*/ 63 h 102"/>
                        <a:gd name="T4" fmla="*/ 0 w 78"/>
                        <a:gd name="T5" fmla="*/ 0 h 102"/>
                        <a:gd name="T6" fmla="*/ 60 w 78"/>
                        <a:gd name="T7" fmla="*/ 45 h 102"/>
                        <a:gd name="T8" fmla="*/ 78 w 78"/>
                        <a:gd name="T9" fmla="*/ 102 h 1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"/>
                        <a:gd name="T16" fmla="*/ 0 h 102"/>
                        <a:gd name="T17" fmla="*/ 78 w 78"/>
                        <a:gd name="T18" fmla="*/ 102 h 10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88" name="Freeform 44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>
                        <a:gd name="T0" fmla="*/ 0 w 84"/>
                        <a:gd name="T1" fmla="*/ 116 h 116"/>
                        <a:gd name="T2" fmla="*/ 40 w 84"/>
                        <a:gd name="T3" fmla="*/ 27 h 116"/>
                        <a:gd name="T4" fmla="*/ 78 w 84"/>
                        <a:gd name="T5" fmla="*/ 0 h 116"/>
                        <a:gd name="T6" fmla="*/ 84 w 84"/>
                        <a:gd name="T7" fmla="*/ 49 h 116"/>
                        <a:gd name="T8" fmla="*/ 0 w 84"/>
                        <a:gd name="T9" fmla="*/ 116 h 11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"/>
                        <a:gd name="T16" fmla="*/ 0 h 116"/>
                        <a:gd name="T17" fmla="*/ 84 w 84"/>
                        <a:gd name="T18" fmla="*/ 116 h 11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684" name="Freeform 444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0" name="Group 445"/>
              <p:cNvGrpSpPr>
                <a:grpSpLocks/>
              </p:cNvGrpSpPr>
              <p:nvPr/>
            </p:nvGrpSpPr>
            <p:grpSpPr bwMode="auto">
              <a:xfrm>
                <a:off x="4099" y="2762"/>
                <a:ext cx="508" cy="501"/>
                <a:chOff x="3939" y="1946"/>
                <a:chExt cx="508" cy="501"/>
              </a:xfrm>
            </p:grpSpPr>
            <p:sp>
              <p:nvSpPr>
                <p:cNvPr id="671" name="Freeform 446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2" name="Freeform 447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3" name="Freeform 448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1" name="Group 449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676" name="Freeform 450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>
                      <a:gd name="T0" fmla="*/ 37 w 37"/>
                      <a:gd name="T1" fmla="*/ 127 h 127"/>
                      <a:gd name="T2" fmla="*/ 0 w 37"/>
                      <a:gd name="T3" fmla="*/ 46 h 127"/>
                      <a:gd name="T4" fmla="*/ 16 w 37"/>
                      <a:gd name="T5" fmla="*/ 0 h 127"/>
                      <a:gd name="T6" fmla="*/ 19 w 37"/>
                      <a:gd name="T7" fmla="*/ 32 h 127"/>
                      <a:gd name="T8" fmla="*/ 37 w 37"/>
                      <a:gd name="T9" fmla="*/ 127 h 1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"/>
                      <a:gd name="T16" fmla="*/ 0 h 127"/>
                      <a:gd name="T17" fmla="*/ 37 w 37"/>
                      <a:gd name="T18" fmla="*/ 127 h 1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3B00"/>
                      </a:gs>
                      <a:gs pos="50000">
                        <a:srgbClr val="008000"/>
                      </a:gs>
                      <a:gs pos="100000">
                        <a:srgbClr val="003B00"/>
                      </a:gs>
                    </a:gsLst>
                    <a:lin ang="5400000" scaled="1"/>
                  </a:gra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92" name="Group 451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678" name="Freeform 45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>
                        <a:gd name="T0" fmla="*/ 78 w 78"/>
                        <a:gd name="T1" fmla="*/ 102 h 102"/>
                        <a:gd name="T2" fmla="*/ 3 w 78"/>
                        <a:gd name="T3" fmla="*/ 63 h 102"/>
                        <a:gd name="T4" fmla="*/ 0 w 78"/>
                        <a:gd name="T5" fmla="*/ 0 h 102"/>
                        <a:gd name="T6" fmla="*/ 60 w 78"/>
                        <a:gd name="T7" fmla="*/ 45 h 102"/>
                        <a:gd name="T8" fmla="*/ 78 w 78"/>
                        <a:gd name="T9" fmla="*/ 102 h 1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"/>
                        <a:gd name="T16" fmla="*/ 0 h 102"/>
                        <a:gd name="T17" fmla="*/ 78 w 78"/>
                        <a:gd name="T18" fmla="*/ 102 h 10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9" name="Freeform 45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>
                        <a:gd name="T0" fmla="*/ 0 w 84"/>
                        <a:gd name="T1" fmla="*/ 116 h 116"/>
                        <a:gd name="T2" fmla="*/ 40 w 84"/>
                        <a:gd name="T3" fmla="*/ 27 h 116"/>
                        <a:gd name="T4" fmla="*/ 78 w 84"/>
                        <a:gd name="T5" fmla="*/ 0 h 116"/>
                        <a:gd name="T6" fmla="*/ 84 w 84"/>
                        <a:gd name="T7" fmla="*/ 49 h 116"/>
                        <a:gd name="T8" fmla="*/ 0 w 84"/>
                        <a:gd name="T9" fmla="*/ 116 h 11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"/>
                        <a:gd name="T16" fmla="*/ 0 h 116"/>
                        <a:gd name="T17" fmla="*/ 84 w 84"/>
                        <a:gd name="T18" fmla="*/ 116 h 11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675" name="Freeform 454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3" name="Group 455"/>
              <p:cNvGrpSpPr>
                <a:grpSpLocks/>
              </p:cNvGrpSpPr>
              <p:nvPr/>
            </p:nvGrpSpPr>
            <p:grpSpPr bwMode="auto">
              <a:xfrm>
                <a:off x="3859" y="2938"/>
                <a:ext cx="508" cy="501"/>
                <a:chOff x="3939" y="1946"/>
                <a:chExt cx="508" cy="501"/>
              </a:xfrm>
            </p:grpSpPr>
            <p:sp>
              <p:nvSpPr>
                <p:cNvPr id="662" name="Freeform 456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3" name="Freeform 457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" name="Freeform 458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4" name="Group 459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667" name="Freeform 460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>
                      <a:gd name="T0" fmla="*/ 37 w 37"/>
                      <a:gd name="T1" fmla="*/ 127 h 127"/>
                      <a:gd name="T2" fmla="*/ 0 w 37"/>
                      <a:gd name="T3" fmla="*/ 46 h 127"/>
                      <a:gd name="T4" fmla="*/ 16 w 37"/>
                      <a:gd name="T5" fmla="*/ 0 h 127"/>
                      <a:gd name="T6" fmla="*/ 19 w 37"/>
                      <a:gd name="T7" fmla="*/ 32 h 127"/>
                      <a:gd name="T8" fmla="*/ 37 w 37"/>
                      <a:gd name="T9" fmla="*/ 127 h 1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"/>
                      <a:gd name="T16" fmla="*/ 0 h 127"/>
                      <a:gd name="T17" fmla="*/ 37 w 37"/>
                      <a:gd name="T18" fmla="*/ 127 h 1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3B00"/>
                      </a:gs>
                      <a:gs pos="50000">
                        <a:srgbClr val="008000"/>
                      </a:gs>
                      <a:gs pos="100000">
                        <a:srgbClr val="003B00"/>
                      </a:gs>
                    </a:gsLst>
                    <a:lin ang="5400000" scaled="1"/>
                  </a:gra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95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669" name="Freeform 46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>
                        <a:gd name="T0" fmla="*/ 78 w 78"/>
                        <a:gd name="T1" fmla="*/ 102 h 102"/>
                        <a:gd name="T2" fmla="*/ 3 w 78"/>
                        <a:gd name="T3" fmla="*/ 63 h 102"/>
                        <a:gd name="T4" fmla="*/ 0 w 78"/>
                        <a:gd name="T5" fmla="*/ 0 h 102"/>
                        <a:gd name="T6" fmla="*/ 60 w 78"/>
                        <a:gd name="T7" fmla="*/ 45 h 102"/>
                        <a:gd name="T8" fmla="*/ 78 w 78"/>
                        <a:gd name="T9" fmla="*/ 102 h 1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"/>
                        <a:gd name="T16" fmla="*/ 0 h 102"/>
                        <a:gd name="T17" fmla="*/ 78 w 78"/>
                        <a:gd name="T18" fmla="*/ 102 h 10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" name="Freeform 46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>
                        <a:gd name="T0" fmla="*/ 0 w 84"/>
                        <a:gd name="T1" fmla="*/ 116 h 116"/>
                        <a:gd name="T2" fmla="*/ 40 w 84"/>
                        <a:gd name="T3" fmla="*/ 27 h 116"/>
                        <a:gd name="T4" fmla="*/ 78 w 84"/>
                        <a:gd name="T5" fmla="*/ 0 h 116"/>
                        <a:gd name="T6" fmla="*/ 84 w 84"/>
                        <a:gd name="T7" fmla="*/ 49 h 116"/>
                        <a:gd name="T8" fmla="*/ 0 w 84"/>
                        <a:gd name="T9" fmla="*/ 116 h 11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"/>
                        <a:gd name="T16" fmla="*/ 0 h 116"/>
                        <a:gd name="T17" fmla="*/ 84 w 84"/>
                        <a:gd name="T18" fmla="*/ 116 h 11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666" name="Freeform 464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7" name="Group 465"/>
              <p:cNvGrpSpPr>
                <a:grpSpLocks/>
              </p:cNvGrpSpPr>
              <p:nvPr/>
            </p:nvGrpSpPr>
            <p:grpSpPr bwMode="auto">
              <a:xfrm>
                <a:off x="3587" y="3290"/>
                <a:ext cx="508" cy="501"/>
                <a:chOff x="3939" y="1946"/>
                <a:chExt cx="508" cy="501"/>
              </a:xfrm>
            </p:grpSpPr>
            <p:sp>
              <p:nvSpPr>
                <p:cNvPr id="653" name="Freeform 466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4" name="Freeform 467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" name="Freeform 468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39" name="Group 469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658" name="Freeform 470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>
                      <a:gd name="T0" fmla="*/ 37 w 37"/>
                      <a:gd name="T1" fmla="*/ 127 h 127"/>
                      <a:gd name="T2" fmla="*/ 0 w 37"/>
                      <a:gd name="T3" fmla="*/ 46 h 127"/>
                      <a:gd name="T4" fmla="*/ 16 w 37"/>
                      <a:gd name="T5" fmla="*/ 0 h 127"/>
                      <a:gd name="T6" fmla="*/ 19 w 37"/>
                      <a:gd name="T7" fmla="*/ 32 h 127"/>
                      <a:gd name="T8" fmla="*/ 37 w 37"/>
                      <a:gd name="T9" fmla="*/ 127 h 1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"/>
                      <a:gd name="T16" fmla="*/ 0 h 127"/>
                      <a:gd name="T17" fmla="*/ 37 w 37"/>
                      <a:gd name="T18" fmla="*/ 127 h 1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3B00"/>
                      </a:gs>
                      <a:gs pos="50000">
                        <a:srgbClr val="008000"/>
                      </a:gs>
                      <a:gs pos="100000">
                        <a:srgbClr val="003B00"/>
                      </a:gs>
                    </a:gsLst>
                    <a:lin ang="5400000" scaled="1"/>
                  </a:gra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61" name="Group 471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660" name="Freeform 47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>
                        <a:gd name="T0" fmla="*/ 78 w 78"/>
                        <a:gd name="T1" fmla="*/ 102 h 102"/>
                        <a:gd name="T2" fmla="*/ 3 w 78"/>
                        <a:gd name="T3" fmla="*/ 63 h 102"/>
                        <a:gd name="T4" fmla="*/ 0 w 78"/>
                        <a:gd name="T5" fmla="*/ 0 h 102"/>
                        <a:gd name="T6" fmla="*/ 60 w 78"/>
                        <a:gd name="T7" fmla="*/ 45 h 102"/>
                        <a:gd name="T8" fmla="*/ 78 w 78"/>
                        <a:gd name="T9" fmla="*/ 102 h 1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"/>
                        <a:gd name="T16" fmla="*/ 0 h 102"/>
                        <a:gd name="T17" fmla="*/ 78 w 78"/>
                        <a:gd name="T18" fmla="*/ 102 h 10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1" name="Freeform 47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>
                        <a:gd name="T0" fmla="*/ 0 w 84"/>
                        <a:gd name="T1" fmla="*/ 116 h 116"/>
                        <a:gd name="T2" fmla="*/ 40 w 84"/>
                        <a:gd name="T3" fmla="*/ 27 h 116"/>
                        <a:gd name="T4" fmla="*/ 78 w 84"/>
                        <a:gd name="T5" fmla="*/ 0 h 116"/>
                        <a:gd name="T6" fmla="*/ 84 w 84"/>
                        <a:gd name="T7" fmla="*/ 49 h 116"/>
                        <a:gd name="T8" fmla="*/ 0 w 84"/>
                        <a:gd name="T9" fmla="*/ 116 h 11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"/>
                        <a:gd name="T16" fmla="*/ 0 h 116"/>
                        <a:gd name="T17" fmla="*/ 84 w 84"/>
                        <a:gd name="T18" fmla="*/ 116 h 11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657" name="Freeform 474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3" name="Group 475"/>
              <p:cNvGrpSpPr>
                <a:grpSpLocks/>
              </p:cNvGrpSpPr>
              <p:nvPr/>
            </p:nvGrpSpPr>
            <p:grpSpPr bwMode="auto">
              <a:xfrm rot="2490177">
                <a:off x="3604" y="2605"/>
                <a:ext cx="508" cy="509"/>
                <a:chOff x="4060" y="1421"/>
                <a:chExt cx="508" cy="509"/>
              </a:xfrm>
            </p:grpSpPr>
            <p:sp>
              <p:nvSpPr>
                <p:cNvPr id="646" name="Freeform 476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" name="Freeform 477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" name="Freeform 478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9" name="Freeform 479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0" name="Freeform 480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1" name="Freeform 481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" name="Freeform 482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05" name="Group 483"/>
              <p:cNvGrpSpPr>
                <a:grpSpLocks/>
              </p:cNvGrpSpPr>
              <p:nvPr/>
            </p:nvGrpSpPr>
            <p:grpSpPr bwMode="auto">
              <a:xfrm rot="2490177">
                <a:off x="3380" y="2877"/>
                <a:ext cx="508" cy="509"/>
                <a:chOff x="4060" y="1421"/>
                <a:chExt cx="508" cy="509"/>
              </a:xfrm>
            </p:grpSpPr>
            <p:sp>
              <p:nvSpPr>
                <p:cNvPr id="639" name="Freeform 484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" name="Freeform 485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" name="Freeform 486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" name="Freeform 487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" name="Freeform 488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" name="Freeform 489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" name="Freeform 490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27" name="Group 491"/>
              <p:cNvGrpSpPr>
                <a:grpSpLocks/>
              </p:cNvGrpSpPr>
              <p:nvPr/>
            </p:nvGrpSpPr>
            <p:grpSpPr bwMode="auto">
              <a:xfrm rot="2490177">
                <a:off x="3012" y="3005"/>
                <a:ext cx="508" cy="509"/>
                <a:chOff x="4060" y="1421"/>
                <a:chExt cx="508" cy="509"/>
              </a:xfrm>
            </p:grpSpPr>
            <p:sp>
              <p:nvSpPr>
                <p:cNvPr id="632" name="Freeform 492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" name="Freeform 493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" name="Freeform 494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" name="Freeform 495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" name="Freeform 496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" name="Freeform 497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" name="Freeform 498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7" name="Group 499"/>
              <p:cNvGrpSpPr>
                <a:grpSpLocks/>
              </p:cNvGrpSpPr>
              <p:nvPr/>
            </p:nvGrpSpPr>
            <p:grpSpPr bwMode="auto">
              <a:xfrm rot="2490177">
                <a:off x="3589" y="2814"/>
                <a:ext cx="508" cy="509"/>
                <a:chOff x="4060" y="1421"/>
                <a:chExt cx="508" cy="509"/>
              </a:xfrm>
            </p:grpSpPr>
            <p:sp>
              <p:nvSpPr>
                <p:cNvPr id="625" name="Freeform 500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" name="Freeform 501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" name="Freeform 502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" name="Freeform 503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" name="Freeform 504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" name="Freeform 505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" name="Freeform 506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8" name="Group 507"/>
              <p:cNvGrpSpPr>
                <a:grpSpLocks/>
              </p:cNvGrpSpPr>
              <p:nvPr/>
            </p:nvGrpSpPr>
            <p:grpSpPr bwMode="auto">
              <a:xfrm>
                <a:off x="3172" y="3405"/>
                <a:ext cx="508" cy="509"/>
                <a:chOff x="4060" y="1421"/>
                <a:chExt cx="508" cy="509"/>
              </a:xfrm>
            </p:grpSpPr>
            <p:sp>
              <p:nvSpPr>
                <p:cNvPr id="618" name="Freeform 508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" name="Freeform 509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" name="Freeform 510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" name="Freeform 511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" name="Freeform 512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" name="Freeform 513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" name="Freeform 514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" name="Group 515"/>
              <p:cNvGrpSpPr>
                <a:grpSpLocks/>
              </p:cNvGrpSpPr>
              <p:nvPr/>
            </p:nvGrpSpPr>
            <p:grpSpPr bwMode="auto">
              <a:xfrm rot="2490177">
                <a:off x="2517" y="3422"/>
                <a:ext cx="508" cy="509"/>
                <a:chOff x="4060" y="1421"/>
                <a:chExt cx="508" cy="509"/>
              </a:xfrm>
            </p:grpSpPr>
            <p:sp>
              <p:nvSpPr>
                <p:cNvPr id="611" name="Freeform 516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2" name="Freeform 517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3" name="Freeform 518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4" name="Freeform 519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5" name="Freeform 520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" name="Freeform 521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" name="Freeform 522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" name="Group 523"/>
              <p:cNvGrpSpPr>
                <a:grpSpLocks/>
              </p:cNvGrpSpPr>
              <p:nvPr/>
            </p:nvGrpSpPr>
            <p:grpSpPr bwMode="auto">
              <a:xfrm rot="2490177">
                <a:off x="3940" y="2413"/>
                <a:ext cx="508" cy="509"/>
                <a:chOff x="4060" y="1421"/>
                <a:chExt cx="508" cy="509"/>
              </a:xfrm>
            </p:grpSpPr>
            <p:sp>
              <p:nvSpPr>
                <p:cNvPr id="604" name="Freeform 524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5" name="Freeform 525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6" name="Freeform 526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7" name="Freeform 527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8" name="Freeform 528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9" name="Freeform 529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0" name="Freeform 530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1" name="Group 531"/>
              <p:cNvGrpSpPr>
                <a:grpSpLocks/>
              </p:cNvGrpSpPr>
              <p:nvPr/>
            </p:nvGrpSpPr>
            <p:grpSpPr bwMode="auto">
              <a:xfrm rot="2490177">
                <a:off x="2885" y="3358"/>
                <a:ext cx="508" cy="509"/>
                <a:chOff x="4060" y="1421"/>
                <a:chExt cx="508" cy="509"/>
              </a:xfrm>
            </p:grpSpPr>
            <p:sp>
              <p:nvSpPr>
                <p:cNvPr id="597" name="Freeform 532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8" name="Freeform 533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9" name="Freeform 534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0" name="Freeform 535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1" name="Freeform 536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2" name="Freeform 537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3" name="Freeform 538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" name="Group 539"/>
              <p:cNvGrpSpPr>
                <a:grpSpLocks/>
              </p:cNvGrpSpPr>
              <p:nvPr/>
            </p:nvGrpSpPr>
            <p:grpSpPr bwMode="auto">
              <a:xfrm rot="2490177">
                <a:off x="3348" y="2605"/>
                <a:ext cx="508" cy="509"/>
                <a:chOff x="4060" y="1421"/>
                <a:chExt cx="508" cy="509"/>
              </a:xfrm>
            </p:grpSpPr>
            <p:sp>
              <p:nvSpPr>
                <p:cNvPr id="590" name="Freeform 540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1" name="Freeform 541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2" name="Freeform 542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3" name="Freeform 543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" name="Freeform 544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5" name="Freeform 545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6" name="Freeform 546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3" name="Group 547"/>
              <p:cNvGrpSpPr>
                <a:grpSpLocks/>
              </p:cNvGrpSpPr>
              <p:nvPr/>
            </p:nvGrpSpPr>
            <p:grpSpPr bwMode="auto">
              <a:xfrm rot="2490177">
                <a:off x="3348" y="3133"/>
                <a:ext cx="508" cy="509"/>
                <a:chOff x="4060" y="1421"/>
                <a:chExt cx="508" cy="509"/>
              </a:xfrm>
            </p:grpSpPr>
            <p:sp>
              <p:nvSpPr>
                <p:cNvPr id="583" name="Freeform 548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" name="Freeform 549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5" name="Freeform 550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6" name="Freeform 551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7" name="Freeform 552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8" name="Freeform 553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9" name="Freeform 554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374" name="Group 555"/>
            <p:cNvGrpSpPr>
              <a:grpSpLocks/>
            </p:cNvGrpSpPr>
            <p:nvPr/>
          </p:nvGrpSpPr>
          <p:grpSpPr bwMode="auto">
            <a:xfrm>
              <a:off x="90" y="1015"/>
              <a:ext cx="2430" cy="1407"/>
              <a:chOff x="90" y="1015"/>
              <a:chExt cx="2430" cy="1407"/>
            </a:xfrm>
          </p:grpSpPr>
          <p:sp>
            <p:nvSpPr>
              <p:cNvPr id="552" name="Freeform 556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>
                  <a:gd name="T0" fmla="*/ 3 w 1302"/>
                  <a:gd name="T1" fmla="*/ 0 h 42"/>
                  <a:gd name="T2" fmla="*/ 363 w 1302"/>
                  <a:gd name="T3" fmla="*/ 18 h 42"/>
                  <a:gd name="T4" fmla="*/ 1302 w 1302"/>
                  <a:gd name="T5" fmla="*/ 18 h 42"/>
                  <a:gd name="T6" fmla="*/ 1302 w 1302"/>
                  <a:gd name="T7" fmla="*/ 36 h 42"/>
                  <a:gd name="T8" fmla="*/ 219 w 1302"/>
                  <a:gd name="T9" fmla="*/ 42 h 42"/>
                  <a:gd name="T10" fmla="*/ 0 w 1302"/>
                  <a:gd name="T11" fmla="*/ 36 h 42"/>
                  <a:gd name="T12" fmla="*/ 3 w 1302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2"/>
                  <a:gd name="T22" fmla="*/ 0 h 42"/>
                  <a:gd name="T23" fmla="*/ 1302 w 1302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" name="Freeform 557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>
                  <a:gd name="T0" fmla="*/ 0 w 1302"/>
                  <a:gd name="T1" fmla="*/ 6 h 30"/>
                  <a:gd name="T2" fmla="*/ 1299 w 1302"/>
                  <a:gd name="T3" fmla="*/ 0 h 30"/>
                  <a:gd name="T4" fmla="*/ 1302 w 1302"/>
                  <a:gd name="T5" fmla="*/ 30 h 30"/>
                  <a:gd name="T6" fmla="*/ 0 w 1302"/>
                  <a:gd name="T7" fmla="*/ 30 h 30"/>
                  <a:gd name="T8" fmla="*/ 0 w 1302"/>
                  <a:gd name="T9" fmla="*/ 6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02"/>
                  <a:gd name="T16" fmla="*/ 0 h 30"/>
                  <a:gd name="T17" fmla="*/ 1302 w 130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" name="Freeform 558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>
                  <a:gd name="T0" fmla="*/ 0 w 1113"/>
                  <a:gd name="T1" fmla="*/ 1134 h 1158"/>
                  <a:gd name="T2" fmla="*/ 1113 w 1113"/>
                  <a:gd name="T3" fmla="*/ 0 h 1158"/>
                  <a:gd name="T4" fmla="*/ 1113 w 1113"/>
                  <a:gd name="T5" fmla="*/ 30 h 1158"/>
                  <a:gd name="T6" fmla="*/ 0 w 1113"/>
                  <a:gd name="T7" fmla="*/ 1158 h 1158"/>
                  <a:gd name="T8" fmla="*/ 0 w 1113"/>
                  <a:gd name="T9" fmla="*/ 1134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3"/>
                  <a:gd name="T16" fmla="*/ 0 h 1158"/>
                  <a:gd name="T17" fmla="*/ 1113 w 1113"/>
                  <a:gd name="T18" fmla="*/ 1158 h 11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5" name="Oval 559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56" name="Oval 560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57" name="Oval 561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58" name="Oval 562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59" name="Oval 563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60" name="Oval 564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61" name="Oval 565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62" name="Oval 566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63" name="Oval 567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64" name="Oval 568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65" name="Oval 569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66" name="Oval 570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67" name="Freeform 571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>
                  <a:gd name="T0" fmla="*/ 0 w 1116"/>
                  <a:gd name="T1" fmla="*/ 1116 h 1152"/>
                  <a:gd name="T2" fmla="*/ 1110 w 1116"/>
                  <a:gd name="T3" fmla="*/ 0 h 1152"/>
                  <a:gd name="T4" fmla="*/ 1116 w 1116"/>
                  <a:gd name="T5" fmla="*/ 24 h 1152"/>
                  <a:gd name="T6" fmla="*/ 3 w 1116"/>
                  <a:gd name="T7" fmla="*/ 1152 h 1152"/>
                  <a:gd name="T8" fmla="*/ 0 w 1116"/>
                  <a:gd name="T9" fmla="*/ 1116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6"/>
                  <a:gd name="T16" fmla="*/ 0 h 1152"/>
                  <a:gd name="T17" fmla="*/ 1116 w 1116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75" name="Group 430"/>
          <p:cNvGrpSpPr>
            <a:grpSpLocks/>
          </p:cNvGrpSpPr>
          <p:nvPr/>
        </p:nvGrpSpPr>
        <p:grpSpPr bwMode="auto">
          <a:xfrm>
            <a:off x="3429000" y="3429000"/>
            <a:ext cx="3124200" cy="2514600"/>
            <a:chOff x="80" y="557"/>
            <a:chExt cx="2440" cy="1915"/>
          </a:xfrm>
        </p:grpSpPr>
        <p:grpSp>
          <p:nvGrpSpPr>
            <p:cNvPr id="376" name="Group 431"/>
            <p:cNvGrpSpPr>
              <a:grpSpLocks/>
            </p:cNvGrpSpPr>
            <p:nvPr/>
          </p:nvGrpSpPr>
          <p:grpSpPr bwMode="auto">
            <a:xfrm>
              <a:off x="80" y="557"/>
              <a:ext cx="2440" cy="1915"/>
              <a:chOff x="2464" y="2413"/>
              <a:chExt cx="2440" cy="1915"/>
            </a:xfrm>
          </p:grpSpPr>
          <p:grpSp>
            <p:nvGrpSpPr>
              <p:cNvPr id="377" name="Group 432"/>
              <p:cNvGrpSpPr>
                <a:grpSpLocks/>
              </p:cNvGrpSpPr>
              <p:nvPr/>
            </p:nvGrpSpPr>
            <p:grpSpPr bwMode="auto">
              <a:xfrm>
                <a:off x="2464" y="2784"/>
                <a:ext cx="2440" cy="1544"/>
                <a:chOff x="192" y="2144"/>
                <a:chExt cx="2440" cy="1544"/>
              </a:xfrm>
            </p:grpSpPr>
            <p:sp>
              <p:nvSpPr>
                <p:cNvPr id="831" name="AutoShape 433" descr="Дуб"/>
                <p:cNvSpPr>
                  <a:spLocks noChangeArrowheads="1"/>
                </p:cNvSpPr>
                <p:nvPr/>
              </p:nvSpPr>
              <p:spPr bwMode="auto">
                <a:xfrm>
                  <a:off x="192" y="2144"/>
                  <a:ext cx="2440" cy="1544"/>
                </a:xfrm>
                <a:prstGeom prst="cube">
                  <a:avLst>
                    <a:gd name="adj" fmla="val 72667"/>
                  </a:avLst>
                </a:pr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2857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832" name="Freeform 434" descr="Дуб"/>
                <p:cNvSpPr>
                  <a:spLocks/>
                </p:cNvSpPr>
                <p:nvPr/>
              </p:nvSpPr>
              <p:spPr bwMode="auto">
                <a:xfrm>
                  <a:off x="1512" y="2160"/>
                  <a:ext cx="1120" cy="1520"/>
                </a:xfrm>
                <a:custGeom>
                  <a:avLst/>
                  <a:gdLst>
                    <a:gd name="T0" fmla="*/ 0 w 1120"/>
                    <a:gd name="T1" fmla="*/ 1520 h 1520"/>
                    <a:gd name="T2" fmla="*/ 1120 w 1120"/>
                    <a:gd name="T3" fmla="*/ 384 h 1520"/>
                    <a:gd name="T4" fmla="*/ 1120 w 1120"/>
                    <a:gd name="T5" fmla="*/ 0 h 1520"/>
                    <a:gd name="T6" fmla="*/ 0 w 1120"/>
                    <a:gd name="T7" fmla="*/ 1120 h 1520"/>
                    <a:gd name="T8" fmla="*/ 0 w 1120"/>
                    <a:gd name="T9" fmla="*/ 1520 h 15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0"/>
                    <a:gd name="T16" fmla="*/ 0 h 1520"/>
                    <a:gd name="T17" fmla="*/ 1120 w 1120"/>
                    <a:gd name="T18" fmla="*/ 1520 h 15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0" h="1520">
                      <a:moveTo>
                        <a:pt x="0" y="1520"/>
                      </a:moveTo>
                      <a:lnTo>
                        <a:pt x="1120" y="384"/>
                      </a:lnTo>
                      <a:lnTo>
                        <a:pt x="1120" y="0"/>
                      </a:lnTo>
                      <a:lnTo>
                        <a:pt x="0" y="1120"/>
                      </a:lnTo>
                      <a:lnTo>
                        <a:pt x="0" y="1520"/>
                      </a:lnTo>
                      <a:close/>
                    </a:path>
                  </a:pathLst>
                </a:cu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99" name="Group 435"/>
              <p:cNvGrpSpPr>
                <a:grpSpLocks/>
              </p:cNvGrpSpPr>
              <p:nvPr/>
            </p:nvGrpSpPr>
            <p:grpSpPr bwMode="auto">
              <a:xfrm>
                <a:off x="4291" y="2506"/>
                <a:ext cx="508" cy="501"/>
                <a:chOff x="3939" y="1946"/>
                <a:chExt cx="508" cy="501"/>
              </a:xfrm>
            </p:grpSpPr>
            <p:sp>
              <p:nvSpPr>
                <p:cNvPr id="822" name="Freeform 436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" name="Freeform 437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" name="Freeform 438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21" name="Group 439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827" name="Freeform 440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>
                      <a:gd name="T0" fmla="*/ 37 w 37"/>
                      <a:gd name="T1" fmla="*/ 127 h 127"/>
                      <a:gd name="T2" fmla="*/ 0 w 37"/>
                      <a:gd name="T3" fmla="*/ 46 h 127"/>
                      <a:gd name="T4" fmla="*/ 16 w 37"/>
                      <a:gd name="T5" fmla="*/ 0 h 127"/>
                      <a:gd name="T6" fmla="*/ 19 w 37"/>
                      <a:gd name="T7" fmla="*/ 32 h 127"/>
                      <a:gd name="T8" fmla="*/ 37 w 37"/>
                      <a:gd name="T9" fmla="*/ 127 h 1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"/>
                      <a:gd name="T16" fmla="*/ 0 h 127"/>
                      <a:gd name="T17" fmla="*/ 37 w 37"/>
                      <a:gd name="T18" fmla="*/ 127 h 1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3B00"/>
                      </a:gs>
                      <a:gs pos="50000">
                        <a:srgbClr val="008000"/>
                      </a:gs>
                      <a:gs pos="100000">
                        <a:srgbClr val="003B00"/>
                      </a:gs>
                    </a:gsLst>
                    <a:lin ang="5400000" scaled="1"/>
                  </a:gra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43" name="Group 441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829" name="Freeform 44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>
                        <a:gd name="T0" fmla="*/ 78 w 78"/>
                        <a:gd name="T1" fmla="*/ 102 h 102"/>
                        <a:gd name="T2" fmla="*/ 3 w 78"/>
                        <a:gd name="T3" fmla="*/ 63 h 102"/>
                        <a:gd name="T4" fmla="*/ 0 w 78"/>
                        <a:gd name="T5" fmla="*/ 0 h 102"/>
                        <a:gd name="T6" fmla="*/ 60 w 78"/>
                        <a:gd name="T7" fmla="*/ 45 h 102"/>
                        <a:gd name="T8" fmla="*/ 78 w 78"/>
                        <a:gd name="T9" fmla="*/ 102 h 1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"/>
                        <a:gd name="T16" fmla="*/ 0 h 102"/>
                        <a:gd name="T17" fmla="*/ 78 w 78"/>
                        <a:gd name="T18" fmla="*/ 102 h 10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0" name="Freeform 44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>
                        <a:gd name="T0" fmla="*/ 0 w 84"/>
                        <a:gd name="T1" fmla="*/ 116 h 116"/>
                        <a:gd name="T2" fmla="*/ 40 w 84"/>
                        <a:gd name="T3" fmla="*/ 27 h 116"/>
                        <a:gd name="T4" fmla="*/ 78 w 84"/>
                        <a:gd name="T5" fmla="*/ 0 h 116"/>
                        <a:gd name="T6" fmla="*/ 84 w 84"/>
                        <a:gd name="T7" fmla="*/ 49 h 116"/>
                        <a:gd name="T8" fmla="*/ 0 w 84"/>
                        <a:gd name="T9" fmla="*/ 116 h 11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"/>
                        <a:gd name="T16" fmla="*/ 0 h 116"/>
                        <a:gd name="T17" fmla="*/ 84 w 84"/>
                        <a:gd name="T18" fmla="*/ 116 h 11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826" name="Freeform 444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65" name="Group 445"/>
              <p:cNvGrpSpPr>
                <a:grpSpLocks/>
              </p:cNvGrpSpPr>
              <p:nvPr/>
            </p:nvGrpSpPr>
            <p:grpSpPr bwMode="auto">
              <a:xfrm>
                <a:off x="4099" y="2762"/>
                <a:ext cx="508" cy="501"/>
                <a:chOff x="3939" y="1946"/>
                <a:chExt cx="508" cy="501"/>
              </a:xfrm>
            </p:grpSpPr>
            <p:sp>
              <p:nvSpPr>
                <p:cNvPr id="813" name="Freeform 446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4" name="Freeform 447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5" name="Freeform 448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87" name="Group 449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818" name="Freeform 450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>
                      <a:gd name="T0" fmla="*/ 37 w 37"/>
                      <a:gd name="T1" fmla="*/ 127 h 127"/>
                      <a:gd name="T2" fmla="*/ 0 w 37"/>
                      <a:gd name="T3" fmla="*/ 46 h 127"/>
                      <a:gd name="T4" fmla="*/ 16 w 37"/>
                      <a:gd name="T5" fmla="*/ 0 h 127"/>
                      <a:gd name="T6" fmla="*/ 19 w 37"/>
                      <a:gd name="T7" fmla="*/ 32 h 127"/>
                      <a:gd name="T8" fmla="*/ 37 w 37"/>
                      <a:gd name="T9" fmla="*/ 127 h 1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"/>
                      <a:gd name="T16" fmla="*/ 0 h 127"/>
                      <a:gd name="T17" fmla="*/ 37 w 37"/>
                      <a:gd name="T18" fmla="*/ 127 h 1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3B00"/>
                      </a:gs>
                      <a:gs pos="50000">
                        <a:srgbClr val="008000"/>
                      </a:gs>
                      <a:gs pos="100000">
                        <a:srgbClr val="003B00"/>
                      </a:gs>
                    </a:gsLst>
                    <a:lin ang="5400000" scaled="1"/>
                  </a:gra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09" name="Group 451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820" name="Freeform 45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>
                        <a:gd name="T0" fmla="*/ 78 w 78"/>
                        <a:gd name="T1" fmla="*/ 102 h 102"/>
                        <a:gd name="T2" fmla="*/ 3 w 78"/>
                        <a:gd name="T3" fmla="*/ 63 h 102"/>
                        <a:gd name="T4" fmla="*/ 0 w 78"/>
                        <a:gd name="T5" fmla="*/ 0 h 102"/>
                        <a:gd name="T6" fmla="*/ 60 w 78"/>
                        <a:gd name="T7" fmla="*/ 45 h 102"/>
                        <a:gd name="T8" fmla="*/ 78 w 78"/>
                        <a:gd name="T9" fmla="*/ 102 h 1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"/>
                        <a:gd name="T16" fmla="*/ 0 h 102"/>
                        <a:gd name="T17" fmla="*/ 78 w 78"/>
                        <a:gd name="T18" fmla="*/ 102 h 10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1" name="Freeform 45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>
                        <a:gd name="T0" fmla="*/ 0 w 84"/>
                        <a:gd name="T1" fmla="*/ 116 h 116"/>
                        <a:gd name="T2" fmla="*/ 40 w 84"/>
                        <a:gd name="T3" fmla="*/ 27 h 116"/>
                        <a:gd name="T4" fmla="*/ 78 w 84"/>
                        <a:gd name="T5" fmla="*/ 0 h 116"/>
                        <a:gd name="T6" fmla="*/ 84 w 84"/>
                        <a:gd name="T7" fmla="*/ 49 h 116"/>
                        <a:gd name="T8" fmla="*/ 0 w 84"/>
                        <a:gd name="T9" fmla="*/ 116 h 11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"/>
                        <a:gd name="T16" fmla="*/ 0 h 116"/>
                        <a:gd name="T17" fmla="*/ 84 w 84"/>
                        <a:gd name="T18" fmla="*/ 116 h 11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817" name="Freeform 454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9" name="Group 455"/>
              <p:cNvGrpSpPr>
                <a:grpSpLocks/>
              </p:cNvGrpSpPr>
              <p:nvPr/>
            </p:nvGrpSpPr>
            <p:grpSpPr bwMode="auto">
              <a:xfrm>
                <a:off x="3859" y="2938"/>
                <a:ext cx="508" cy="501"/>
                <a:chOff x="3939" y="1946"/>
                <a:chExt cx="508" cy="501"/>
              </a:xfrm>
            </p:grpSpPr>
            <p:sp>
              <p:nvSpPr>
                <p:cNvPr id="804" name="Freeform 456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5" name="Freeform 457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6" name="Freeform 458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50" name="Group 459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809" name="Freeform 460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>
                      <a:gd name="T0" fmla="*/ 37 w 37"/>
                      <a:gd name="T1" fmla="*/ 127 h 127"/>
                      <a:gd name="T2" fmla="*/ 0 w 37"/>
                      <a:gd name="T3" fmla="*/ 46 h 127"/>
                      <a:gd name="T4" fmla="*/ 16 w 37"/>
                      <a:gd name="T5" fmla="*/ 0 h 127"/>
                      <a:gd name="T6" fmla="*/ 19 w 37"/>
                      <a:gd name="T7" fmla="*/ 32 h 127"/>
                      <a:gd name="T8" fmla="*/ 37 w 37"/>
                      <a:gd name="T9" fmla="*/ 127 h 1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"/>
                      <a:gd name="T16" fmla="*/ 0 h 127"/>
                      <a:gd name="T17" fmla="*/ 37 w 37"/>
                      <a:gd name="T18" fmla="*/ 127 h 1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3B00"/>
                      </a:gs>
                      <a:gs pos="50000">
                        <a:srgbClr val="008000"/>
                      </a:gs>
                      <a:gs pos="100000">
                        <a:srgbClr val="003B00"/>
                      </a:gs>
                    </a:gsLst>
                    <a:lin ang="5400000" scaled="1"/>
                  </a:gra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51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811" name="Freeform 46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>
                        <a:gd name="T0" fmla="*/ 78 w 78"/>
                        <a:gd name="T1" fmla="*/ 102 h 102"/>
                        <a:gd name="T2" fmla="*/ 3 w 78"/>
                        <a:gd name="T3" fmla="*/ 63 h 102"/>
                        <a:gd name="T4" fmla="*/ 0 w 78"/>
                        <a:gd name="T5" fmla="*/ 0 h 102"/>
                        <a:gd name="T6" fmla="*/ 60 w 78"/>
                        <a:gd name="T7" fmla="*/ 45 h 102"/>
                        <a:gd name="T8" fmla="*/ 78 w 78"/>
                        <a:gd name="T9" fmla="*/ 102 h 1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"/>
                        <a:gd name="T16" fmla="*/ 0 h 102"/>
                        <a:gd name="T17" fmla="*/ 78 w 78"/>
                        <a:gd name="T18" fmla="*/ 102 h 10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12" name="Freeform 46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>
                        <a:gd name="T0" fmla="*/ 0 w 84"/>
                        <a:gd name="T1" fmla="*/ 116 h 116"/>
                        <a:gd name="T2" fmla="*/ 40 w 84"/>
                        <a:gd name="T3" fmla="*/ 27 h 116"/>
                        <a:gd name="T4" fmla="*/ 78 w 84"/>
                        <a:gd name="T5" fmla="*/ 0 h 116"/>
                        <a:gd name="T6" fmla="*/ 84 w 84"/>
                        <a:gd name="T7" fmla="*/ 49 h 116"/>
                        <a:gd name="T8" fmla="*/ 0 w 84"/>
                        <a:gd name="T9" fmla="*/ 116 h 11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"/>
                        <a:gd name="T16" fmla="*/ 0 h 116"/>
                        <a:gd name="T17" fmla="*/ 84 w 84"/>
                        <a:gd name="T18" fmla="*/ 116 h 11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808" name="Freeform 464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68" name="Group 465"/>
              <p:cNvGrpSpPr>
                <a:grpSpLocks/>
              </p:cNvGrpSpPr>
              <p:nvPr/>
            </p:nvGrpSpPr>
            <p:grpSpPr bwMode="auto">
              <a:xfrm>
                <a:off x="3587" y="3290"/>
                <a:ext cx="508" cy="501"/>
                <a:chOff x="3939" y="1946"/>
                <a:chExt cx="508" cy="501"/>
              </a:xfrm>
            </p:grpSpPr>
            <p:sp>
              <p:nvSpPr>
                <p:cNvPr id="795" name="Freeform 466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6" name="Freeform 467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7" name="Freeform 468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69" name="Group 469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800" name="Freeform 470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>
                      <a:gd name="T0" fmla="*/ 37 w 37"/>
                      <a:gd name="T1" fmla="*/ 127 h 127"/>
                      <a:gd name="T2" fmla="*/ 0 w 37"/>
                      <a:gd name="T3" fmla="*/ 46 h 127"/>
                      <a:gd name="T4" fmla="*/ 16 w 37"/>
                      <a:gd name="T5" fmla="*/ 0 h 127"/>
                      <a:gd name="T6" fmla="*/ 19 w 37"/>
                      <a:gd name="T7" fmla="*/ 32 h 127"/>
                      <a:gd name="T8" fmla="*/ 37 w 37"/>
                      <a:gd name="T9" fmla="*/ 127 h 1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"/>
                      <a:gd name="T16" fmla="*/ 0 h 127"/>
                      <a:gd name="T17" fmla="*/ 37 w 37"/>
                      <a:gd name="T18" fmla="*/ 127 h 1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3B00"/>
                      </a:gs>
                      <a:gs pos="50000">
                        <a:srgbClr val="008000"/>
                      </a:gs>
                      <a:gs pos="100000">
                        <a:srgbClr val="003B00"/>
                      </a:gs>
                    </a:gsLst>
                    <a:lin ang="5400000" scaled="1"/>
                  </a:gra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70" name="Group 471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802" name="Freeform 47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>
                        <a:gd name="T0" fmla="*/ 78 w 78"/>
                        <a:gd name="T1" fmla="*/ 102 h 102"/>
                        <a:gd name="T2" fmla="*/ 3 w 78"/>
                        <a:gd name="T3" fmla="*/ 63 h 102"/>
                        <a:gd name="T4" fmla="*/ 0 w 78"/>
                        <a:gd name="T5" fmla="*/ 0 h 102"/>
                        <a:gd name="T6" fmla="*/ 60 w 78"/>
                        <a:gd name="T7" fmla="*/ 45 h 102"/>
                        <a:gd name="T8" fmla="*/ 78 w 78"/>
                        <a:gd name="T9" fmla="*/ 102 h 1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"/>
                        <a:gd name="T16" fmla="*/ 0 h 102"/>
                        <a:gd name="T17" fmla="*/ 78 w 78"/>
                        <a:gd name="T18" fmla="*/ 102 h 10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03" name="Freeform 47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>
                        <a:gd name="T0" fmla="*/ 0 w 84"/>
                        <a:gd name="T1" fmla="*/ 116 h 116"/>
                        <a:gd name="T2" fmla="*/ 40 w 84"/>
                        <a:gd name="T3" fmla="*/ 27 h 116"/>
                        <a:gd name="T4" fmla="*/ 78 w 84"/>
                        <a:gd name="T5" fmla="*/ 0 h 116"/>
                        <a:gd name="T6" fmla="*/ 84 w 84"/>
                        <a:gd name="T7" fmla="*/ 49 h 116"/>
                        <a:gd name="T8" fmla="*/ 0 w 84"/>
                        <a:gd name="T9" fmla="*/ 116 h 11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"/>
                        <a:gd name="T16" fmla="*/ 0 h 116"/>
                        <a:gd name="T17" fmla="*/ 84 w 84"/>
                        <a:gd name="T18" fmla="*/ 116 h 11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3B00"/>
                        </a:gs>
                        <a:gs pos="50000">
                          <a:srgbClr val="008000"/>
                        </a:gs>
                        <a:gs pos="100000">
                          <a:srgbClr val="003B00"/>
                        </a:gs>
                      </a:gsLst>
                      <a:lin ang="5400000" scaled="1"/>
                    </a:gra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799" name="Freeform 474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71" name="Group 475"/>
              <p:cNvGrpSpPr>
                <a:grpSpLocks/>
              </p:cNvGrpSpPr>
              <p:nvPr/>
            </p:nvGrpSpPr>
            <p:grpSpPr bwMode="auto">
              <a:xfrm rot="2490177">
                <a:off x="3604" y="2605"/>
                <a:ext cx="508" cy="509"/>
                <a:chOff x="4060" y="1421"/>
                <a:chExt cx="508" cy="509"/>
              </a:xfrm>
            </p:grpSpPr>
            <p:sp>
              <p:nvSpPr>
                <p:cNvPr id="788" name="Freeform 476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9" name="Freeform 477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0" name="Freeform 478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1" name="Freeform 479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2" name="Freeform 480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3" name="Freeform 481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4" name="Freeform 482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72" name="Group 483"/>
              <p:cNvGrpSpPr>
                <a:grpSpLocks/>
              </p:cNvGrpSpPr>
              <p:nvPr/>
            </p:nvGrpSpPr>
            <p:grpSpPr bwMode="auto">
              <a:xfrm rot="2490177">
                <a:off x="3380" y="2877"/>
                <a:ext cx="508" cy="509"/>
                <a:chOff x="4060" y="1421"/>
                <a:chExt cx="508" cy="509"/>
              </a:xfrm>
            </p:grpSpPr>
            <p:sp>
              <p:nvSpPr>
                <p:cNvPr id="781" name="Freeform 484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2" name="Freeform 485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3" name="Freeform 486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4" name="Freeform 487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5" name="Freeform 488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6" name="Freeform 489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7" name="Freeform 490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73" name="Group 491"/>
              <p:cNvGrpSpPr>
                <a:grpSpLocks/>
              </p:cNvGrpSpPr>
              <p:nvPr/>
            </p:nvGrpSpPr>
            <p:grpSpPr bwMode="auto">
              <a:xfrm rot="2490177">
                <a:off x="3012" y="3005"/>
                <a:ext cx="508" cy="509"/>
                <a:chOff x="4060" y="1421"/>
                <a:chExt cx="508" cy="509"/>
              </a:xfrm>
            </p:grpSpPr>
            <p:sp>
              <p:nvSpPr>
                <p:cNvPr id="774" name="Freeform 492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5" name="Freeform 493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6" name="Freeform 494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7" name="Freeform 495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8" name="Freeform 496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9" name="Freeform 497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0" name="Freeform 498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74" name="Group 499"/>
              <p:cNvGrpSpPr>
                <a:grpSpLocks/>
              </p:cNvGrpSpPr>
              <p:nvPr/>
            </p:nvGrpSpPr>
            <p:grpSpPr bwMode="auto">
              <a:xfrm rot="2490177">
                <a:off x="3589" y="2814"/>
                <a:ext cx="508" cy="509"/>
                <a:chOff x="4060" y="1421"/>
                <a:chExt cx="508" cy="509"/>
              </a:xfrm>
            </p:grpSpPr>
            <p:sp>
              <p:nvSpPr>
                <p:cNvPr id="767" name="Freeform 500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" name="Freeform 501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9" name="Freeform 502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0" name="Freeform 503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1" name="Freeform 504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2" name="Freeform 505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3" name="Freeform 506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75" name="Group 507"/>
              <p:cNvGrpSpPr>
                <a:grpSpLocks/>
              </p:cNvGrpSpPr>
              <p:nvPr/>
            </p:nvGrpSpPr>
            <p:grpSpPr bwMode="auto">
              <a:xfrm>
                <a:off x="3172" y="3405"/>
                <a:ext cx="508" cy="509"/>
                <a:chOff x="4060" y="1421"/>
                <a:chExt cx="508" cy="509"/>
              </a:xfrm>
            </p:grpSpPr>
            <p:sp>
              <p:nvSpPr>
                <p:cNvPr id="760" name="Freeform 508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1" name="Freeform 509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2" name="Freeform 510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3" name="Freeform 511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4" name="Freeform 512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5" name="Freeform 513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6" name="Freeform 514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76" name="Group 515"/>
              <p:cNvGrpSpPr>
                <a:grpSpLocks/>
              </p:cNvGrpSpPr>
              <p:nvPr/>
            </p:nvGrpSpPr>
            <p:grpSpPr bwMode="auto">
              <a:xfrm rot="2490177">
                <a:off x="2517" y="3422"/>
                <a:ext cx="508" cy="509"/>
                <a:chOff x="4060" y="1421"/>
                <a:chExt cx="508" cy="509"/>
              </a:xfrm>
            </p:grpSpPr>
            <p:sp>
              <p:nvSpPr>
                <p:cNvPr id="753" name="Freeform 516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4" name="Freeform 517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5" name="Freeform 518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6" name="Freeform 519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7" name="Freeform 520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8" name="Freeform 521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9" name="Freeform 522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77" name="Group 523"/>
              <p:cNvGrpSpPr>
                <a:grpSpLocks/>
              </p:cNvGrpSpPr>
              <p:nvPr/>
            </p:nvGrpSpPr>
            <p:grpSpPr bwMode="auto">
              <a:xfrm rot="2490177">
                <a:off x="3940" y="2413"/>
                <a:ext cx="508" cy="509"/>
                <a:chOff x="4060" y="1421"/>
                <a:chExt cx="508" cy="509"/>
              </a:xfrm>
            </p:grpSpPr>
            <p:sp>
              <p:nvSpPr>
                <p:cNvPr id="746" name="Freeform 524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7" name="Freeform 525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" name="Freeform 526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9" name="Freeform 527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0" name="Freeform 528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" name="Freeform 529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2" name="Freeform 530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78" name="Group 531"/>
              <p:cNvGrpSpPr>
                <a:grpSpLocks/>
              </p:cNvGrpSpPr>
              <p:nvPr/>
            </p:nvGrpSpPr>
            <p:grpSpPr bwMode="auto">
              <a:xfrm rot="2490177">
                <a:off x="2885" y="3358"/>
                <a:ext cx="508" cy="509"/>
                <a:chOff x="4060" y="1421"/>
                <a:chExt cx="508" cy="509"/>
              </a:xfrm>
            </p:grpSpPr>
            <p:sp>
              <p:nvSpPr>
                <p:cNvPr id="739" name="Freeform 532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0" name="Freeform 533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1" name="Freeform 534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2" name="Freeform 535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3" name="Freeform 536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4" name="Freeform 537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5" name="Freeform 538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79" name="Group 539"/>
              <p:cNvGrpSpPr>
                <a:grpSpLocks/>
              </p:cNvGrpSpPr>
              <p:nvPr/>
            </p:nvGrpSpPr>
            <p:grpSpPr bwMode="auto">
              <a:xfrm rot="2490177">
                <a:off x="3348" y="2605"/>
                <a:ext cx="508" cy="509"/>
                <a:chOff x="4060" y="1421"/>
                <a:chExt cx="508" cy="509"/>
              </a:xfrm>
            </p:grpSpPr>
            <p:sp>
              <p:nvSpPr>
                <p:cNvPr id="732" name="Freeform 540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3" name="Freeform 541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4" name="Freeform 542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5" name="Freeform 543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6" name="Freeform 544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" name="Freeform 545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" name="Freeform 546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80" name="Group 547"/>
              <p:cNvGrpSpPr>
                <a:grpSpLocks/>
              </p:cNvGrpSpPr>
              <p:nvPr/>
            </p:nvGrpSpPr>
            <p:grpSpPr bwMode="auto">
              <a:xfrm rot="2490177">
                <a:off x="3348" y="3133"/>
                <a:ext cx="508" cy="509"/>
                <a:chOff x="4060" y="1421"/>
                <a:chExt cx="508" cy="509"/>
              </a:xfrm>
            </p:grpSpPr>
            <p:sp>
              <p:nvSpPr>
                <p:cNvPr id="725" name="Freeform 548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>
                    <a:gd name="T0" fmla="*/ 17 w 508"/>
                    <a:gd name="T1" fmla="*/ 112 h 416"/>
                    <a:gd name="T2" fmla="*/ 35 w 508"/>
                    <a:gd name="T3" fmla="*/ 265 h 416"/>
                    <a:gd name="T4" fmla="*/ 227 w 508"/>
                    <a:gd name="T5" fmla="*/ 400 h 416"/>
                    <a:gd name="T6" fmla="*/ 293 w 508"/>
                    <a:gd name="T7" fmla="*/ 361 h 416"/>
                    <a:gd name="T8" fmla="*/ 404 w 508"/>
                    <a:gd name="T9" fmla="*/ 358 h 416"/>
                    <a:gd name="T10" fmla="*/ 508 w 508"/>
                    <a:gd name="T11" fmla="*/ 140 h 416"/>
                    <a:gd name="T12" fmla="*/ 407 w 508"/>
                    <a:gd name="T13" fmla="*/ 22 h 416"/>
                    <a:gd name="T14" fmla="*/ 281 w 508"/>
                    <a:gd name="T15" fmla="*/ 10 h 416"/>
                    <a:gd name="T16" fmla="*/ 206 w 508"/>
                    <a:gd name="T17" fmla="*/ 43 h 416"/>
                    <a:gd name="T18" fmla="*/ 110 w 508"/>
                    <a:gd name="T19" fmla="*/ 19 h 416"/>
                    <a:gd name="T20" fmla="*/ 17 w 508"/>
                    <a:gd name="T21" fmla="*/ 112 h 4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8"/>
                    <a:gd name="T34" fmla="*/ 0 h 416"/>
                    <a:gd name="T35" fmla="*/ 508 w 508"/>
                    <a:gd name="T36" fmla="*/ 416 h 4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" name="Freeform 549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>
                    <a:gd name="T0" fmla="*/ 188 w 288"/>
                    <a:gd name="T1" fmla="*/ 41 h 218"/>
                    <a:gd name="T2" fmla="*/ 44 w 288"/>
                    <a:gd name="T3" fmla="*/ 9 h 218"/>
                    <a:gd name="T4" fmla="*/ 4 w 288"/>
                    <a:gd name="T5" fmla="*/ 97 h 218"/>
                    <a:gd name="T6" fmla="*/ 68 w 288"/>
                    <a:gd name="T7" fmla="*/ 193 h 218"/>
                    <a:gd name="T8" fmla="*/ 252 w 288"/>
                    <a:gd name="T9" fmla="*/ 209 h 218"/>
                    <a:gd name="T10" fmla="*/ 284 w 288"/>
                    <a:gd name="T11" fmla="*/ 137 h 218"/>
                    <a:gd name="T12" fmla="*/ 188 w 288"/>
                    <a:gd name="T13" fmla="*/ 41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88"/>
                    <a:gd name="T22" fmla="*/ 0 h 218"/>
                    <a:gd name="T23" fmla="*/ 288 w 288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" name="Freeform 550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>
                    <a:gd name="T0" fmla="*/ 78 w 78"/>
                    <a:gd name="T1" fmla="*/ 102 h 102"/>
                    <a:gd name="T2" fmla="*/ 3 w 78"/>
                    <a:gd name="T3" fmla="*/ 63 h 102"/>
                    <a:gd name="T4" fmla="*/ 0 w 78"/>
                    <a:gd name="T5" fmla="*/ 0 h 102"/>
                    <a:gd name="T6" fmla="*/ 60 w 78"/>
                    <a:gd name="T7" fmla="*/ 45 h 102"/>
                    <a:gd name="T8" fmla="*/ 78 w 78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02"/>
                    <a:gd name="T17" fmla="*/ 78 w 7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" name="Freeform 551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>
                    <a:gd name="T0" fmla="*/ 37 w 37"/>
                    <a:gd name="T1" fmla="*/ 127 h 127"/>
                    <a:gd name="T2" fmla="*/ 0 w 37"/>
                    <a:gd name="T3" fmla="*/ 46 h 127"/>
                    <a:gd name="T4" fmla="*/ 16 w 37"/>
                    <a:gd name="T5" fmla="*/ 0 h 127"/>
                    <a:gd name="T6" fmla="*/ 19 w 37"/>
                    <a:gd name="T7" fmla="*/ 32 h 127"/>
                    <a:gd name="T8" fmla="*/ 37 w 37"/>
                    <a:gd name="T9" fmla="*/ 127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127"/>
                    <a:gd name="T17" fmla="*/ 37 w 3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" name="Freeform 552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>
                    <a:gd name="T0" fmla="*/ 0 w 39"/>
                    <a:gd name="T1" fmla="*/ 123 h 123"/>
                    <a:gd name="T2" fmla="*/ 12 w 39"/>
                    <a:gd name="T3" fmla="*/ 28 h 123"/>
                    <a:gd name="T4" fmla="*/ 35 w 39"/>
                    <a:gd name="T5" fmla="*/ 0 h 123"/>
                    <a:gd name="T6" fmla="*/ 39 w 39"/>
                    <a:gd name="T7" fmla="*/ 50 h 123"/>
                    <a:gd name="T8" fmla="*/ 0 w 39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23"/>
                    <a:gd name="T17" fmla="*/ 39 w 3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0" name="Freeform 553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>
                    <a:gd name="T0" fmla="*/ 0 w 84"/>
                    <a:gd name="T1" fmla="*/ 116 h 116"/>
                    <a:gd name="T2" fmla="*/ 40 w 84"/>
                    <a:gd name="T3" fmla="*/ 27 h 116"/>
                    <a:gd name="T4" fmla="*/ 78 w 84"/>
                    <a:gd name="T5" fmla="*/ 0 h 116"/>
                    <a:gd name="T6" fmla="*/ 84 w 84"/>
                    <a:gd name="T7" fmla="*/ 49 h 116"/>
                    <a:gd name="T8" fmla="*/ 0 w 84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16"/>
                    <a:gd name="T17" fmla="*/ 84 w 84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3B00"/>
                    </a:gs>
                    <a:gs pos="50000">
                      <a:srgbClr val="008000"/>
                    </a:gs>
                    <a:gs pos="100000">
                      <a:srgbClr val="003B00"/>
                    </a:gs>
                  </a:gsLst>
                  <a:lin ang="540000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" name="Freeform 554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>
                    <a:gd name="T0" fmla="*/ 0 w 36"/>
                    <a:gd name="T1" fmla="*/ 9 h 18"/>
                    <a:gd name="T2" fmla="*/ 21 w 36"/>
                    <a:gd name="T3" fmla="*/ 18 h 18"/>
                    <a:gd name="T4" fmla="*/ 36 w 36"/>
                    <a:gd name="T5" fmla="*/ 0 h 18"/>
                    <a:gd name="T6" fmla="*/ 0 w 36"/>
                    <a:gd name="T7" fmla="*/ 9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18"/>
                    <a:gd name="T14" fmla="*/ 36 w 3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581" name="Group 555"/>
            <p:cNvGrpSpPr>
              <a:grpSpLocks/>
            </p:cNvGrpSpPr>
            <p:nvPr/>
          </p:nvGrpSpPr>
          <p:grpSpPr bwMode="auto">
            <a:xfrm>
              <a:off x="90" y="1015"/>
              <a:ext cx="2430" cy="1407"/>
              <a:chOff x="90" y="1015"/>
              <a:chExt cx="2430" cy="1407"/>
            </a:xfrm>
          </p:grpSpPr>
          <p:sp>
            <p:nvSpPr>
              <p:cNvPr id="694" name="Freeform 556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>
                  <a:gd name="T0" fmla="*/ 3 w 1302"/>
                  <a:gd name="T1" fmla="*/ 0 h 42"/>
                  <a:gd name="T2" fmla="*/ 363 w 1302"/>
                  <a:gd name="T3" fmla="*/ 18 h 42"/>
                  <a:gd name="T4" fmla="*/ 1302 w 1302"/>
                  <a:gd name="T5" fmla="*/ 18 h 42"/>
                  <a:gd name="T6" fmla="*/ 1302 w 1302"/>
                  <a:gd name="T7" fmla="*/ 36 h 42"/>
                  <a:gd name="T8" fmla="*/ 219 w 1302"/>
                  <a:gd name="T9" fmla="*/ 42 h 42"/>
                  <a:gd name="T10" fmla="*/ 0 w 1302"/>
                  <a:gd name="T11" fmla="*/ 36 h 42"/>
                  <a:gd name="T12" fmla="*/ 3 w 1302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2"/>
                  <a:gd name="T22" fmla="*/ 0 h 42"/>
                  <a:gd name="T23" fmla="*/ 1302 w 1302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5" name="Freeform 557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>
                  <a:gd name="T0" fmla="*/ 0 w 1302"/>
                  <a:gd name="T1" fmla="*/ 6 h 30"/>
                  <a:gd name="T2" fmla="*/ 1299 w 1302"/>
                  <a:gd name="T3" fmla="*/ 0 h 30"/>
                  <a:gd name="T4" fmla="*/ 1302 w 1302"/>
                  <a:gd name="T5" fmla="*/ 30 h 30"/>
                  <a:gd name="T6" fmla="*/ 0 w 1302"/>
                  <a:gd name="T7" fmla="*/ 30 h 30"/>
                  <a:gd name="T8" fmla="*/ 0 w 1302"/>
                  <a:gd name="T9" fmla="*/ 6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02"/>
                  <a:gd name="T16" fmla="*/ 0 h 30"/>
                  <a:gd name="T17" fmla="*/ 1302 w 130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" name="Freeform 558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>
                  <a:gd name="T0" fmla="*/ 0 w 1113"/>
                  <a:gd name="T1" fmla="*/ 1134 h 1158"/>
                  <a:gd name="T2" fmla="*/ 1113 w 1113"/>
                  <a:gd name="T3" fmla="*/ 0 h 1158"/>
                  <a:gd name="T4" fmla="*/ 1113 w 1113"/>
                  <a:gd name="T5" fmla="*/ 30 h 1158"/>
                  <a:gd name="T6" fmla="*/ 0 w 1113"/>
                  <a:gd name="T7" fmla="*/ 1158 h 1158"/>
                  <a:gd name="T8" fmla="*/ 0 w 1113"/>
                  <a:gd name="T9" fmla="*/ 1134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3"/>
                  <a:gd name="T16" fmla="*/ 0 h 1158"/>
                  <a:gd name="T17" fmla="*/ 1113 w 1113"/>
                  <a:gd name="T18" fmla="*/ 1158 h 11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" name="Oval 559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698" name="Oval 560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699" name="Oval 561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00" name="Oval 562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01" name="Oval 563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02" name="Oval 564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03" name="Oval 565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04" name="Oval 566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05" name="Oval 567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06" name="Oval 568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07" name="Oval 569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08" name="Oval 570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09" name="Freeform 571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>
                  <a:gd name="T0" fmla="*/ 0 w 1116"/>
                  <a:gd name="T1" fmla="*/ 1116 h 1152"/>
                  <a:gd name="T2" fmla="*/ 1110 w 1116"/>
                  <a:gd name="T3" fmla="*/ 0 h 1152"/>
                  <a:gd name="T4" fmla="*/ 1116 w 1116"/>
                  <a:gd name="T5" fmla="*/ 24 h 1152"/>
                  <a:gd name="T6" fmla="*/ 3 w 1116"/>
                  <a:gd name="T7" fmla="*/ 1152 h 1152"/>
                  <a:gd name="T8" fmla="*/ 0 w 1116"/>
                  <a:gd name="T9" fmla="*/ 1116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6"/>
                  <a:gd name="T16" fmla="*/ 0 h 1152"/>
                  <a:gd name="T17" fmla="*/ 1116 w 1116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33" name="TextBox 832"/>
          <p:cNvSpPr txBox="1"/>
          <p:nvPr/>
        </p:nvSpPr>
        <p:spPr>
          <a:xfrm>
            <a:off x="533400" y="28956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834" name="TextBox 833"/>
          <p:cNvSpPr txBox="1"/>
          <p:nvPr/>
        </p:nvSpPr>
        <p:spPr>
          <a:xfrm>
            <a:off x="1143000" y="57150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10</a:t>
            </a:r>
            <a:endParaRPr lang="ru-RU" sz="4400" b="1" dirty="0"/>
          </a:p>
        </p:txBody>
      </p:sp>
      <p:sp>
        <p:nvSpPr>
          <p:cNvPr id="835" name="Правая фигурная скобка 834"/>
          <p:cNvSpPr/>
          <p:nvPr/>
        </p:nvSpPr>
        <p:spPr>
          <a:xfrm>
            <a:off x="7620000" y="1066800"/>
            <a:ext cx="685800" cy="5029200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6" name="TextBox 835"/>
          <p:cNvSpPr txBox="1"/>
          <p:nvPr/>
        </p:nvSpPr>
        <p:spPr>
          <a:xfrm>
            <a:off x="8305800" y="312420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" grpId="0"/>
      <p:bldP spid="834" grpId="0"/>
      <p:bldP spid="835" grpId="0" animBg="1"/>
      <p:bldP spid="8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2"/>
          <p:cNvGrpSpPr>
            <a:grpSpLocks/>
          </p:cNvGrpSpPr>
          <p:nvPr/>
        </p:nvGrpSpPr>
        <p:grpSpPr bwMode="auto">
          <a:xfrm>
            <a:off x="1905000" y="1447800"/>
            <a:ext cx="1752600" cy="2362200"/>
            <a:chOff x="96" y="2592"/>
            <a:chExt cx="1240" cy="1632"/>
          </a:xfrm>
        </p:grpSpPr>
        <p:grpSp>
          <p:nvGrpSpPr>
            <p:cNvPr id="3" name="Group 544"/>
            <p:cNvGrpSpPr>
              <a:grpSpLocks/>
            </p:cNvGrpSpPr>
            <p:nvPr/>
          </p:nvGrpSpPr>
          <p:grpSpPr bwMode="auto">
            <a:xfrm>
              <a:off x="96" y="2592"/>
              <a:ext cx="1104" cy="1632"/>
              <a:chOff x="96" y="2592"/>
              <a:chExt cx="1104" cy="1632"/>
            </a:xfrm>
          </p:grpSpPr>
          <p:sp>
            <p:nvSpPr>
              <p:cNvPr id="7" name="Freeform 545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546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547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548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49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50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434 w 912"/>
                  <a:gd name="T1" fmla="*/ 1172 h 1194"/>
                  <a:gd name="T2" fmla="*/ 701 w 912"/>
                  <a:gd name="T3" fmla="*/ 1172 h 1194"/>
                  <a:gd name="T4" fmla="*/ 845 w 912"/>
                  <a:gd name="T5" fmla="*/ 1107 h 1194"/>
                  <a:gd name="T6" fmla="*/ 834 w 912"/>
                  <a:gd name="T7" fmla="*/ 912 h 1194"/>
                  <a:gd name="T8" fmla="*/ 834 w 912"/>
                  <a:gd name="T9" fmla="*/ 783 h 1194"/>
                  <a:gd name="T10" fmla="*/ 834 w 912"/>
                  <a:gd name="T11" fmla="*/ 653 h 1194"/>
                  <a:gd name="T12" fmla="*/ 901 w 912"/>
                  <a:gd name="T13" fmla="*/ 328 h 1194"/>
                  <a:gd name="T14" fmla="*/ 901 w 912"/>
                  <a:gd name="T15" fmla="*/ 133 h 1194"/>
                  <a:gd name="T16" fmla="*/ 902 w 912"/>
                  <a:gd name="T17" fmla="*/ 53 h 1194"/>
                  <a:gd name="T18" fmla="*/ 887 w 912"/>
                  <a:gd name="T19" fmla="*/ 23 h 1194"/>
                  <a:gd name="T20" fmla="*/ 872 w 912"/>
                  <a:gd name="T21" fmla="*/ 7 h 1194"/>
                  <a:gd name="T22" fmla="*/ 841 w 912"/>
                  <a:gd name="T23" fmla="*/ 68 h 1194"/>
                  <a:gd name="T24" fmla="*/ 720 w 912"/>
                  <a:gd name="T25" fmla="*/ 98 h 1194"/>
                  <a:gd name="T26" fmla="*/ 568 w 912"/>
                  <a:gd name="T27" fmla="*/ 129 h 1194"/>
                  <a:gd name="T28" fmla="*/ 356 w 912"/>
                  <a:gd name="T29" fmla="*/ 114 h 1194"/>
                  <a:gd name="T30" fmla="*/ 114 w 912"/>
                  <a:gd name="T31" fmla="*/ 98 h 1194"/>
                  <a:gd name="T32" fmla="*/ 144 w 912"/>
                  <a:gd name="T33" fmla="*/ 83 h 1194"/>
                  <a:gd name="T34" fmla="*/ 144 w 912"/>
                  <a:gd name="T35" fmla="*/ 23 h 1194"/>
                  <a:gd name="T36" fmla="*/ 129 w 912"/>
                  <a:gd name="T37" fmla="*/ 53 h 1194"/>
                  <a:gd name="T38" fmla="*/ 114 w 912"/>
                  <a:gd name="T39" fmla="*/ 53 h 1194"/>
                  <a:gd name="T40" fmla="*/ 114 w 912"/>
                  <a:gd name="T41" fmla="*/ 83 h 1194"/>
                  <a:gd name="T42" fmla="*/ 100 w 912"/>
                  <a:gd name="T43" fmla="*/ 263 h 1194"/>
                  <a:gd name="T44" fmla="*/ 33 w 912"/>
                  <a:gd name="T45" fmla="*/ 718 h 1194"/>
                  <a:gd name="T46" fmla="*/ 33 w 912"/>
                  <a:gd name="T47" fmla="*/ 912 h 1194"/>
                  <a:gd name="T48" fmla="*/ 44 w 912"/>
                  <a:gd name="T49" fmla="*/ 1151 h 1194"/>
                  <a:gd name="T50" fmla="*/ 300 w 912"/>
                  <a:gd name="T51" fmla="*/ 1172 h 1194"/>
                  <a:gd name="T52" fmla="*/ 434 w 912"/>
                  <a:gd name="T53" fmla="*/ 1172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551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17" name="Freeform 552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" name="Freeform 553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Freeform 554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Freeform 555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Freeform 556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Freeform 557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4" name="Freeform 558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59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560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561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42"/>
          <p:cNvGrpSpPr>
            <a:grpSpLocks/>
          </p:cNvGrpSpPr>
          <p:nvPr/>
        </p:nvGrpSpPr>
        <p:grpSpPr bwMode="auto">
          <a:xfrm>
            <a:off x="152400" y="2819400"/>
            <a:ext cx="1828800" cy="2286000"/>
            <a:chOff x="96" y="2592"/>
            <a:chExt cx="1332" cy="1632"/>
          </a:xfrm>
        </p:grpSpPr>
        <p:sp>
          <p:nvSpPr>
            <p:cNvPr id="24" name="Rectangle 543"/>
            <p:cNvSpPr>
              <a:spLocks noChangeArrowheads="1"/>
            </p:cNvSpPr>
            <p:nvPr/>
          </p:nvSpPr>
          <p:spPr bwMode="auto">
            <a:xfrm>
              <a:off x="1312" y="3024"/>
              <a:ext cx="11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5400" b="1" dirty="0"/>
            </a:p>
          </p:txBody>
        </p:sp>
        <p:grpSp>
          <p:nvGrpSpPr>
            <p:cNvPr id="13" name="Group 544"/>
            <p:cNvGrpSpPr>
              <a:grpSpLocks/>
            </p:cNvGrpSpPr>
            <p:nvPr/>
          </p:nvGrpSpPr>
          <p:grpSpPr bwMode="auto">
            <a:xfrm>
              <a:off x="96" y="2592"/>
              <a:ext cx="1104" cy="1632"/>
              <a:chOff x="96" y="2592"/>
              <a:chExt cx="1104" cy="1632"/>
            </a:xfrm>
          </p:grpSpPr>
          <p:sp>
            <p:nvSpPr>
              <p:cNvPr id="27" name="Freeform 545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546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547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548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549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550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434 w 912"/>
                  <a:gd name="T1" fmla="*/ 1172 h 1194"/>
                  <a:gd name="T2" fmla="*/ 701 w 912"/>
                  <a:gd name="T3" fmla="*/ 1172 h 1194"/>
                  <a:gd name="T4" fmla="*/ 845 w 912"/>
                  <a:gd name="T5" fmla="*/ 1107 h 1194"/>
                  <a:gd name="T6" fmla="*/ 834 w 912"/>
                  <a:gd name="T7" fmla="*/ 912 h 1194"/>
                  <a:gd name="T8" fmla="*/ 834 w 912"/>
                  <a:gd name="T9" fmla="*/ 783 h 1194"/>
                  <a:gd name="T10" fmla="*/ 834 w 912"/>
                  <a:gd name="T11" fmla="*/ 653 h 1194"/>
                  <a:gd name="T12" fmla="*/ 901 w 912"/>
                  <a:gd name="T13" fmla="*/ 328 h 1194"/>
                  <a:gd name="T14" fmla="*/ 901 w 912"/>
                  <a:gd name="T15" fmla="*/ 133 h 1194"/>
                  <a:gd name="T16" fmla="*/ 902 w 912"/>
                  <a:gd name="T17" fmla="*/ 53 h 1194"/>
                  <a:gd name="T18" fmla="*/ 887 w 912"/>
                  <a:gd name="T19" fmla="*/ 23 h 1194"/>
                  <a:gd name="T20" fmla="*/ 872 w 912"/>
                  <a:gd name="T21" fmla="*/ 7 h 1194"/>
                  <a:gd name="T22" fmla="*/ 841 w 912"/>
                  <a:gd name="T23" fmla="*/ 68 h 1194"/>
                  <a:gd name="T24" fmla="*/ 720 w 912"/>
                  <a:gd name="T25" fmla="*/ 98 h 1194"/>
                  <a:gd name="T26" fmla="*/ 568 w 912"/>
                  <a:gd name="T27" fmla="*/ 129 h 1194"/>
                  <a:gd name="T28" fmla="*/ 356 w 912"/>
                  <a:gd name="T29" fmla="*/ 114 h 1194"/>
                  <a:gd name="T30" fmla="*/ 114 w 912"/>
                  <a:gd name="T31" fmla="*/ 98 h 1194"/>
                  <a:gd name="T32" fmla="*/ 144 w 912"/>
                  <a:gd name="T33" fmla="*/ 83 h 1194"/>
                  <a:gd name="T34" fmla="*/ 144 w 912"/>
                  <a:gd name="T35" fmla="*/ 23 h 1194"/>
                  <a:gd name="T36" fmla="*/ 129 w 912"/>
                  <a:gd name="T37" fmla="*/ 53 h 1194"/>
                  <a:gd name="T38" fmla="*/ 114 w 912"/>
                  <a:gd name="T39" fmla="*/ 53 h 1194"/>
                  <a:gd name="T40" fmla="*/ 114 w 912"/>
                  <a:gd name="T41" fmla="*/ 83 h 1194"/>
                  <a:gd name="T42" fmla="*/ 100 w 912"/>
                  <a:gd name="T43" fmla="*/ 263 h 1194"/>
                  <a:gd name="T44" fmla="*/ 33 w 912"/>
                  <a:gd name="T45" fmla="*/ 718 h 1194"/>
                  <a:gd name="T46" fmla="*/ 33 w 912"/>
                  <a:gd name="T47" fmla="*/ 912 h 1194"/>
                  <a:gd name="T48" fmla="*/ 44 w 912"/>
                  <a:gd name="T49" fmla="*/ 1151 h 1194"/>
                  <a:gd name="T50" fmla="*/ 300 w 912"/>
                  <a:gd name="T51" fmla="*/ 1172 h 1194"/>
                  <a:gd name="T52" fmla="*/ 434 w 912"/>
                  <a:gd name="T53" fmla="*/ 1172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3" name="Group 551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37" name="Freeform 552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8" name="Freeform 553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" name="Freeform 554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" name="Freeform 555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" name="Freeform 556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" name="Freeform 557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4" name="Freeform 558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559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560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" name="Freeform 561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542"/>
          <p:cNvGrpSpPr>
            <a:grpSpLocks/>
          </p:cNvGrpSpPr>
          <p:nvPr/>
        </p:nvGrpSpPr>
        <p:grpSpPr bwMode="auto">
          <a:xfrm>
            <a:off x="152400" y="0"/>
            <a:ext cx="1981200" cy="2438400"/>
            <a:chOff x="96" y="2592"/>
            <a:chExt cx="1332" cy="1632"/>
          </a:xfrm>
        </p:grpSpPr>
        <p:sp>
          <p:nvSpPr>
            <p:cNvPr id="44" name="Rectangle 543"/>
            <p:cNvSpPr>
              <a:spLocks noChangeArrowheads="1"/>
            </p:cNvSpPr>
            <p:nvPr/>
          </p:nvSpPr>
          <p:spPr bwMode="auto">
            <a:xfrm>
              <a:off x="1312" y="3024"/>
              <a:ext cx="11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5400" b="1" dirty="0"/>
            </a:p>
          </p:txBody>
        </p:sp>
        <p:grpSp>
          <p:nvGrpSpPr>
            <p:cNvPr id="234" name="Group 544"/>
            <p:cNvGrpSpPr>
              <a:grpSpLocks/>
            </p:cNvGrpSpPr>
            <p:nvPr/>
          </p:nvGrpSpPr>
          <p:grpSpPr bwMode="auto">
            <a:xfrm>
              <a:off x="96" y="2592"/>
              <a:ext cx="1104" cy="1632"/>
              <a:chOff x="96" y="2592"/>
              <a:chExt cx="1104" cy="1632"/>
            </a:xfrm>
          </p:grpSpPr>
          <p:sp>
            <p:nvSpPr>
              <p:cNvPr id="47" name="Freeform 545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Freeform 546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547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548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Freeform 549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550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434 w 912"/>
                  <a:gd name="T1" fmla="*/ 1172 h 1194"/>
                  <a:gd name="T2" fmla="*/ 701 w 912"/>
                  <a:gd name="T3" fmla="*/ 1172 h 1194"/>
                  <a:gd name="T4" fmla="*/ 845 w 912"/>
                  <a:gd name="T5" fmla="*/ 1107 h 1194"/>
                  <a:gd name="T6" fmla="*/ 834 w 912"/>
                  <a:gd name="T7" fmla="*/ 912 h 1194"/>
                  <a:gd name="T8" fmla="*/ 834 w 912"/>
                  <a:gd name="T9" fmla="*/ 783 h 1194"/>
                  <a:gd name="T10" fmla="*/ 834 w 912"/>
                  <a:gd name="T11" fmla="*/ 653 h 1194"/>
                  <a:gd name="T12" fmla="*/ 901 w 912"/>
                  <a:gd name="T13" fmla="*/ 328 h 1194"/>
                  <a:gd name="T14" fmla="*/ 901 w 912"/>
                  <a:gd name="T15" fmla="*/ 133 h 1194"/>
                  <a:gd name="T16" fmla="*/ 902 w 912"/>
                  <a:gd name="T17" fmla="*/ 53 h 1194"/>
                  <a:gd name="T18" fmla="*/ 887 w 912"/>
                  <a:gd name="T19" fmla="*/ 23 h 1194"/>
                  <a:gd name="T20" fmla="*/ 872 w 912"/>
                  <a:gd name="T21" fmla="*/ 7 h 1194"/>
                  <a:gd name="T22" fmla="*/ 841 w 912"/>
                  <a:gd name="T23" fmla="*/ 68 h 1194"/>
                  <a:gd name="T24" fmla="*/ 720 w 912"/>
                  <a:gd name="T25" fmla="*/ 98 h 1194"/>
                  <a:gd name="T26" fmla="*/ 568 w 912"/>
                  <a:gd name="T27" fmla="*/ 129 h 1194"/>
                  <a:gd name="T28" fmla="*/ 356 w 912"/>
                  <a:gd name="T29" fmla="*/ 114 h 1194"/>
                  <a:gd name="T30" fmla="*/ 114 w 912"/>
                  <a:gd name="T31" fmla="*/ 98 h 1194"/>
                  <a:gd name="T32" fmla="*/ 144 w 912"/>
                  <a:gd name="T33" fmla="*/ 83 h 1194"/>
                  <a:gd name="T34" fmla="*/ 144 w 912"/>
                  <a:gd name="T35" fmla="*/ 23 h 1194"/>
                  <a:gd name="T36" fmla="*/ 129 w 912"/>
                  <a:gd name="T37" fmla="*/ 53 h 1194"/>
                  <a:gd name="T38" fmla="*/ 114 w 912"/>
                  <a:gd name="T39" fmla="*/ 53 h 1194"/>
                  <a:gd name="T40" fmla="*/ 114 w 912"/>
                  <a:gd name="T41" fmla="*/ 83 h 1194"/>
                  <a:gd name="T42" fmla="*/ 100 w 912"/>
                  <a:gd name="T43" fmla="*/ 263 h 1194"/>
                  <a:gd name="T44" fmla="*/ 33 w 912"/>
                  <a:gd name="T45" fmla="*/ 718 h 1194"/>
                  <a:gd name="T46" fmla="*/ 33 w 912"/>
                  <a:gd name="T47" fmla="*/ 912 h 1194"/>
                  <a:gd name="T48" fmla="*/ 44 w 912"/>
                  <a:gd name="T49" fmla="*/ 1151 h 1194"/>
                  <a:gd name="T50" fmla="*/ 300 w 912"/>
                  <a:gd name="T51" fmla="*/ 1172 h 1194"/>
                  <a:gd name="T52" fmla="*/ 434 w 912"/>
                  <a:gd name="T53" fmla="*/ 1172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3" name="Group 551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57" name="Freeform 552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Freeform 553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Freeform 554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" name="Freeform 555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" name="Freeform 556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" name="Freeform 557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4" name="Freeform 558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559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560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" name="Freeform 561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4" name="Group 562"/>
          <p:cNvGrpSpPr>
            <a:grpSpLocks/>
          </p:cNvGrpSpPr>
          <p:nvPr/>
        </p:nvGrpSpPr>
        <p:grpSpPr bwMode="auto">
          <a:xfrm>
            <a:off x="5105400" y="228600"/>
            <a:ext cx="1524000" cy="2057400"/>
            <a:chOff x="2600" y="2595"/>
            <a:chExt cx="1384" cy="1639"/>
          </a:xfrm>
        </p:grpSpPr>
        <p:grpSp>
          <p:nvGrpSpPr>
            <p:cNvPr id="255" name="Group 563"/>
            <p:cNvGrpSpPr>
              <a:grpSpLocks/>
            </p:cNvGrpSpPr>
            <p:nvPr/>
          </p:nvGrpSpPr>
          <p:grpSpPr bwMode="auto">
            <a:xfrm rot="20234941" flipH="1">
              <a:off x="3120" y="2595"/>
              <a:ext cx="536" cy="435"/>
              <a:chOff x="3216" y="2784"/>
              <a:chExt cx="384" cy="335"/>
            </a:xfrm>
          </p:grpSpPr>
          <p:grpSp>
            <p:nvGrpSpPr>
              <p:cNvPr id="257" name="Group 564"/>
              <p:cNvGrpSpPr>
                <a:grpSpLocks/>
              </p:cNvGrpSpPr>
              <p:nvPr/>
            </p:nvGrpSpPr>
            <p:grpSpPr bwMode="auto">
              <a:xfrm flipH="1">
                <a:off x="3216" y="2784"/>
                <a:ext cx="384" cy="335"/>
                <a:chOff x="1355" y="3089"/>
                <a:chExt cx="598" cy="575"/>
              </a:xfrm>
            </p:grpSpPr>
            <p:sp>
              <p:nvSpPr>
                <p:cNvPr id="110" name="Freeform 565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" name="Freeform 566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" name="Freeform 567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" name="Freeform 568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" name="Freeform 569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" name="Freeform 570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" name="Freeform 571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" name="Freeform 572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" name="Freeform 573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" name="Freeform 574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" name="Freeform 575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" name="Freeform 576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2" name="Freeform 577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" name="Freeform 578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" name="Freeform 579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5" name="Freeform 580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" name="Freeform 581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9" name="Freeform 582"/>
              <p:cNvSpPr>
                <a:spLocks/>
              </p:cNvSpPr>
              <p:nvPr/>
            </p:nvSpPr>
            <p:spPr bwMode="auto">
              <a:xfrm flipH="1">
                <a:off x="3320" y="3039"/>
                <a:ext cx="261" cy="79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F200"/>
                  </a:gs>
                  <a:gs pos="100000">
                    <a:srgbClr val="99FF99"/>
                  </a:gs>
                </a:gsLst>
                <a:path path="rect">
                  <a:fillToRect l="50000" t="50000" r="50000" b="50000"/>
                </a:path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9" name="Group 583"/>
            <p:cNvGrpSpPr>
              <a:grpSpLocks/>
            </p:cNvGrpSpPr>
            <p:nvPr/>
          </p:nvGrpSpPr>
          <p:grpSpPr bwMode="auto">
            <a:xfrm flipH="1">
              <a:off x="2736" y="2640"/>
              <a:ext cx="528" cy="480"/>
              <a:chOff x="2640" y="3024"/>
              <a:chExt cx="598" cy="575"/>
            </a:xfrm>
          </p:grpSpPr>
          <p:grpSp>
            <p:nvGrpSpPr>
              <p:cNvPr id="278" name="Group 584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91" name="Freeform 585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" name="Freeform 586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" name="Freeform 587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" name="Freeform 588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" name="Freeform 589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" name="Freeform 590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" name="Freeform 591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8" name="Freeform 592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" name="Freeform 593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0" name="Freeform 594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" name="Freeform 595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" name="Freeform 596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" name="Freeform 597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" name="Freeform 598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" name="Freeform 599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" name="Freeform 600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" name="Freeform 601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0" name="Freeform 602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6" name="Freeform 603" descr="Циновка"/>
            <p:cNvSpPr>
              <a:spLocks/>
            </p:cNvSpPr>
            <p:nvPr/>
          </p:nvSpPr>
          <p:spPr bwMode="auto">
            <a:xfrm flipH="1">
              <a:off x="2736" y="2832"/>
              <a:ext cx="1008" cy="1402"/>
            </a:xfrm>
            <a:custGeom>
              <a:avLst/>
              <a:gdLst>
                <a:gd name="T0" fmla="*/ 434 w 912"/>
                <a:gd name="T1" fmla="*/ 1172 h 1194"/>
                <a:gd name="T2" fmla="*/ 701 w 912"/>
                <a:gd name="T3" fmla="*/ 1172 h 1194"/>
                <a:gd name="T4" fmla="*/ 845 w 912"/>
                <a:gd name="T5" fmla="*/ 1107 h 1194"/>
                <a:gd name="T6" fmla="*/ 834 w 912"/>
                <a:gd name="T7" fmla="*/ 912 h 1194"/>
                <a:gd name="T8" fmla="*/ 834 w 912"/>
                <a:gd name="T9" fmla="*/ 783 h 1194"/>
                <a:gd name="T10" fmla="*/ 834 w 912"/>
                <a:gd name="T11" fmla="*/ 653 h 1194"/>
                <a:gd name="T12" fmla="*/ 901 w 912"/>
                <a:gd name="T13" fmla="*/ 328 h 1194"/>
                <a:gd name="T14" fmla="*/ 901 w 912"/>
                <a:gd name="T15" fmla="*/ 133 h 1194"/>
                <a:gd name="T16" fmla="*/ 902 w 912"/>
                <a:gd name="T17" fmla="*/ 53 h 1194"/>
                <a:gd name="T18" fmla="*/ 887 w 912"/>
                <a:gd name="T19" fmla="*/ 23 h 1194"/>
                <a:gd name="T20" fmla="*/ 872 w 912"/>
                <a:gd name="T21" fmla="*/ 7 h 1194"/>
                <a:gd name="T22" fmla="*/ 841 w 912"/>
                <a:gd name="T23" fmla="*/ 68 h 1194"/>
                <a:gd name="T24" fmla="*/ 720 w 912"/>
                <a:gd name="T25" fmla="*/ 98 h 1194"/>
                <a:gd name="T26" fmla="*/ 568 w 912"/>
                <a:gd name="T27" fmla="*/ 129 h 1194"/>
                <a:gd name="T28" fmla="*/ 356 w 912"/>
                <a:gd name="T29" fmla="*/ 114 h 1194"/>
                <a:gd name="T30" fmla="*/ 114 w 912"/>
                <a:gd name="T31" fmla="*/ 98 h 1194"/>
                <a:gd name="T32" fmla="*/ 144 w 912"/>
                <a:gd name="T33" fmla="*/ 83 h 1194"/>
                <a:gd name="T34" fmla="*/ 144 w 912"/>
                <a:gd name="T35" fmla="*/ 23 h 1194"/>
                <a:gd name="T36" fmla="*/ 129 w 912"/>
                <a:gd name="T37" fmla="*/ 53 h 1194"/>
                <a:gd name="T38" fmla="*/ 114 w 912"/>
                <a:gd name="T39" fmla="*/ 53 h 1194"/>
                <a:gd name="T40" fmla="*/ 114 w 912"/>
                <a:gd name="T41" fmla="*/ 83 h 1194"/>
                <a:gd name="T42" fmla="*/ 100 w 912"/>
                <a:gd name="T43" fmla="*/ 263 h 1194"/>
                <a:gd name="T44" fmla="*/ 33 w 912"/>
                <a:gd name="T45" fmla="*/ 718 h 1194"/>
                <a:gd name="T46" fmla="*/ 33 w 912"/>
                <a:gd name="T47" fmla="*/ 912 h 1194"/>
                <a:gd name="T48" fmla="*/ 44 w 912"/>
                <a:gd name="T49" fmla="*/ 1151 h 1194"/>
                <a:gd name="T50" fmla="*/ 300 w 912"/>
                <a:gd name="T51" fmla="*/ 1172 h 1194"/>
                <a:gd name="T52" fmla="*/ 434 w 912"/>
                <a:gd name="T53" fmla="*/ 1172 h 11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12"/>
                <a:gd name="T82" fmla="*/ 0 h 1194"/>
                <a:gd name="T83" fmla="*/ 912 w 912"/>
                <a:gd name="T84" fmla="*/ 1194 h 11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12" h="1194">
                  <a:moveTo>
                    <a:pt x="434" y="1172"/>
                  </a:moveTo>
                  <a:cubicBezTo>
                    <a:pt x="500" y="1172"/>
                    <a:pt x="633" y="1183"/>
                    <a:pt x="701" y="1172"/>
                  </a:cubicBezTo>
                  <a:cubicBezTo>
                    <a:pt x="769" y="1162"/>
                    <a:pt x="823" y="1151"/>
                    <a:pt x="845" y="1107"/>
                  </a:cubicBezTo>
                  <a:cubicBezTo>
                    <a:pt x="868" y="1064"/>
                    <a:pt x="836" y="967"/>
                    <a:pt x="834" y="912"/>
                  </a:cubicBezTo>
                  <a:cubicBezTo>
                    <a:pt x="833" y="858"/>
                    <a:pt x="834" y="826"/>
                    <a:pt x="834" y="783"/>
                  </a:cubicBezTo>
                  <a:cubicBezTo>
                    <a:pt x="834" y="739"/>
                    <a:pt x="823" y="728"/>
                    <a:pt x="834" y="653"/>
                  </a:cubicBezTo>
                  <a:cubicBezTo>
                    <a:pt x="845" y="577"/>
                    <a:pt x="890" y="414"/>
                    <a:pt x="901" y="328"/>
                  </a:cubicBezTo>
                  <a:cubicBezTo>
                    <a:pt x="912" y="241"/>
                    <a:pt x="901" y="179"/>
                    <a:pt x="901" y="133"/>
                  </a:cubicBezTo>
                  <a:cubicBezTo>
                    <a:pt x="901" y="87"/>
                    <a:pt x="904" y="71"/>
                    <a:pt x="902" y="53"/>
                  </a:cubicBezTo>
                  <a:cubicBezTo>
                    <a:pt x="900" y="35"/>
                    <a:pt x="892" y="31"/>
                    <a:pt x="887" y="23"/>
                  </a:cubicBezTo>
                  <a:cubicBezTo>
                    <a:pt x="882" y="15"/>
                    <a:pt x="880" y="0"/>
                    <a:pt x="872" y="7"/>
                  </a:cubicBezTo>
                  <a:cubicBezTo>
                    <a:pt x="864" y="14"/>
                    <a:pt x="866" y="53"/>
                    <a:pt x="841" y="68"/>
                  </a:cubicBezTo>
                  <a:cubicBezTo>
                    <a:pt x="816" y="83"/>
                    <a:pt x="765" y="88"/>
                    <a:pt x="720" y="98"/>
                  </a:cubicBezTo>
                  <a:cubicBezTo>
                    <a:pt x="675" y="108"/>
                    <a:pt x="629" y="126"/>
                    <a:pt x="568" y="129"/>
                  </a:cubicBezTo>
                  <a:cubicBezTo>
                    <a:pt x="507" y="132"/>
                    <a:pt x="432" y="119"/>
                    <a:pt x="356" y="114"/>
                  </a:cubicBezTo>
                  <a:cubicBezTo>
                    <a:pt x="280" y="109"/>
                    <a:pt x="149" y="103"/>
                    <a:pt x="114" y="98"/>
                  </a:cubicBezTo>
                  <a:cubicBezTo>
                    <a:pt x="79" y="93"/>
                    <a:pt x="139" y="95"/>
                    <a:pt x="144" y="83"/>
                  </a:cubicBezTo>
                  <a:cubicBezTo>
                    <a:pt x="149" y="71"/>
                    <a:pt x="146" y="28"/>
                    <a:pt x="144" y="23"/>
                  </a:cubicBezTo>
                  <a:cubicBezTo>
                    <a:pt x="142" y="18"/>
                    <a:pt x="134" y="48"/>
                    <a:pt x="129" y="53"/>
                  </a:cubicBezTo>
                  <a:cubicBezTo>
                    <a:pt x="124" y="58"/>
                    <a:pt x="116" y="48"/>
                    <a:pt x="114" y="53"/>
                  </a:cubicBezTo>
                  <a:cubicBezTo>
                    <a:pt x="112" y="58"/>
                    <a:pt x="116" y="48"/>
                    <a:pt x="114" y="83"/>
                  </a:cubicBezTo>
                  <a:cubicBezTo>
                    <a:pt x="112" y="118"/>
                    <a:pt x="113" y="157"/>
                    <a:pt x="100" y="263"/>
                  </a:cubicBezTo>
                  <a:cubicBezTo>
                    <a:pt x="87" y="369"/>
                    <a:pt x="44" y="609"/>
                    <a:pt x="33" y="718"/>
                  </a:cubicBezTo>
                  <a:cubicBezTo>
                    <a:pt x="22" y="826"/>
                    <a:pt x="32" y="841"/>
                    <a:pt x="33" y="912"/>
                  </a:cubicBezTo>
                  <a:cubicBezTo>
                    <a:pt x="35" y="984"/>
                    <a:pt x="0" y="1107"/>
                    <a:pt x="44" y="1151"/>
                  </a:cubicBezTo>
                  <a:cubicBezTo>
                    <a:pt x="89" y="1194"/>
                    <a:pt x="235" y="1168"/>
                    <a:pt x="300" y="1172"/>
                  </a:cubicBezTo>
                  <a:cubicBezTo>
                    <a:pt x="366" y="1176"/>
                    <a:pt x="367" y="1172"/>
                    <a:pt x="434" y="117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" name="Group 604"/>
            <p:cNvGrpSpPr>
              <a:grpSpLocks/>
            </p:cNvGrpSpPr>
            <p:nvPr/>
          </p:nvGrpSpPr>
          <p:grpSpPr bwMode="auto">
            <a:xfrm flipH="1">
              <a:off x="3456" y="3744"/>
              <a:ext cx="528" cy="480"/>
              <a:chOff x="2640" y="3024"/>
              <a:chExt cx="598" cy="575"/>
            </a:xfrm>
          </p:grpSpPr>
          <p:grpSp>
            <p:nvGrpSpPr>
              <p:cNvPr id="43" name="Group 605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72" name="Freeform 606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" name="Freeform 607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" name="Freeform 608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" name="Freeform 609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" name="Freeform 610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" name="Freeform 611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" name="Freeform 612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" name="Freeform 613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" name="Freeform 614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" name="Freeform 615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" name="Freeform 616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3" name="Freeform 617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" name="Freeform 618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5" name="Freeform 619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" name="Freeform 620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7" name="Freeform 621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" name="Freeform 622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1" name="Freeform 623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9" name="Freeform 625" descr="Циновка"/>
            <p:cNvSpPr>
              <a:spLocks/>
            </p:cNvSpPr>
            <p:nvPr/>
          </p:nvSpPr>
          <p:spPr bwMode="auto">
            <a:xfrm flipH="1">
              <a:off x="2600" y="280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" name="Group 562"/>
          <p:cNvGrpSpPr>
            <a:grpSpLocks/>
          </p:cNvGrpSpPr>
          <p:nvPr/>
        </p:nvGrpSpPr>
        <p:grpSpPr bwMode="auto">
          <a:xfrm>
            <a:off x="7162800" y="304800"/>
            <a:ext cx="1524000" cy="2057400"/>
            <a:chOff x="2600" y="2595"/>
            <a:chExt cx="1384" cy="1639"/>
          </a:xfrm>
        </p:grpSpPr>
        <p:grpSp>
          <p:nvGrpSpPr>
            <p:cNvPr id="53" name="Group 563"/>
            <p:cNvGrpSpPr>
              <a:grpSpLocks/>
            </p:cNvGrpSpPr>
            <p:nvPr/>
          </p:nvGrpSpPr>
          <p:grpSpPr bwMode="auto">
            <a:xfrm rot="20234941" flipH="1">
              <a:off x="3120" y="2595"/>
              <a:ext cx="536" cy="435"/>
              <a:chOff x="3216" y="2784"/>
              <a:chExt cx="384" cy="335"/>
            </a:xfrm>
          </p:grpSpPr>
          <p:grpSp>
            <p:nvGrpSpPr>
              <p:cNvPr id="63" name="Group 564"/>
              <p:cNvGrpSpPr>
                <a:grpSpLocks/>
              </p:cNvGrpSpPr>
              <p:nvPr/>
            </p:nvGrpSpPr>
            <p:grpSpPr bwMode="auto">
              <a:xfrm flipH="1">
                <a:off x="3216" y="2784"/>
                <a:ext cx="384" cy="335"/>
                <a:chOff x="1355" y="3089"/>
                <a:chExt cx="598" cy="575"/>
              </a:xfrm>
            </p:grpSpPr>
            <p:sp>
              <p:nvSpPr>
                <p:cNvPr id="173" name="Freeform 565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" name="Freeform 566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" name="Freeform 567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" name="Freeform 568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" name="Freeform 569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" name="Freeform 570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" name="Freeform 571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" name="Freeform 572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1" name="Freeform 573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2" name="Freeform 574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3" name="Freeform 575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" name="Freeform 576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" name="Freeform 577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6" name="Freeform 578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7" name="Freeform 579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8" name="Freeform 580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" name="Freeform 581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2" name="Freeform 582"/>
              <p:cNvSpPr>
                <a:spLocks/>
              </p:cNvSpPr>
              <p:nvPr/>
            </p:nvSpPr>
            <p:spPr bwMode="auto">
              <a:xfrm flipH="1">
                <a:off x="3320" y="3039"/>
                <a:ext cx="261" cy="79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F200"/>
                  </a:gs>
                  <a:gs pos="100000">
                    <a:srgbClr val="99FF99"/>
                  </a:gs>
                </a:gsLst>
                <a:path path="rect">
                  <a:fillToRect l="50000" t="50000" r="50000" b="50000"/>
                </a:path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7" name="Group 583"/>
            <p:cNvGrpSpPr>
              <a:grpSpLocks/>
            </p:cNvGrpSpPr>
            <p:nvPr/>
          </p:nvGrpSpPr>
          <p:grpSpPr bwMode="auto">
            <a:xfrm flipH="1">
              <a:off x="2736" y="2640"/>
              <a:ext cx="528" cy="480"/>
              <a:chOff x="2640" y="3024"/>
              <a:chExt cx="598" cy="575"/>
            </a:xfrm>
          </p:grpSpPr>
          <p:grpSp>
            <p:nvGrpSpPr>
              <p:cNvPr id="64" name="Group 584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54" name="Freeform 585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5" name="Freeform 586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6" name="Freeform 587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7" name="Freeform 588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" name="Freeform 589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" name="Freeform 590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0" name="Freeform 591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1" name="Freeform 592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2" name="Freeform 593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" name="Freeform 594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" name="Freeform 595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5" name="Freeform 596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" name="Freeform 597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7" name="Freeform 598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8" name="Freeform 599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9" name="Freeform 600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0" name="Freeform 601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" name="Freeform 602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0" name="Freeform 603" descr="Циновка"/>
            <p:cNvSpPr>
              <a:spLocks/>
            </p:cNvSpPr>
            <p:nvPr/>
          </p:nvSpPr>
          <p:spPr bwMode="auto">
            <a:xfrm flipH="1">
              <a:off x="2736" y="2832"/>
              <a:ext cx="1008" cy="1402"/>
            </a:xfrm>
            <a:custGeom>
              <a:avLst/>
              <a:gdLst>
                <a:gd name="T0" fmla="*/ 434 w 912"/>
                <a:gd name="T1" fmla="*/ 1172 h 1194"/>
                <a:gd name="T2" fmla="*/ 701 w 912"/>
                <a:gd name="T3" fmla="*/ 1172 h 1194"/>
                <a:gd name="T4" fmla="*/ 845 w 912"/>
                <a:gd name="T5" fmla="*/ 1107 h 1194"/>
                <a:gd name="T6" fmla="*/ 834 w 912"/>
                <a:gd name="T7" fmla="*/ 912 h 1194"/>
                <a:gd name="T8" fmla="*/ 834 w 912"/>
                <a:gd name="T9" fmla="*/ 783 h 1194"/>
                <a:gd name="T10" fmla="*/ 834 w 912"/>
                <a:gd name="T11" fmla="*/ 653 h 1194"/>
                <a:gd name="T12" fmla="*/ 901 w 912"/>
                <a:gd name="T13" fmla="*/ 328 h 1194"/>
                <a:gd name="T14" fmla="*/ 901 w 912"/>
                <a:gd name="T15" fmla="*/ 133 h 1194"/>
                <a:gd name="T16" fmla="*/ 902 w 912"/>
                <a:gd name="T17" fmla="*/ 53 h 1194"/>
                <a:gd name="T18" fmla="*/ 887 w 912"/>
                <a:gd name="T19" fmla="*/ 23 h 1194"/>
                <a:gd name="T20" fmla="*/ 872 w 912"/>
                <a:gd name="T21" fmla="*/ 7 h 1194"/>
                <a:gd name="T22" fmla="*/ 841 w 912"/>
                <a:gd name="T23" fmla="*/ 68 h 1194"/>
                <a:gd name="T24" fmla="*/ 720 w 912"/>
                <a:gd name="T25" fmla="*/ 98 h 1194"/>
                <a:gd name="T26" fmla="*/ 568 w 912"/>
                <a:gd name="T27" fmla="*/ 129 h 1194"/>
                <a:gd name="T28" fmla="*/ 356 w 912"/>
                <a:gd name="T29" fmla="*/ 114 h 1194"/>
                <a:gd name="T30" fmla="*/ 114 w 912"/>
                <a:gd name="T31" fmla="*/ 98 h 1194"/>
                <a:gd name="T32" fmla="*/ 144 w 912"/>
                <a:gd name="T33" fmla="*/ 83 h 1194"/>
                <a:gd name="T34" fmla="*/ 144 w 912"/>
                <a:gd name="T35" fmla="*/ 23 h 1194"/>
                <a:gd name="T36" fmla="*/ 129 w 912"/>
                <a:gd name="T37" fmla="*/ 53 h 1194"/>
                <a:gd name="T38" fmla="*/ 114 w 912"/>
                <a:gd name="T39" fmla="*/ 53 h 1194"/>
                <a:gd name="T40" fmla="*/ 114 w 912"/>
                <a:gd name="T41" fmla="*/ 83 h 1194"/>
                <a:gd name="T42" fmla="*/ 100 w 912"/>
                <a:gd name="T43" fmla="*/ 263 h 1194"/>
                <a:gd name="T44" fmla="*/ 33 w 912"/>
                <a:gd name="T45" fmla="*/ 718 h 1194"/>
                <a:gd name="T46" fmla="*/ 33 w 912"/>
                <a:gd name="T47" fmla="*/ 912 h 1194"/>
                <a:gd name="T48" fmla="*/ 44 w 912"/>
                <a:gd name="T49" fmla="*/ 1151 h 1194"/>
                <a:gd name="T50" fmla="*/ 300 w 912"/>
                <a:gd name="T51" fmla="*/ 1172 h 1194"/>
                <a:gd name="T52" fmla="*/ 434 w 912"/>
                <a:gd name="T53" fmla="*/ 1172 h 11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12"/>
                <a:gd name="T82" fmla="*/ 0 h 1194"/>
                <a:gd name="T83" fmla="*/ 912 w 912"/>
                <a:gd name="T84" fmla="*/ 1194 h 11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12" h="1194">
                  <a:moveTo>
                    <a:pt x="434" y="1172"/>
                  </a:moveTo>
                  <a:cubicBezTo>
                    <a:pt x="500" y="1172"/>
                    <a:pt x="633" y="1183"/>
                    <a:pt x="701" y="1172"/>
                  </a:cubicBezTo>
                  <a:cubicBezTo>
                    <a:pt x="769" y="1162"/>
                    <a:pt x="823" y="1151"/>
                    <a:pt x="845" y="1107"/>
                  </a:cubicBezTo>
                  <a:cubicBezTo>
                    <a:pt x="868" y="1064"/>
                    <a:pt x="836" y="967"/>
                    <a:pt x="834" y="912"/>
                  </a:cubicBezTo>
                  <a:cubicBezTo>
                    <a:pt x="833" y="858"/>
                    <a:pt x="834" y="826"/>
                    <a:pt x="834" y="783"/>
                  </a:cubicBezTo>
                  <a:cubicBezTo>
                    <a:pt x="834" y="739"/>
                    <a:pt x="823" y="728"/>
                    <a:pt x="834" y="653"/>
                  </a:cubicBezTo>
                  <a:cubicBezTo>
                    <a:pt x="845" y="577"/>
                    <a:pt x="890" y="414"/>
                    <a:pt x="901" y="328"/>
                  </a:cubicBezTo>
                  <a:cubicBezTo>
                    <a:pt x="912" y="241"/>
                    <a:pt x="901" y="179"/>
                    <a:pt x="901" y="133"/>
                  </a:cubicBezTo>
                  <a:cubicBezTo>
                    <a:pt x="901" y="87"/>
                    <a:pt x="904" y="71"/>
                    <a:pt x="902" y="53"/>
                  </a:cubicBezTo>
                  <a:cubicBezTo>
                    <a:pt x="900" y="35"/>
                    <a:pt x="892" y="31"/>
                    <a:pt x="887" y="23"/>
                  </a:cubicBezTo>
                  <a:cubicBezTo>
                    <a:pt x="882" y="15"/>
                    <a:pt x="880" y="0"/>
                    <a:pt x="872" y="7"/>
                  </a:cubicBezTo>
                  <a:cubicBezTo>
                    <a:pt x="864" y="14"/>
                    <a:pt x="866" y="53"/>
                    <a:pt x="841" y="68"/>
                  </a:cubicBezTo>
                  <a:cubicBezTo>
                    <a:pt x="816" y="83"/>
                    <a:pt x="765" y="88"/>
                    <a:pt x="720" y="98"/>
                  </a:cubicBezTo>
                  <a:cubicBezTo>
                    <a:pt x="675" y="108"/>
                    <a:pt x="629" y="126"/>
                    <a:pt x="568" y="129"/>
                  </a:cubicBezTo>
                  <a:cubicBezTo>
                    <a:pt x="507" y="132"/>
                    <a:pt x="432" y="119"/>
                    <a:pt x="356" y="114"/>
                  </a:cubicBezTo>
                  <a:cubicBezTo>
                    <a:pt x="280" y="109"/>
                    <a:pt x="149" y="103"/>
                    <a:pt x="114" y="98"/>
                  </a:cubicBezTo>
                  <a:cubicBezTo>
                    <a:pt x="79" y="93"/>
                    <a:pt x="139" y="95"/>
                    <a:pt x="144" y="83"/>
                  </a:cubicBezTo>
                  <a:cubicBezTo>
                    <a:pt x="149" y="71"/>
                    <a:pt x="146" y="28"/>
                    <a:pt x="144" y="23"/>
                  </a:cubicBezTo>
                  <a:cubicBezTo>
                    <a:pt x="142" y="18"/>
                    <a:pt x="134" y="48"/>
                    <a:pt x="129" y="53"/>
                  </a:cubicBezTo>
                  <a:cubicBezTo>
                    <a:pt x="124" y="58"/>
                    <a:pt x="116" y="48"/>
                    <a:pt x="114" y="53"/>
                  </a:cubicBezTo>
                  <a:cubicBezTo>
                    <a:pt x="112" y="58"/>
                    <a:pt x="116" y="48"/>
                    <a:pt x="114" y="83"/>
                  </a:cubicBezTo>
                  <a:cubicBezTo>
                    <a:pt x="112" y="118"/>
                    <a:pt x="113" y="157"/>
                    <a:pt x="100" y="263"/>
                  </a:cubicBezTo>
                  <a:cubicBezTo>
                    <a:pt x="87" y="369"/>
                    <a:pt x="44" y="609"/>
                    <a:pt x="33" y="718"/>
                  </a:cubicBezTo>
                  <a:cubicBezTo>
                    <a:pt x="22" y="826"/>
                    <a:pt x="32" y="841"/>
                    <a:pt x="33" y="912"/>
                  </a:cubicBezTo>
                  <a:cubicBezTo>
                    <a:pt x="35" y="984"/>
                    <a:pt x="0" y="1107"/>
                    <a:pt x="44" y="1151"/>
                  </a:cubicBezTo>
                  <a:cubicBezTo>
                    <a:pt x="89" y="1194"/>
                    <a:pt x="235" y="1168"/>
                    <a:pt x="300" y="1172"/>
                  </a:cubicBezTo>
                  <a:cubicBezTo>
                    <a:pt x="366" y="1176"/>
                    <a:pt x="367" y="1172"/>
                    <a:pt x="434" y="117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5" name="Group 604"/>
            <p:cNvGrpSpPr>
              <a:grpSpLocks/>
            </p:cNvGrpSpPr>
            <p:nvPr/>
          </p:nvGrpSpPr>
          <p:grpSpPr bwMode="auto">
            <a:xfrm flipH="1">
              <a:off x="3456" y="3744"/>
              <a:ext cx="528" cy="480"/>
              <a:chOff x="2640" y="3024"/>
              <a:chExt cx="598" cy="575"/>
            </a:xfrm>
          </p:grpSpPr>
          <p:grpSp>
            <p:nvGrpSpPr>
              <p:cNvPr id="67" name="Group 605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35" name="Freeform 606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6" name="Freeform 607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7" name="Freeform 608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8" name="Freeform 609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9" name="Freeform 610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0" name="Freeform 611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" name="Freeform 612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2" name="Freeform 613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" name="Freeform 614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4" name="Freeform 615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5" name="Freeform 616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" name="Freeform 617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7" name="Freeform 618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8" name="Freeform 619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" name="Freeform 620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" name="Freeform 621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1" name="Freeform 622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4" name="Freeform 623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2" name="Freeform 625" descr="Циновка"/>
            <p:cNvSpPr>
              <a:spLocks/>
            </p:cNvSpPr>
            <p:nvPr/>
          </p:nvSpPr>
          <p:spPr bwMode="auto">
            <a:xfrm flipH="1">
              <a:off x="2600" y="280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" name="Group 562"/>
          <p:cNvGrpSpPr>
            <a:grpSpLocks/>
          </p:cNvGrpSpPr>
          <p:nvPr/>
        </p:nvGrpSpPr>
        <p:grpSpPr bwMode="auto">
          <a:xfrm>
            <a:off x="5410200" y="2438400"/>
            <a:ext cx="1524000" cy="2057400"/>
            <a:chOff x="2600" y="2595"/>
            <a:chExt cx="1384" cy="1639"/>
          </a:xfrm>
        </p:grpSpPr>
        <p:grpSp>
          <p:nvGrpSpPr>
            <p:cNvPr id="70" name="Group 563"/>
            <p:cNvGrpSpPr>
              <a:grpSpLocks/>
            </p:cNvGrpSpPr>
            <p:nvPr/>
          </p:nvGrpSpPr>
          <p:grpSpPr bwMode="auto">
            <a:xfrm rot="20234941" flipH="1">
              <a:off x="3120" y="2595"/>
              <a:ext cx="536" cy="435"/>
              <a:chOff x="3216" y="2784"/>
              <a:chExt cx="384" cy="335"/>
            </a:xfrm>
          </p:grpSpPr>
          <p:grpSp>
            <p:nvGrpSpPr>
              <p:cNvPr id="89" name="Group 564"/>
              <p:cNvGrpSpPr>
                <a:grpSpLocks/>
              </p:cNvGrpSpPr>
              <p:nvPr/>
            </p:nvGrpSpPr>
            <p:grpSpPr bwMode="auto">
              <a:xfrm flipH="1">
                <a:off x="3216" y="2784"/>
                <a:ext cx="384" cy="335"/>
                <a:chOff x="1355" y="3089"/>
                <a:chExt cx="598" cy="575"/>
              </a:xfrm>
            </p:grpSpPr>
            <p:sp>
              <p:nvSpPr>
                <p:cNvPr id="236" name="Freeform 565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" name="Freeform 566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" name="Freeform 567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9" name="Freeform 568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0" name="Freeform 569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1" name="Freeform 570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2" name="Freeform 571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3" name="Freeform 572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4" name="Freeform 573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5" name="Freeform 574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" name="Freeform 575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7" name="Freeform 576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8" name="Freeform 577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9" name="Freeform 578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0" name="Freeform 579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1" name="Freeform 580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2" name="Freeform 581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35" name="Freeform 582"/>
              <p:cNvSpPr>
                <a:spLocks/>
              </p:cNvSpPr>
              <p:nvPr/>
            </p:nvSpPr>
            <p:spPr bwMode="auto">
              <a:xfrm flipH="1">
                <a:off x="3320" y="3039"/>
                <a:ext cx="261" cy="79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F200"/>
                  </a:gs>
                  <a:gs pos="100000">
                    <a:srgbClr val="99FF99"/>
                  </a:gs>
                </a:gsLst>
                <a:path path="rect">
                  <a:fillToRect l="50000" t="50000" r="50000" b="50000"/>
                </a:path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8" name="Group 583"/>
            <p:cNvGrpSpPr>
              <a:grpSpLocks/>
            </p:cNvGrpSpPr>
            <p:nvPr/>
          </p:nvGrpSpPr>
          <p:grpSpPr bwMode="auto">
            <a:xfrm flipH="1">
              <a:off x="2736" y="2640"/>
              <a:ext cx="528" cy="480"/>
              <a:chOff x="2640" y="3024"/>
              <a:chExt cx="598" cy="575"/>
            </a:xfrm>
          </p:grpSpPr>
          <p:grpSp>
            <p:nvGrpSpPr>
              <p:cNvPr id="127" name="Group 584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217" name="Freeform 585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" name="Freeform 586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" name="Freeform 587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" name="Freeform 588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" name="Freeform 589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" name="Freeform 590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" name="Freeform 591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" name="Freeform 592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" name="Freeform 593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" name="Freeform 594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" name="Freeform 595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" name="Freeform 596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" name="Freeform 597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" name="Freeform 598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" name="Freeform 599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" name="Freeform 600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" name="Freeform 601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6" name="Freeform 602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3" name="Freeform 603" descr="Циновка"/>
            <p:cNvSpPr>
              <a:spLocks/>
            </p:cNvSpPr>
            <p:nvPr/>
          </p:nvSpPr>
          <p:spPr bwMode="auto">
            <a:xfrm flipH="1">
              <a:off x="2736" y="2832"/>
              <a:ext cx="1008" cy="1402"/>
            </a:xfrm>
            <a:custGeom>
              <a:avLst/>
              <a:gdLst>
                <a:gd name="T0" fmla="*/ 434 w 912"/>
                <a:gd name="T1" fmla="*/ 1172 h 1194"/>
                <a:gd name="T2" fmla="*/ 701 w 912"/>
                <a:gd name="T3" fmla="*/ 1172 h 1194"/>
                <a:gd name="T4" fmla="*/ 845 w 912"/>
                <a:gd name="T5" fmla="*/ 1107 h 1194"/>
                <a:gd name="T6" fmla="*/ 834 w 912"/>
                <a:gd name="T7" fmla="*/ 912 h 1194"/>
                <a:gd name="T8" fmla="*/ 834 w 912"/>
                <a:gd name="T9" fmla="*/ 783 h 1194"/>
                <a:gd name="T10" fmla="*/ 834 w 912"/>
                <a:gd name="T11" fmla="*/ 653 h 1194"/>
                <a:gd name="T12" fmla="*/ 901 w 912"/>
                <a:gd name="T13" fmla="*/ 328 h 1194"/>
                <a:gd name="T14" fmla="*/ 901 w 912"/>
                <a:gd name="T15" fmla="*/ 133 h 1194"/>
                <a:gd name="T16" fmla="*/ 902 w 912"/>
                <a:gd name="T17" fmla="*/ 53 h 1194"/>
                <a:gd name="T18" fmla="*/ 887 w 912"/>
                <a:gd name="T19" fmla="*/ 23 h 1194"/>
                <a:gd name="T20" fmla="*/ 872 w 912"/>
                <a:gd name="T21" fmla="*/ 7 h 1194"/>
                <a:gd name="T22" fmla="*/ 841 w 912"/>
                <a:gd name="T23" fmla="*/ 68 h 1194"/>
                <a:gd name="T24" fmla="*/ 720 w 912"/>
                <a:gd name="T25" fmla="*/ 98 h 1194"/>
                <a:gd name="T26" fmla="*/ 568 w 912"/>
                <a:gd name="T27" fmla="*/ 129 h 1194"/>
                <a:gd name="T28" fmla="*/ 356 w 912"/>
                <a:gd name="T29" fmla="*/ 114 h 1194"/>
                <a:gd name="T30" fmla="*/ 114 w 912"/>
                <a:gd name="T31" fmla="*/ 98 h 1194"/>
                <a:gd name="T32" fmla="*/ 144 w 912"/>
                <a:gd name="T33" fmla="*/ 83 h 1194"/>
                <a:gd name="T34" fmla="*/ 144 w 912"/>
                <a:gd name="T35" fmla="*/ 23 h 1194"/>
                <a:gd name="T36" fmla="*/ 129 w 912"/>
                <a:gd name="T37" fmla="*/ 53 h 1194"/>
                <a:gd name="T38" fmla="*/ 114 w 912"/>
                <a:gd name="T39" fmla="*/ 53 h 1194"/>
                <a:gd name="T40" fmla="*/ 114 w 912"/>
                <a:gd name="T41" fmla="*/ 83 h 1194"/>
                <a:gd name="T42" fmla="*/ 100 w 912"/>
                <a:gd name="T43" fmla="*/ 263 h 1194"/>
                <a:gd name="T44" fmla="*/ 33 w 912"/>
                <a:gd name="T45" fmla="*/ 718 h 1194"/>
                <a:gd name="T46" fmla="*/ 33 w 912"/>
                <a:gd name="T47" fmla="*/ 912 h 1194"/>
                <a:gd name="T48" fmla="*/ 44 w 912"/>
                <a:gd name="T49" fmla="*/ 1151 h 1194"/>
                <a:gd name="T50" fmla="*/ 300 w 912"/>
                <a:gd name="T51" fmla="*/ 1172 h 1194"/>
                <a:gd name="T52" fmla="*/ 434 w 912"/>
                <a:gd name="T53" fmla="*/ 1172 h 11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12"/>
                <a:gd name="T82" fmla="*/ 0 h 1194"/>
                <a:gd name="T83" fmla="*/ 912 w 912"/>
                <a:gd name="T84" fmla="*/ 1194 h 11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12" h="1194">
                  <a:moveTo>
                    <a:pt x="434" y="1172"/>
                  </a:moveTo>
                  <a:cubicBezTo>
                    <a:pt x="500" y="1172"/>
                    <a:pt x="633" y="1183"/>
                    <a:pt x="701" y="1172"/>
                  </a:cubicBezTo>
                  <a:cubicBezTo>
                    <a:pt x="769" y="1162"/>
                    <a:pt x="823" y="1151"/>
                    <a:pt x="845" y="1107"/>
                  </a:cubicBezTo>
                  <a:cubicBezTo>
                    <a:pt x="868" y="1064"/>
                    <a:pt x="836" y="967"/>
                    <a:pt x="834" y="912"/>
                  </a:cubicBezTo>
                  <a:cubicBezTo>
                    <a:pt x="833" y="858"/>
                    <a:pt x="834" y="826"/>
                    <a:pt x="834" y="783"/>
                  </a:cubicBezTo>
                  <a:cubicBezTo>
                    <a:pt x="834" y="739"/>
                    <a:pt x="823" y="728"/>
                    <a:pt x="834" y="653"/>
                  </a:cubicBezTo>
                  <a:cubicBezTo>
                    <a:pt x="845" y="577"/>
                    <a:pt x="890" y="414"/>
                    <a:pt x="901" y="328"/>
                  </a:cubicBezTo>
                  <a:cubicBezTo>
                    <a:pt x="912" y="241"/>
                    <a:pt x="901" y="179"/>
                    <a:pt x="901" y="133"/>
                  </a:cubicBezTo>
                  <a:cubicBezTo>
                    <a:pt x="901" y="87"/>
                    <a:pt x="904" y="71"/>
                    <a:pt x="902" y="53"/>
                  </a:cubicBezTo>
                  <a:cubicBezTo>
                    <a:pt x="900" y="35"/>
                    <a:pt x="892" y="31"/>
                    <a:pt x="887" y="23"/>
                  </a:cubicBezTo>
                  <a:cubicBezTo>
                    <a:pt x="882" y="15"/>
                    <a:pt x="880" y="0"/>
                    <a:pt x="872" y="7"/>
                  </a:cubicBezTo>
                  <a:cubicBezTo>
                    <a:pt x="864" y="14"/>
                    <a:pt x="866" y="53"/>
                    <a:pt x="841" y="68"/>
                  </a:cubicBezTo>
                  <a:cubicBezTo>
                    <a:pt x="816" y="83"/>
                    <a:pt x="765" y="88"/>
                    <a:pt x="720" y="98"/>
                  </a:cubicBezTo>
                  <a:cubicBezTo>
                    <a:pt x="675" y="108"/>
                    <a:pt x="629" y="126"/>
                    <a:pt x="568" y="129"/>
                  </a:cubicBezTo>
                  <a:cubicBezTo>
                    <a:pt x="507" y="132"/>
                    <a:pt x="432" y="119"/>
                    <a:pt x="356" y="114"/>
                  </a:cubicBezTo>
                  <a:cubicBezTo>
                    <a:pt x="280" y="109"/>
                    <a:pt x="149" y="103"/>
                    <a:pt x="114" y="98"/>
                  </a:cubicBezTo>
                  <a:cubicBezTo>
                    <a:pt x="79" y="93"/>
                    <a:pt x="139" y="95"/>
                    <a:pt x="144" y="83"/>
                  </a:cubicBezTo>
                  <a:cubicBezTo>
                    <a:pt x="149" y="71"/>
                    <a:pt x="146" y="28"/>
                    <a:pt x="144" y="23"/>
                  </a:cubicBezTo>
                  <a:cubicBezTo>
                    <a:pt x="142" y="18"/>
                    <a:pt x="134" y="48"/>
                    <a:pt x="129" y="53"/>
                  </a:cubicBezTo>
                  <a:cubicBezTo>
                    <a:pt x="124" y="58"/>
                    <a:pt x="116" y="48"/>
                    <a:pt x="114" y="53"/>
                  </a:cubicBezTo>
                  <a:cubicBezTo>
                    <a:pt x="112" y="58"/>
                    <a:pt x="116" y="48"/>
                    <a:pt x="114" y="83"/>
                  </a:cubicBezTo>
                  <a:cubicBezTo>
                    <a:pt x="112" y="118"/>
                    <a:pt x="113" y="157"/>
                    <a:pt x="100" y="263"/>
                  </a:cubicBezTo>
                  <a:cubicBezTo>
                    <a:pt x="87" y="369"/>
                    <a:pt x="44" y="609"/>
                    <a:pt x="33" y="718"/>
                  </a:cubicBezTo>
                  <a:cubicBezTo>
                    <a:pt x="22" y="826"/>
                    <a:pt x="32" y="841"/>
                    <a:pt x="33" y="912"/>
                  </a:cubicBezTo>
                  <a:cubicBezTo>
                    <a:pt x="35" y="984"/>
                    <a:pt x="0" y="1107"/>
                    <a:pt x="44" y="1151"/>
                  </a:cubicBezTo>
                  <a:cubicBezTo>
                    <a:pt x="89" y="1194"/>
                    <a:pt x="235" y="1168"/>
                    <a:pt x="300" y="1172"/>
                  </a:cubicBezTo>
                  <a:cubicBezTo>
                    <a:pt x="366" y="1176"/>
                    <a:pt x="367" y="1172"/>
                    <a:pt x="434" y="117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8" name="Group 604"/>
            <p:cNvGrpSpPr>
              <a:grpSpLocks/>
            </p:cNvGrpSpPr>
            <p:nvPr/>
          </p:nvGrpSpPr>
          <p:grpSpPr bwMode="auto">
            <a:xfrm flipH="1">
              <a:off x="3456" y="3744"/>
              <a:ext cx="528" cy="480"/>
              <a:chOff x="2640" y="3024"/>
              <a:chExt cx="598" cy="575"/>
            </a:xfrm>
          </p:grpSpPr>
          <p:grpSp>
            <p:nvGrpSpPr>
              <p:cNvPr id="129" name="Group 605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98" name="Freeform 606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" name="Freeform 607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0" name="Freeform 608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1" name="Freeform 609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2" name="Freeform 610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3" name="Freeform 611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4" name="Freeform 612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" name="Freeform 613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" name="Freeform 614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" name="Freeform 615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" name="Freeform 616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" name="Freeform 617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0" name="Freeform 618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1" name="Freeform 619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" name="Freeform 620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3" name="Freeform 621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4" name="Freeform 622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7" name="Freeform 623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5" name="Freeform 625" descr="Циновка"/>
            <p:cNvSpPr>
              <a:spLocks/>
            </p:cNvSpPr>
            <p:nvPr/>
          </p:nvSpPr>
          <p:spPr bwMode="auto">
            <a:xfrm flipH="1">
              <a:off x="2600" y="280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1" name="Group 562"/>
          <p:cNvGrpSpPr>
            <a:grpSpLocks/>
          </p:cNvGrpSpPr>
          <p:nvPr/>
        </p:nvGrpSpPr>
        <p:grpSpPr bwMode="auto">
          <a:xfrm>
            <a:off x="6934200" y="2590800"/>
            <a:ext cx="1524000" cy="2057400"/>
            <a:chOff x="2600" y="2595"/>
            <a:chExt cx="1384" cy="1639"/>
          </a:xfrm>
        </p:grpSpPr>
        <p:grpSp>
          <p:nvGrpSpPr>
            <p:cNvPr id="133" name="Group 563"/>
            <p:cNvGrpSpPr>
              <a:grpSpLocks/>
            </p:cNvGrpSpPr>
            <p:nvPr/>
          </p:nvGrpSpPr>
          <p:grpSpPr bwMode="auto">
            <a:xfrm rot="20234941" flipH="1">
              <a:off x="3120" y="2595"/>
              <a:ext cx="536" cy="435"/>
              <a:chOff x="3216" y="2784"/>
              <a:chExt cx="384" cy="335"/>
            </a:xfrm>
          </p:grpSpPr>
          <p:grpSp>
            <p:nvGrpSpPr>
              <p:cNvPr id="152" name="Group 564"/>
              <p:cNvGrpSpPr>
                <a:grpSpLocks/>
              </p:cNvGrpSpPr>
              <p:nvPr/>
            </p:nvGrpSpPr>
            <p:grpSpPr bwMode="auto">
              <a:xfrm flipH="1">
                <a:off x="3216" y="2784"/>
                <a:ext cx="384" cy="335"/>
                <a:chOff x="1355" y="3089"/>
                <a:chExt cx="598" cy="575"/>
              </a:xfrm>
            </p:grpSpPr>
            <p:sp>
              <p:nvSpPr>
                <p:cNvPr id="299" name="Freeform 565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" name="Freeform 566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1" name="Freeform 567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2" name="Freeform 568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3" name="Freeform 569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4" name="Freeform 570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5" name="Freeform 571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6" name="Freeform 572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" name="Freeform 573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" name="Freeform 574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" name="Freeform 575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" name="Freeform 576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" name="Freeform 577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" name="Freeform 578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3" name="Freeform 579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4" name="Freeform 580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5" name="Freeform 581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98" name="Freeform 582"/>
              <p:cNvSpPr>
                <a:spLocks/>
              </p:cNvSpPr>
              <p:nvPr/>
            </p:nvSpPr>
            <p:spPr bwMode="auto">
              <a:xfrm flipH="1">
                <a:off x="3320" y="3039"/>
                <a:ext cx="261" cy="79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F200"/>
                  </a:gs>
                  <a:gs pos="100000">
                    <a:srgbClr val="99FF99"/>
                  </a:gs>
                </a:gsLst>
                <a:path path="rect">
                  <a:fillToRect l="50000" t="50000" r="50000" b="50000"/>
                </a:path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1" name="Group 583"/>
            <p:cNvGrpSpPr>
              <a:grpSpLocks/>
            </p:cNvGrpSpPr>
            <p:nvPr/>
          </p:nvGrpSpPr>
          <p:grpSpPr bwMode="auto">
            <a:xfrm flipH="1">
              <a:off x="2736" y="2640"/>
              <a:ext cx="528" cy="480"/>
              <a:chOff x="2640" y="3024"/>
              <a:chExt cx="598" cy="575"/>
            </a:xfrm>
          </p:grpSpPr>
          <p:grpSp>
            <p:nvGrpSpPr>
              <p:cNvPr id="190" name="Group 584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280" name="Freeform 585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1" name="Freeform 586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2" name="Freeform 587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3" name="Freeform 588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4" name="Freeform 589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5" name="Freeform 590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" name="Freeform 591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" name="Freeform 592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8" name="Freeform 593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9" name="Freeform 594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0" name="Freeform 595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1" name="Freeform 596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2" name="Freeform 597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3" name="Freeform 598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4" name="Freeform 599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5" name="Freeform 600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6" name="Freeform 601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79" name="Freeform 602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" name="Freeform 603" descr="Циновка"/>
            <p:cNvSpPr>
              <a:spLocks/>
            </p:cNvSpPr>
            <p:nvPr/>
          </p:nvSpPr>
          <p:spPr bwMode="auto">
            <a:xfrm flipH="1">
              <a:off x="2736" y="2832"/>
              <a:ext cx="1008" cy="1402"/>
            </a:xfrm>
            <a:custGeom>
              <a:avLst/>
              <a:gdLst>
                <a:gd name="T0" fmla="*/ 434 w 912"/>
                <a:gd name="T1" fmla="*/ 1172 h 1194"/>
                <a:gd name="T2" fmla="*/ 701 w 912"/>
                <a:gd name="T3" fmla="*/ 1172 h 1194"/>
                <a:gd name="T4" fmla="*/ 845 w 912"/>
                <a:gd name="T5" fmla="*/ 1107 h 1194"/>
                <a:gd name="T6" fmla="*/ 834 w 912"/>
                <a:gd name="T7" fmla="*/ 912 h 1194"/>
                <a:gd name="T8" fmla="*/ 834 w 912"/>
                <a:gd name="T9" fmla="*/ 783 h 1194"/>
                <a:gd name="T10" fmla="*/ 834 w 912"/>
                <a:gd name="T11" fmla="*/ 653 h 1194"/>
                <a:gd name="T12" fmla="*/ 901 w 912"/>
                <a:gd name="T13" fmla="*/ 328 h 1194"/>
                <a:gd name="T14" fmla="*/ 901 w 912"/>
                <a:gd name="T15" fmla="*/ 133 h 1194"/>
                <a:gd name="T16" fmla="*/ 902 w 912"/>
                <a:gd name="T17" fmla="*/ 53 h 1194"/>
                <a:gd name="T18" fmla="*/ 887 w 912"/>
                <a:gd name="T19" fmla="*/ 23 h 1194"/>
                <a:gd name="T20" fmla="*/ 872 w 912"/>
                <a:gd name="T21" fmla="*/ 7 h 1194"/>
                <a:gd name="T22" fmla="*/ 841 w 912"/>
                <a:gd name="T23" fmla="*/ 68 h 1194"/>
                <a:gd name="T24" fmla="*/ 720 w 912"/>
                <a:gd name="T25" fmla="*/ 98 h 1194"/>
                <a:gd name="T26" fmla="*/ 568 w 912"/>
                <a:gd name="T27" fmla="*/ 129 h 1194"/>
                <a:gd name="T28" fmla="*/ 356 w 912"/>
                <a:gd name="T29" fmla="*/ 114 h 1194"/>
                <a:gd name="T30" fmla="*/ 114 w 912"/>
                <a:gd name="T31" fmla="*/ 98 h 1194"/>
                <a:gd name="T32" fmla="*/ 144 w 912"/>
                <a:gd name="T33" fmla="*/ 83 h 1194"/>
                <a:gd name="T34" fmla="*/ 144 w 912"/>
                <a:gd name="T35" fmla="*/ 23 h 1194"/>
                <a:gd name="T36" fmla="*/ 129 w 912"/>
                <a:gd name="T37" fmla="*/ 53 h 1194"/>
                <a:gd name="T38" fmla="*/ 114 w 912"/>
                <a:gd name="T39" fmla="*/ 53 h 1194"/>
                <a:gd name="T40" fmla="*/ 114 w 912"/>
                <a:gd name="T41" fmla="*/ 83 h 1194"/>
                <a:gd name="T42" fmla="*/ 100 w 912"/>
                <a:gd name="T43" fmla="*/ 263 h 1194"/>
                <a:gd name="T44" fmla="*/ 33 w 912"/>
                <a:gd name="T45" fmla="*/ 718 h 1194"/>
                <a:gd name="T46" fmla="*/ 33 w 912"/>
                <a:gd name="T47" fmla="*/ 912 h 1194"/>
                <a:gd name="T48" fmla="*/ 44 w 912"/>
                <a:gd name="T49" fmla="*/ 1151 h 1194"/>
                <a:gd name="T50" fmla="*/ 300 w 912"/>
                <a:gd name="T51" fmla="*/ 1172 h 1194"/>
                <a:gd name="T52" fmla="*/ 434 w 912"/>
                <a:gd name="T53" fmla="*/ 1172 h 11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12"/>
                <a:gd name="T82" fmla="*/ 0 h 1194"/>
                <a:gd name="T83" fmla="*/ 912 w 912"/>
                <a:gd name="T84" fmla="*/ 1194 h 11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12" h="1194">
                  <a:moveTo>
                    <a:pt x="434" y="1172"/>
                  </a:moveTo>
                  <a:cubicBezTo>
                    <a:pt x="500" y="1172"/>
                    <a:pt x="633" y="1183"/>
                    <a:pt x="701" y="1172"/>
                  </a:cubicBezTo>
                  <a:cubicBezTo>
                    <a:pt x="769" y="1162"/>
                    <a:pt x="823" y="1151"/>
                    <a:pt x="845" y="1107"/>
                  </a:cubicBezTo>
                  <a:cubicBezTo>
                    <a:pt x="868" y="1064"/>
                    <a:pt x="836" y="967"/>
                    <a:pt x="834" y="912"/>
                  </a:cubicBezTo>
                  <a:cubicBezTo>
                    <a:pt x="833" y="858"/>
                    <a:pt x="834" y="826"/>
                    <a:pt x="834" y="783"/>
                  </a:cubicBezTo>
                  <a:cubicBezTo>
                    <a:pt x="834" y="739"/>
                    <a:pt x="823" y="728"/>
                    <a:pt x="834" y="653"/>
                  </a:cubicBezTo>
                  <a:cubicBezTo>
                    <a:pt x="845" y="577"/>
                    <a:pt x="890" y="414"/>
                    <a:pt x="901" y="328"/>
                  </a:cubicBezTo>
                  <a:cubicBezTo>
                    <a:pt x="912" y="241"/>
                    <a:pt x="901" y="179"/>
                    <a:pt x="901" y="133"/>
                  </a:cubicBezTo>
                  <a:cubicBezTo>
                    <a:pt x="901" y="87"/>
                    <a:pt x="904" y="71"/>
                    <a:pt x="902" y="53"/>
                  </a:cubicBezTo>
                  <a:cubicBezTo>
                    <a:pt x="900" y="35"/>
                    <a:pt x="892" y="31"/>
                    <a:pt x="887" y="23"/>
                  </a:cubicBezTo>
                  <a:cubicBezTo>
                    <a:pt x="882" y="15"/>
                    <a:pt x="880" y="0"/>
                    <a:pt x="872" y="7"/>
                  </a:cubicBezTo>
                  <a:cubicBezTo>
                    <a:pt x="864" y="14"/>
                    <a:pt x="866" y="53"/>
                    <a:pt x="841" y="68"/>
                  </a:cubicBezTo>
                  <a:cubicBezTo>
                    <a:pt x="816" y="83"/>
                    <a:pt x="765" y="88"/>
                    <a:pt x="720" y="98"/>
                  </a:cubicBezTo>
                  <a:cubicBezTo>
                    <a:pt x="675" y="108"/>
                    <a:pt x="629" y="126"/>
                    <a:pt x="568" y="129"/>
                  </a:cubicBezTo>
                  <a:cubicBezTo>
                    <a:pt x="507" y="132"/>
                    <a:pt x="432" y="119"/>
                    <a:pt x="356" y="114"/>
                  </a:cubicBezTo>
                  <a:cubicBezTo>
                    <a:pt x="280" y="109"/>
                    <a:pt x="149" y="103"/>
                    <a:pt x="114" y="98"/>
                  </a:cubicBezTo>
                  <a:cubicBezTo>
                    <a:pt x="79" y="93"/>
                    <a:pt x="139" y="95"/>
                    <a:pt x="144" y="83"/>
                  </a:cubicBezTo>
                  <a:cubicBezTo>
                    <a:pt x="149" y="71"/>
                    <a:pt x="146" y="28"/>
                    <a:pt x="144" y="23"/>
                  </a:cubicBezTo>
                  <a:cubicBezTo>
                    <a:pt x="142" y="18"/>
                    <a:pt x="134" y="48"/>
                    <a:pt x="129" y="53"/>
                  </a:cubicBezTo>
                  <a:cubicBezTo>
                    <a:pt x="124" y="58"/>
                    <a:pt x="116" y="48"/>
                    <a:pt x="114" y="53"/>
                  </a:cubicBezTo>
                  <a:cubicBezTo>
                    <a:pt x="112" y="58"/>
                    <a:pt x="116" y="48"/>
                    <a:pt x="114" y="83"/>
                  </a:cubicBezTo>
                  <a:cubicBezTo>
                    <a:pt x="112" y="118"/>
                    <a:pt x="113" y="157"/>
                    <a:pt x="100" y="263"/>
                  </a:cubicBezTo>
                  <a:cubicBezTo>
                    <a:pt x="87" y="369"/>
                    <a:pt x="44" y="609"/>
                    <a:pt x="33" y="718"/>
                  </a:cubicBezTo>
                  <a:cubicBezTo>
                    <a:pt x="22" y="826"/>
                    <a:pt x="32" y="841"/>
                    <a:pt x="33" y="912"/>
                  </a:cubicBezTo>
                  <a:cubicBezTo>
                    <a:pt x="35" y="984"/>
                    <a:pt x="0" y="1107"/>
                    <a:pt x="44" y="1151"/>
                  </a:cubicBezTo>
                  <a:cubicBezTo>
                    <a:pt x="89" y="1194"/>
                    <a:pt x="235" y="1168"/>
                    <a:pt x="300" y="1172"/>
                  </a:cubicBezTo>
                  <a:cubicBezTo>
                    <a:pt x="366" y="1176"/>
                    <a:pt x="367" y="1172"/>
                    <a:pt x="434" y="117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1" name="Group 604"/>
            <p:cNvGrpSpPr>
              <a:grpSpLocks/>
            </p:cNvGrpSpPr>
            <p:nvPr/>
          </p:nvGrpSpPr>
          <p:grpSpPr bwMode="auto">
            <a:xfrm flipH="1">
              <a:off x="3456" y="3744"/>
              <a:ext cx="528" cy="480"/>
              <a:chOff x="2640" y="3024"/>
              <a:chExt cx="598" cy="575"/>
            </a:xfrm>
          </p:grpSpPr>
          <p:grpSp>
            <p:nvGrpSpPr>
              <p:cNvPr id="192" name="Group 605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261" name="Freeform 606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2" name="Freeform 607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3" name="Freeform 608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4" name="Freeform 609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5" name="Freeform 610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" name="Freeform 611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7" name="Freeform 612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" name="Freeform 613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9" name="Freeform 614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" name="Freeform 615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1" name="Freeform 616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2" name="Freeform 617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" name="Freeform 618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" name="Freeform 619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5" name="Freeform 620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6" name="Freeform 621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" name="Freeform 622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60" name="Freeform 623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8" name="Freeform 625" descr="Циновка"/>
            <p:cNvSpPr>
              <a:spLocks/>
            </p:cNvSpPr>
            <p:nvPr/>
          </p:nvSpPr>
          <p:spPr bwMode="auto">
            <a:xfrm flipH="1">
              <a:off x="2600" y="280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6" name="TextBox 315"/>
          <p:cNvSpPr txBox="1"/>
          <p:nvPr/>
        </p:nvSpPr>
        <p:spPr>
          <a:xfrm>
            <a:off x="2057400" y="3048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9</a:t>
            </a:r>
            <a:endParaRPr lang="ru-RU" sz="4800" b="1" dirty="0"/>
          </a:p>
        </p:txBody>
      </p:sp>
      <p:sp>
        <p:nvSpPr>
          <p:cNvPr id="317" name="TextBox 316"/>
          <p:cNvSpPr txBox="1"/>
          <p:nvPr/>
        </p:nvSpPr>
        <p:spPr>
          <a:xfrm>
            <a:off x="6477000" y="2286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7</a:t>
            </a:r>
            <a:endParaRPr lang="ru-RU" sz="4800" b="1" dirty="0"/>
          </a:p>
        </p:txBody>
      </p:sp>
      <p:sp>
        <p:nvSpPr>
          <p:cNvPr id="318" name="Левая фигурная скобка 317"/>
          <p:cNvSpPr/>
          <p:nvPr/>
        </p:nvSpPr>
        <p:spPr>
          <a:xfrm rot="16200000">
            <a:off x="4229183" y="1638219"/>
            <a:ext cx="685636" cy="7772398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9" name="TextBox 318"/>
          <p:cNvSpPr txBox="1"/>
          <p:nvPr/>
        </p:nvSpPr>
        <p:spPr>
          <a:xfrm>
            <a:off x="4267200" y="57912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" grpId="0"/>
      <p:bldP spid="317" grpId="0"/>
      <p:bldP spid="318" grpId="0" animBg="1"/>
      <p:bldP spid="3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стр. 43 №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259632" y="2420888"/>
            <a:ext cx="2232248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491880" y="2429272"/>
            <a:ext cx="1008112" cy="107173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187624" y="3501008"/>
            <a:ext cx="3312368" cy="7200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1234480" y="2492896"/>
            <a:ext cx="25152" cy="10081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23728" y="17728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39952" y="24928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83768" y="36450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27809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7584" y="479715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Р=?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47664" y="4797152"/>
            <a:ext cx="3528392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14+10+16+8=48 (см)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2209800"/>
            <a:ext cx="1600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71800" y="2209800"/>
            <a:ext cx="2590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АВСД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6002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16002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657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16002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36576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36576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</a:t>
            </a:r>
            <a:endParaRPr lang="ru-RU" sz="4400" dirty="0"/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3276600" y="2286000"/>
            <a:ext cx="457200" cy="42672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Ч : </a:t>
            </a:r>
            <a:r>
              <a:rPr lang="ru-RU" sz="6000" b="1" dirty="0" err="1" smtClean="0">
                <a:solidFill>
                  <a:srgbClr val="FF0000"/>
                </a:solidFill>
              </a:rPr>
              <a:t>ч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/>
              <a:t>1  – 27</a:t>
            </a:r>
          </a:p>
          <a:p>
            <a:pPr>
              <a:buNone/>
            </a:pPr>
            <a:r>
              <a:rPr lang="ru-RU" sz="3600" dirty="0" smtClean="0"/>
              <a:t>11 - ?, на  18 меньш</a:t>
            </a:r>
            <a:r>
              <a:rPr lang="ru-RU" dirty="0" smtClean="0"/>
              <a:t>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1)27 – 18 =9      - во второй</a:t>
            </a:r>
          </a:p>
          <a:p>
            <a:pPr>
              <a:buNone/>
            </a:pPr>
            <a:r>
              <a:rPr lang="ru-RU" sz="4000" dirty="0" smtClean="0"/>
              <a:t>2)27 : 9 = 3 ( раза)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24400" y="1676400"/>
            <a:ext cx="0" cy="1143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62600" y="1905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Во  ?  раз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410200" y="1447800"/>
            <a:ext cx="1066800" cy="1143000"/>
          </a:xfrm>
          <a:prstGeom prst="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781800" y="2514600"/>
            <a:ext cx="990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Ч - </a:t>
            </a:r>
            <a:r>
              <a:rPr lang="ru-RU" sz="6000" b="1" dirty="0" err="1" smtClean="0">
                <a:solidFill>
                  <a:srgbClr val="FF0000"/>
                </a:solidFill>
              </a:rPr>
              <a:t>ч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1 – 9</a:t>
            </a:r>
          </a:p>
          <a:p>
            <a:pPr>
              <a:buNone/>
            </a:pPr>
            <a:r>
              <a:rPr lang="ru-RU" sz="3600" dirty="0" smtClean="0"/>
              <a:t>11 - ?, в 5 раз больше</a:t>
            </a:r>
          </a:p>
          <a:p>
            <a:pPr>
              <a:buNone/>
            </a:pPr>
            <a:endParaRPr lang="ru-RU" sz="3600" dirty="0" smtClean="0"/>
          </a:p>
          <a:p>
            <a:pPr marL="742950" indent="-742950">
              <a:buAutoNum type="arabicParenR"/>
            </a:pPr>
            <a:r>
              <a:rPr lang="ru-RU" sz="3600" dirty="0" smtClean="0"/>
              <a:t>9 </a:t>
            </a:r>
            <a:r>
              <a:rPr lang="ru-RU" sz="3600" dirty="0" err="1" smtClean="0"/>
              <a:t>х</a:t>
            </a:r>
            <a:r>
              <a:rPr lang="ru-RU" sz="3600" dirty="0" smtClean="0"/>
              <a:t> 5 = 45   - во второй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45 – 9 = 36  </a:t>
            </a:r>
            <a:endParaRPr lang="ru-RU" sz="3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105400" y="1828800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91200" y="2057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На   ?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638800" y="1752600"/>
            <a:ext cx="1066800" cy="990600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211763"/>
          </a:xfrm>
        </p:spPr>
        <p:txBody>
          <a:bodyPr numCol="2"/>
          <a:lstStyle/>
          <a:p>
            <a:pPr marL="514350" indent="-514350">
              <a:buAutoNum type="arabicPlain" startAt="17"/>
            </a:pPr>
            <a:r>
              <a:rPr lang="ru-RU" sz="4800" dirty="0" smtClean="0"/>
              <a:t> +   26 = 43</a:t>
            </a:r>
          </a:p>
          <a:p>
            <a:pPr marL="514350" indent="-514350">
              <a:buAutoNum type="arabicPlain" startAt="7"/>
            </a:pPr>
            <a:r>
              <a:rPr lang="ru-RU" sz="4800" dirty="0" smtClean="0"/>
              <a:t>  </a:t>
            </a:r>
            <a:r>
              <a:rPr lang="ru-RU" sz="4800" dirty="0" err="1" smtClean="0"/>
              <a:t>х</a:t>
            </a:r>
            <a:r>
              <a:rPr lang="ru-RU" sz="4800" dirty="0" smtClean="0"/>
              <a:t>   8 = 56</a:t>
            </a:r>
          </a:p>
          <a:p>
            <a:pPr marL="514350" indent="-514350">
              <a:buAutoNum type="arabicPlain" startAt="27"/>
            </a:pPr>
            <a:r>
              <a:rPr lang="ru-RU" sz="4800" dirty="0" smtClean="0"/>
              <a:t>  :   3 = 9</a:t>
            </a:r>
          </a:p>
          <a:p>
            <a:pPr marL="914400" indent="-914400">
              <a:buAutoNum type="arabicPlain" startAt="63"/>
            </a:pPr>
            <a:r>
              <a:rPr lang="ru-RU" sz="4800" dirty="0" smtClean="0"/>
              <a:t>-  28 = 35</a:t>
            </a:r>
          </a:p>
          <a:p>
            <a:pPr marL="914400" indent="-914400">
              <a:buAutoNum type="arabicPlain" startAt="63"/>
            </a:pPr>
            <a:endParaRPr lang="ru-RU" sz="4800" dirty="0" smtClean="0"/>
          </a:p>
          <a:p>
            <a:pPr marL="914400" indent="-914400">
              <a:buAutoNum type="arabicPlain" startAt="63"/>
            </a:pPr>
            <a:endParaRPr lang="ru-RU" sz="4800" dirty="0" smtClean="0"/>
          </a:p>
          <a:p>
            <a:pPr marL="914400" indent="-914400" algn="r">
              <a:buAutoNum type="arabicPlain" startAt="63"/>
            </a:pPr>
            <a:r>
              <a:rPr lang="ru-RU" sz="4800" dirty="0" smtClean="0"/>
              <a:t>:   8 = 8</a:t>
            </a:r>
          </a:p>
          <a:p>
            <a:pPr marL="914400" indent="-914400" algn="r">
              <a:buNone/>
            </a:pPr>
            <a:r>
              <a:rPr lang="ru-RU" sz="4800" dirty="0" smtClean="0"/>
              <a:t>56 – 48 = 8 </a:t>
            </a:r>
          </a:p>
          <a:p>
            <a:pPr marL="914400" indent="-914400" algn="r">
              <a:buAutoNum type="arabicPlain" startAt="4"/>
            </a:pPr>
            <a:r>
              <a:rPr lang="ru-RU" sz="4800" dirty="0" err="1" smtClean="0"/>
              <a:t>х</a:t>
            </a:r>
            <a:r>
              <a:rPr lang="ru-RU" sz="4800" dirty="0" smtClean="0"/>
              <a:t>  8 = 32</a:t>
            </a:r>
          </a:p>
          <a:p>
            <a:pPr marL="914400" indent="-914400" algn="r">
              <a:buNone/>
            </a:pPr>
            <a:r>
              <a:rPr lang="ru-RU" sz="4800" dirty="0" smtClean="0"/>
              <a:t>24 + 8 = 32</a:t>
            </a:r>
          </a:p>
          <a:p>
            <a:pPr marL="914400" indent="-914400" algn="r">
              <a:buNone/>
            </a:pPr>
            <a:endParaRPr lang="ru-RU" sz="4800" dirty="0" smtClean="0"/>
          </a:p>
          <a:p>
            <a:pPr marL="914400" indent="-914400" algn="r">
              <a:buNone/>
            </a:pPr>
            <a:endParaRPr lang="ru-RU" sz="4800" dirty="0" smtClean="0"/>
          </a:p>
        </p:txBody>
      </p:sp>
      <p:sp>
        <p:nvSpPr>
          <p:cNvPr id="4" name="Овал 3"/>
          <p:cNvSpPr/>
          <p:nvPr/>
        </p:nvSpPr>
        <p:spPr>
          <a:xfrm>
            <a:off x="1447800" y="990600"/>
            <a:ext cx="609600" cy="685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47800" y="1905000"/>
            <a:ext cx="609600" cy="685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47800" y="2743200"/>
            <a:ext cx="609600" cy="685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24000" y="3657600"/>
            <a:ext cx="609600" cy="685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162800" y="990600"/>
            <a:ext cx="609600" cy="685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010400" y="1905000"/>
            <a:ext cx="609600" cy="685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58000" y="2743200"/>
            <a:ext cx="609600" cy="685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58000" y="3657600"/>
            <a:ext cx="609600" cy="685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334000" cy="2087562"/>
          </a:xfrm>
        </p:spPr>
        <p:txBody>
          <a:bodyPr vert="horz"/>
          <a:lstStyle/>
          <a:p>
            <a:pPr algn="l"/>
            <a:r>
              <a:rPr lang="ru-RU" dirty="0" smtClean="0"/>
              <a:t>1</a:t>
            </a:r>
            <a:br>
              <a:rPr lang="ru-RU" dirty="0" smtClean="0"/>
            </a:br>
            <a:r>
              <a:rPr lang="ru-RU" dirty="0" smtClean="0"/>
              <a:t>5     - ?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276600" y="1295400"/>
            <a:ext cx="533400" cy="230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95400" y="3124200"/>
            <a:ext cx="59436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фигурная скобка 10"/>
          <p:cNvSpPr/>
          <p:nvPr/>
        </p:nvSpPr>
        <p:spPr>
          <a:xfrm rot="5400000">
            <a:off x="4114800" y="533400"/>
            <a:ext cx="381000" cy="5867400"/>
          </a:xfrm>
          <a:prstGeom prst="rightBrace">
            <a:avLst>
              <a:gd name="adj1" fmla="val 0"/>
              <a:gd name="adj2" fmla="val 50221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810000" y="3733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40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295400" y="2895600"/>
            <a:ext cx="0" cy="457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514600" y="2895600"/>
            <a:ext cx="0" cy="457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733800" y="2895600"/>
            <a:ext cx="0" cy="457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953000" y="2895600"/>
            <a:ext cx="0" cy="457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6096000" y="2895600"/>
            <a:ext cx="0" cy="457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7239000" y="2895600"/>
            <a:ext cx="0" cy="457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/>
          <a:lstStyle/>
          <a:p>
            <a:pPr algn="l"/>
            <a:r>
              <a:rPr lang="ru-RU" dirty="0" smtClean="0"/>
              <a:t>1</a:t>
            </a:r>
            <a:br>
              <a:rPr lang="ru-RU" dirty="0" smtClean="0"/>
            </a:br>
            <a:r>
              <a:rPr lang="ru-RU" dirty="0" smtClean="0"/>
              <a:t>4    Это 7 дм 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95400" y="2971800"/>
            <a:ext cx="1143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38400" y="2971800"/>
            <a:ext cx="1143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05200" y="2971800"/>
            <a:ext cx="1143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48200" y="2971800"/>
            <a:ext cx="1143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авая фигурная скобка 19"/>
          <p:cNvSpPr/>
          <p:nvPr/>
        </p:nvSpPr>
        <p:spPr>
          <a:xfrm rot="5400000">
            <a:off x="3162300" y="1181100"/>
            <a:ext cx="762000" cy="4495800"/>
          </a:xfrm>
          <a:prstGeom prst="rightBrace">
            <a:avLst>
              <a:gd name="adj1" fmla="val 0"/>
              <a:gd name="adj2" fmla="val 50221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124200" y="3810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7800" y="21336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7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21336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7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5200" y="21336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7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24400" y="21336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7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590800" y="838200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задачу по таблице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7238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795"/>
                <a:gridCol w="2490795"/>
                <a:gridCol w="24907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Количество коробок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Масса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конфет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 в одной коробке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Масса конфет во всех коробках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Одинаковая</a:t>
                      </a:r>
                    </a:p>
                    <a:p>
                      <a:pPr algn="ctr"/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72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ru-RU" sz="7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5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48" y="2357430"/>
            <a:ext cx="192882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5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57884" y="2428868"/>
            <a:ext cx="1928826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35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3357562"/>
            <a:ext cx="192882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3</a:t>
            </a:r>
            <a:endParaRPr lang="ru-RU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478632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24 : 4 = 6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3240" y="2500306"/>
            <a:ext cx="2000264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002060"/>
                </a:solidFill>
              </a:rPr>
              <a:t>6</a:t>
            </a:r>
            <a:endParaRPr lang="ru-RU" sz="8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4357694"/>
            <a:ext cx="7500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35 : 5 = 7(кг) – в одной коробке</a:t>
            </a:r>
          </a:p>
          <a:p>
            <a:r>
              <a:rPr lang="ru-RU" sz="4000" b="1" dirty="0" smtClean="0"/>
              <a:t>7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3 =21( кг) – в трёх коробках.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0" grpId="1"/>
      <p:bldP spid="11" grpId="0" animBg="1"/>
      <p:bldP spid="11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три платья расходуют 12 метров ткани. Сколько метров ткани израсходуют на 6 </a:t>
            </a:r>
            <a:r>
              <a:rPr lang="ru-RU" smtClean="0"/>
              <a:t>таких платьев?</a:t>
            </a:r>
            <a:endParaRPr lang="ru-RU" dirty="0" smtClean="0"/>
          </a:p>
          <a:p>
            <a:r>
              <a:rPr lang="ru-RU" dirty="0" smtClean="0"/>
              <a:t>В трёх блокнотах 27 листов. Сколько листов в 7 таких блокнотах?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Исправь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4400" dirty="0" smtClean="0"/>
              <a:t>6х4=24</a:t>
            </a:r>
          </a:p>
          <a:p>
            <a:r>
              <a:rPr lang="ru-RU" sz="4400" dirty="0" smtClean="0"/>
              <a:t>5х9=45</a:t>
            </a:r>
          </a:p>
          <a:p>
            <a:r>
              <a:rPr lang="ru-RU" sz="4400" dirty="0" smtClean="0"/>
              <a:t>36:6= 7</a:t>
            </a:r>
          </a:p>
          <a:p>
            <a:r>
              <a:rPr lang="ru-RU" sz="4400" dirty="0" smtClean="0"/>
              <a:t>8х6=54</a:t>
            </a:r>
          </a:p>
          <a:p>
            <a:r>
              <a:rPr lang="ru-RU" sz="4400" dirty="0" smtClean="0"/>
              <a:t>63 :7=9 </a:t>
            </a:r>
          </a:p>
          <a:p>
            <a:r>
              <a:rPr lang="ru-RU" sz="4400" dirty="0" smtClean="0"/>
              <a:t>7х7=49</a:t>
            </a:r>
          </a:p>
          <a:p>
            <a:r>
              <a:rPr lang="ru-RU" sz="4400" dirty="0" smtClean="0"/>
              <a:t>32:4=8</a:t>
            </a:r>
          </a:p>
          <a:p>
            <a:r>
              <a:rPr lang="ru-RU" sz="4400" dirty="0" smtClean="0"/>
              <a:t>27:3=7</a:t>
            </a:r>
          </a:p>
          <a:p>
            <a:r>
              <a:rPr lang="ru-RU" sz="4400" dirty="0" smtClean="0"/>
              <a:t>5х8=40</a:t>
            </a:r>
          </a:p>
          <a:p>
            <a:r>
              <a:rPr lang="ru-RU" sz="4400" dirty="0" smtClean="0"/>
              <a:t>42:7=6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214686"/>
            <a:ext cx="642942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6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4000504"/>
            <a:ext cx="107157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48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5074" y="3214686"/>
            <a:ext cx="785818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9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4000" b="1" dirty="0" smtClean="0"/>
              <a:t>42:6     56:7</a:t>
            </a:r>
          </a:p>
          <a:p>
            <a:r>
              <a:rPr lang="ru-RU" sz="4000" b="1" dirty="0" smtClean="0"/>
              <a:t>3х7      6х4</a:t>
            </a:r>
          </a:p>
          <a:p>
            <a:r>
              <a:rPr lang="ru-RU" sz="4000" b="1" dirty="0" smtClean="0"/>
              <a:t>45:5     36:4</a:t>
            </a:r>
          </a:p>
          <a:p>
            <a:r>
              <a:rPr lang="ru-RU" sz="4000" b="1" dirty="0" smtClean="0"/>
              <a:t>7х7       53-5 </a:t>
            </a:r>
          </a:p>
          <a:p>
            <a:r>
              <a:rPr lang="ru-RU" sz="4000" b="1" dirty="0" smtClean="0"/>
              <a:t>7х9       25+34</a:t>
            </a:r>
          </a:p>
          <a:p>
            <a:r>
              <a:rPr lang="ru-RU" sz="4000" b="1" dirty="0" smtClean="0"/>
              <a:t>8х6       7х7</a:t>
            </a:r>
          </a:p>
          <a:p>
            <a:r>
              <a:rPr lang="ru-RU" sz="4000" b="1" dirty="0" smtClean="0"/>
              <a:t>4 м     40 дм</a:t>
            </a:r>
          </a:p>
          <a:p>
            <a:r>
              <a:rPr lang="ru-RU" sz="4000" b="1" dirty="0" smtClean="0"/>
              <a:t>56см     6 дм</a:t>
            </a:r>
          </a:p>
          <a:p>
            <a:r>
              <a:rPr lang="ru-RU" sz="4000" b="1" dirty="0" smtClean="0"/>
              <a:t>200мм     2 см</a:t>
            </a:r>
          </a:p>
          <a:p>
            <a:r>
              <a:rPr lang="ru-RU" sz="4000" b="1" dirty="0" smtClean="0"/>
              <a:t>1 ч         67 мин</a:t>
            </a:r>
          </a:p>
          <a:p>
            <a:r>
              <a:rPr lang="ru-RU" sz="4000" b="1" dirty="0" smtClean="0"/>
              <a:t>90м       90см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1571612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&lt;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2285992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&lt;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3000372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=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378619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&gt;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4429132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&gt;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521495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&lt;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570" y="1571612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=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60" y="2285992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&lt;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3000372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&gt;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86446" y="378619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&lt;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7884" y="450057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&gt;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стр. 43 №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259632" y="2420888"/>
            <a:ext cx="2232248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491880" y="2420888"/>
            <a:ext cx="1008112" cy="107173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619672" y="3501008"/>
            <a:ext cx="2880320" cy="108012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115616" y="2492896"/>
            <a:ext cx="118864" cy="1080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23728" y="17728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39952" y="24928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41490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27809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4168" y="299695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Р=55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1115616" y="3573016"/>
            <a:ext cx="504056" cy="100811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5576" y="3933056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Вырази: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104 см =          м             см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45 дм =            м              дм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90 см =            дм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15 мм =           см             мм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64 мин =             ч            мин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70 мин =            ч             мин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412776"/>
            <a:ext cx="7920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1412776"/>
            <a:ext cx="7920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2204864"/>
            <a:ext cx="7920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2204864"/>
            <a:ext cx="7920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2996952"/>
            <a:ext cx="7920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9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3861048"/>
            <a:ext cx="7920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3861048"/>
            <a:ext cx="7920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4653136"/>
            <a:ext cx="7920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4653136"/>
            <a:ext cx="7920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5517232"/>
            <a:ext cx="7920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7944" y="5589240"/>
            <a:ext cx="7920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10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На 4 мужских плаща израсходовали 16 метров ткани.</a:t>
            </a:r>
          </a:p>
          <a:p>
            <a:pPr>
              <a:buNone/>
            </a:pPr>
            <a:r>
              <a:rPr lang="ru-RU" sz="4000" dirty="0" smtClean="0"/>
              <a:t>Сколько метров ткани потребуется на 6 таких же плащей?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задачу по чертежу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31640" y="2708920"/>
            <a:ext cx="60486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79912" y="292494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54</a:t>
            </a:r>
            <a:endParaRPr lang="ru-RU" sz="48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499992" y="2492896"/>
            <a:ext cx="0" cy="4320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380312" y="2492896"/>
            <a:ext cx="0" cy="4320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08104" y="2492896"/>
            <a:ext cx="0" cy="4320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372200" y="2492896"/>
            <a:ext cx="0" cy="4320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9049533">
            <a:off x="566608" y="2068978"/>
            <a:ext cx="4436449" cy="4286187"/>
          </a:xfrm>
          <a:prstGeom prst="arc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411760" y="112474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30</a:t>
            </a:r>
            <a:endParaRPr lang="ru-RU" sz="4800" b="1" dirty="0"/>
          </a:p>
        </p:txBody>
      </p:sp>
      <p:sp>
        <p:nvSpPr>
          <p:cNvPr id="16" name="Дуга 15"/>
          <p:cNvSpPr/>
          <p:nvPr/>
        </p:nvSpPr>
        <p:spPr>
          <a:xfrm rot="18906661">
            <a:off x="6124103" y="2282163"/>
            <a:ext cx="1465192" cy="1534673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588224" y="1412776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15" grpId="0"/>
      <p:bldP spid="16" grpId="0" animBg="1"/>
      <p:bldP spid="1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2924944"/>
            <a:ext cx="3456384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427984" y="2924944"/>
            <a:ext cx="230425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39752" y="3068960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31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3140968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11</a:t>
            </a:r>
            <a:endParaRPr lang="ru-RU" sz="4400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15616" y="2636912"/>
            <a:ext cx="0" cy="57606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32240" y="2564904"/>
            <a:ext cx="0" cy="57606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51920" y="2636912"/>
            <a:ext cx="0" cy="57606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79712" y="2636912"/>
            <a:ext cx="0" cy="57606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88024" y="2564904"/>
            <a:ext cx="0" cy="57606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915816" y="2636912"/>
            <a:ext cx="0" cy="57606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24128" y="2564904"/>
            <a:ext cx="0" cy="57606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18988720">
            <a:off x="929909" y="2548003"/>
            <a:ext cx="1276439" cy="122498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259632" y="1556792"/>
            <a:ext cx="75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?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Количество</a:t>
                      </a:r>
                    </a:p>
                    <a:p>
                      <a:r>
                        <a:rPr lang="ru-RU" sz="36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коробок</a:t>
                      </a:r>
                      <a:endParaRPr lang="ru-RU" sz="1600" b="0" i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lang="ru-RU" sz="3600" b="0" i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Масса одной коробки</a:t>
                      </a:r>
                      <a:endParaRPr lang="ru-RU" sz="36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Масса всех коробок</a:t>
                      </a:r>
                      <a:endParaRPr lang="ru-RU" sz="36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5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одинаковые</a:t>
                      </a:r>
                      <a:endParaRPr lang="ru-RU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5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5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5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5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3356992"/>
            <a:ext cx="79208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76256" y="3356992"/>
            <a:ext cx="115212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b="1" dirty="0" smtClean="0"/>
              <a:t>14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4293096"/>
            <a:ext cx="79208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b="1" dirty="0" smtClean="0"/>
              <a:t>6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задачу с опорой на таблицу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 5 карандашей уплатили 35 рублей.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Сколько уплатят за 8 таких карандашей?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6 закладок стоят 30 рублей. Сколько уплатят за 9 таких закладок?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0070C0"/>
                </a:solidFill>
              </a:rPr>
              <a:t>27:3х7= 63 (кг)</a:t>
            </a:r>
            <a:endParaRPr lang="ru-RU" sz="60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Кол-во  ящиков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Кг в одном ящике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Кол-во  кг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Груши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одинаково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Мандарины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0070C0"/>
                </a:solidFill>
              </a:rPr>
              <a:t>45:(27:3)= 5 (</a:t>
            </a:r>
            <a:r>
              <a:rPr lang="ru-RU" sz="6000" dirty="0" err="1" smtClean="0">
                <a:solidFill>
                  <a:srgbClr val="0070C0"/>
                </a:solidFill>
              </a:rPr>
              <a:t>ящ</a:t>
            </a:r>
            <a:r>
              <a:rPr lang="ru-RU" sz="6000" dirty="0" smtClean="0">
                <a:solidFill>
                  <a:srgbClr val="0070C0"/>
                </a:solidFill>
              </a:rPr>
              <a:t>.)</a:t>
            </a:r>
            <a:endParaRPr lang="ru-RU" sz="60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Кол-во  ящиков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Кг в одном ящике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Кол-во  кг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Груши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одинаково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Мандарины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20 + (20+10)+20 = 70(</a:t>
            </a:r>
            <a:r>
              <a:rPr lang="ru-RU" sz="4800" b="1" dirty="0" err="1" smtClean="0"/>
              <a:t>руб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detilavka.ru/images/catalog/shkolnie-prinadlezhnosti/ruchka-stabilo-liner-zelyon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600200"/>
            <a:ext cx="2133600" cy="2133600"/>
          </a:xfrm>
          <a:prstGeom prst="rect">
            <a:avLst/>
          </a:prstGeom>
          <a:noFill/>
        </p:spPr>
      </p:pic>
      <p:pic>
        <p:nvPicPr>
          <p:cNvPr id="1028" name="Picture 4" descr="http://2.firepic.org/2/images/2013-04/16/vkvafvexwmw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3049035" cy="2133600"/>
          </a:xfrm>
          <a:prstGeom prst="rect">
            <a:avLst/>
          </a:prstGeom>
          <a:noFill/>
        </p:spPr>
      </p:pic>
      <p:pic>
        <p:nvPicPr>
          <p:cNvPr id="1030" name="Picture 6" descr="http://postelka.tomsk.ru/image/cache/from_sites/5qwm0zqrdwv30i-600x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524000"/>
            <a:ext cx="2743199" cy="2743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00200" y="30480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20 руб.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1910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?, на 10 руб. Б.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600" y="29718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=</a:t>
            </a:r>
            <a:endParaRPr lang="ru-RU" sz="4400" b="1" dirty="0">
              <a:solidFill>
                <a:srgbClr val="0070C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276600" y="3505200"/>
            <a:ext cx="3886200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авая фигурная скобка 13"/>
          <p:cNvSpPr/>
          <p:nvPr/>
        </p:nvSpPr>
        <p:spPr>
          <a:xfrm rot="5400000">
            <a:off x="4152900" y="800100"/>
            <a:ext cx="914400" cy="8153400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343400" y="533400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4" grpId="0" animBg="1"/>
      <p:bldP spid="1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7х4=28 (см)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Прямоугольников –   18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Треугольников </a:t>
            </a:r>
          </a:p>
          <a:p>
            <a:pPr>
              <a:buNone/>
            </a:pPr>
            <a:r>
              <a:rPr lang="ru-RU" dirty="0" smtClean="0"/>
              <a:t>    -  40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2286000"/>
            <a:ext cx="3581400" cy="342900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00400" y="2286000"/>
            <a:ext cx="0" cy="3429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1"/>
            <a:endCxn id="4" idx="3"/>
          </p:cNvCxnSpPr>
          <p:nvPr/>
        </p:nvCxnSpPr>
        <p:spPr>
          <a:xfrm>
            <a:off x="1371600" y="4000500"/>
            <a:ext cx="35814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371600" y="2286000"/>
            <a:ext cx="3581400" cy="3429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371600" y="2286000"/>
            <a:ext cx="3581400" cy="3429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0"/>
            <a:endCxn id="4" idx="3"/>
          </p:cNvCxnSpPr>
          <p:nvPr/>
        </p:nvCxnSpPr>
        <p:spPr>
          <a:xfrm>
            <a:off x="3162300" y="2286000"/>
            <a:ext cx="1790700" cy="17145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4" idx="0"/>
            <a:endCxn id="4" idx="1"/>
          </p:cNvCxnSpPr>
          <p:nvPr/>
        </p:nvCxnSpPr>
        <p:spPr>
          <a:xfrm flipH="1">
            <a:off x="1371600" y="2286000"/>
            <a:ext cx="1790700" cy="17145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4" idx="2"/>
          </p:cNvCxnSpPr>
          <p:nvPr/>
        </p:nvCxnSpPr>
        <p:spPr>
          <a:xfrm flipH="1">
            <a:off x="3162300" y="3962400"/>
            <a:ext cx="1790700" cy="17526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4" idx="1"/>
            <a:endCxn id="4" idx="2"/>
          </p:cNvCxnSpPr>
          <p:nvPr/>
        </p:nvCxnSpPr>
        <p:spPr>
          <a:xfrm>
            <a:off x="1371600" y="4000500"/>
            <a:ext cx="1790700" cy="17145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371600" y="2286000"/>
            <a:ext cx="3581400" cy="3429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286000" y="5562600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/>
              <a:t>7 см</a:t>
            </a:r>
            <a:endParaRPr lang="ru-RU" sz="66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514600" y="4572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7х7=(кв. см)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9" grpId="0" animBg="1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Оставь задачу по краткой записи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3068960"/>
          <a:ext cx="8363271" cy="2307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/>
                <a:gridCol w="2787757"/>
                <a:gridCol w="2787757"/>
              </a:tblGrid>
              <a:tr h="76930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цена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стоимость</a:t>
                      </a:r>
                      <a:endParaRPr lang="ru-RU" sz="2800" dirty="0"/>
                    </a:p>
                  </a:txBody>
                  <a:tcPr/>
                </a:tc>
              </a:tr>
              <a:tr h="769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15:5=3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15</a:t>
                      </a:r>
                      <a:endParaRPr lang="ru-RU" sz="3600" b="1" dirty="0"/>
                    </a:p>
                  </a:txBody>
                  <a:tcPr/>
                </a:tc>
              </a:tr>
              <a:tr h="769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20:2=10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0216944"/>
              </p:ext>
            </p:extLst>
          </p:nvPr>
        </p:nvGraphicFramePr>
        <p:xfrm>
          <a:off x="570384" y="1523922"/>
          <a:ext cx="8363271" cy="2307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/>
                <a:gridCol w="2787757"/>
                <a:gridCol w="2787757"/>
              </a:tblGrid>
              <a:tr h="76930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цена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стоимость</a:t>
                      </a:r>
                      <a:endParaRPr lang="ru-RU" sz="2800" dirty="0"/>
                    </a:p>
                  </a:txBody>
                  <a:tcPr/>
                </a:tc>
              </a:tr>
              <a:tr h="769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8х3=24</a:t>
                      </a:r>
                      <a:endParaRPr lang="ru-RU" sz="3600" b="1" dirty="0"/>
                    </a:p>
                  </a:txBody>
                  <a:tcPr/>
                </a:tc>
              </a:tr>
              <a:tr h="769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7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10х7=70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44208" y="2276872"/>
            <a:ext cx="20882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4208" y="3068960"/>
            <a:ext cx="20882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861048"/>
            <a:ext cx="20882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4581128"/>
            <a:ext cx="20882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21 + (21 – 14) = 28 (т.)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/>
          <a:lstStyle/>
          <a:p>
            <a:endParaRPr lang="en-US" dirty="0" smtClean="0"/>
          </a:p>
          <a:p>
            <a:pPr>
              <a:buFontTx/>
              <a:buChar char="-"/>
            </a:pPr>
            <a:r>
              <a:rPr lang="en-US" sz="3600" dirty="0" smtClean="0"/>
              <a:t>21 </a:t>
            </a:r>
            <a:r>
              <a:rPr lang="ru-RU" sz="3600" dirty="0" smtClean="0"/>
              <a:t>тетрадь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?, на 14 меньше</a:t>
            </a:r>
            <a:endParaRPr lang="ru-RU" sz="3600" dirty="0"/>
          </a:p>
        </p:txBody>
      </p:sp>
      <p:grpSp>
        <p:nvGrpSpPr>
          <p:cNvPr id="4" name="Group 336"/>
          <p:cNvGrpSpPr>
            <a:grpSpLocks/>
          </p:cNvGrpSpPr>
          <p:nvPr/>
        </p:nvGrpSpPr>
        <p:grpSpPr bwMode="auto">
          <a:xfrm>
            <a:off x="609600" y="1600200"/>
            <a:ext cx="1143000" cy="2133600"/>
            <a:chOff x="768" y="48"/>
            <a:chExt cx="581" cy="1050"/>
          </a:xfrm>
        </p:grpSpPr>
        <p:grpSp>
          <p:nvGrpSpPr>
            <p:cNvPr id="5" name="Group 267"/>
            <p:cNvGrpSpPr>
              <a:grpSpLocks/>
            </p:cNvGrpSpPr>
            <p:nvPr/>
          </p:nvGrpSpPr>
          <p:grpSpPr bwMode="auto">
            <a:xfrm>
              <a:off x="768" y="48"/>
              <a:ext cx="581" cy="1050"/>
              <a:chOff x="1680" y="1488"/>
              <a:chExt cx="581" cy="1050"/>
            </a:xfrm>
          </p:grpSpPr>
          <p:sp>
            <p:nvSpPr>
              <p:cNvPr id="7" name="Freeform 268"/>
              <p:cNvSpPr>
                <a:spLocks/>
              </p:cNvSpPr>
              <p:nvPr/>
            </p:nvSpPr>
            <p:spPr bwMode="auto">
              <a:xfrm>
                <a:off x="1971" y="2252"/>
                <a:ext cx="0" cy="241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  <a:gd name="T4" fmla="*/ 0 60000 65536"/>
                  <a:gd name="T5" fmla="*/ 0 60000 65536"/>
                  <a:gd name="T6" fmla="*/ 0 w 1"/>
                  <a:gd name="T7" fmla="*/ 0 h 256"/>
                  <a:gd name="T8" fmla="*/ 0 w 1"/>
                  <a:gd name="T9" fmla="*/ 256 h 2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269"/>
              <p:cNvSpPr>
                <a:spLocks/>
              </p:cNvSpPr>
              <p:nvPr/>
            </p:nvSpPr>
            <p:spPr bwMode="auto">
              <a:xfrm>
                <a:off x="1768" y="2105"/>
                <a:ext cx="406" cy="399"/>
              </a:xfrm>
              <a:custGeom>
                <a:avLst/>
                <a:gdLst>
                  <a:gd name="T0" fmla="*/ 79 w 468"/>
                  <a:gd name="T1" fmla="*/ 8 h 423"/>
                  <a:gd name="T2" fmla="*/ 313 w 468"/>
                  <a:gd name="T3" fmla="*/ 8 h 423"/>
                  <a:gd name="T4" fmla="*/ 367 w 468"/>
                  <a:gd name="T5" fmla="*/ 8 h 423"/>
                  <a:gd name="T6" fmla="*/ 385 w 468"/>
                  <a:gd name="T7" fmla="*/ 28 h 423"/>
                  <a:gd name="T8" fmla="*/ 417 w 468"/>
                  <a:gd name="T9" fmla="*/ 84 h 423"/>
                  <a:gd name="T10" fmla="*/ 433 w 468"/>
                  <a:gd name="T11" fmla="*/ 132 h 423"/>
                  <a:gd name="T12" fmla="*/ 463 w 468"/>
                  <a:gd name="T13" fmla="*/ 200 h 423"/>
                  <a:gd name="T14" fmla="*/ 463 w 468"/>
                  <a:gd name="T15" fmla="*/ 296 h 423"/>
                  <a:gd name="T16" fmla="*/ 437 w 468"/>
                  <a:gd name="T17" fmla="*/ 348 h 423"/>
                  <a:gd name="T18" fmla="*/ 429 w 468"/>
                  <a:gd name="T19" fmla="*/ 404 h 423"/>
                  <a:gd name="T20" fmla="*/ 425 w 468"/>
                  <a:gd name="T21" fmla="*/ 420 h 423"/>
                  <a:gd name="T22" fmla="*/ 393 w 468"/>
                  <a:gd name="T23" fmla="*/ 388 h 423"/>
                  <a:gd name="T24" fmla="*/ 369 w 468"/>
                  <a:gd name="T25" fmla="*/ 372 h 423"/>
                  <a:gd name="T26" fmla="*/ 317 w 468"/>
                  <a:gd name="T27" fmla="*/ 360 h 423"/>
                  <a:gd name="T28" fmla="*/ 273 w 468"/>
                  <a:gd name="T29" fmla="*/ 380 h 423"/>
                  <a:gd name="T30" fmla="*/ 237 w 468"/>
                  <a:gd name="T31" fmla="*/ 408 h 423"/>
                  <a:gd name="T32" fmla="*/ 223 w 468"/>
                  <a:gd name="T33" fmla="*/ 392 h 423"/>
                  <a:gd name="T34" fmla="*/ 165 w 468"/>
                  <a:gd name="T35" fmla="*/ 368 h 423"/>
                  <a:gd name="T36" fmla="*/ 105 w 468"/>
                  <a:gd name="T37" fmla="*/ 368 h 423"/>
                  <a:gd name="T38" fmla="*/ 73 w 468"/>
                  <a:gd name="T39" fmla="*/ 400 h 423"/>
                  <a:gd name="T40" fmla="*/ 49 w 468"/>
                  <a:gd name="T41" fmla="*/ 412 h 423"/>
                  <a:gd name="T42" fmla="*/ 31 w 468"/>
                  <a:gd name="T43" fmla="*/ 392 h 423"/>
                  <a:gd name="T44" fmla="*/ 13 w 468"/>
                  <a:gd name="T45" fmla="*/ 340 h 423"/>
                  <a:gd name="T46" fmla="*/ 1 w 468"/>
                  <a:gd name="T47" fmla="*/ 272 h 423"/>
                  <a:gd name="T48" fmla="*/ 5 w 468"/>
                  <a:gd name="T49" fmla="*/ 212 h 423"/>
                  <a:gd name="T50" fmla="*/ 31 w 468"/>
                  <a:gd name="T51" fmla="*/ 152 h 423"/>
                  <a:gd name="T52" fmla="*/ 57 w 468"/>
                  <a:gd name="T53" fmla="*/ 100 h 423"/>
                  <a:gd name="T54" fmla="*/ 79 w 468"/>
                  <a:gd name="T55" fmla="*/ 8 h 42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8"/>
                  <a:gd name="T85" fmla="*/ 0 h 423"/>
                  <a:gd name="T86" fmla="*/ 468 w 468"/>
                  <a:gd name="T87" fmla="*/ 423 h 423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6CC"/>
                  </a:gs>
                  <a:gs pos="50000">
                    <a:srgbClr val="000099"/>
                  </a:gs>
                  <a:gs pos="100000">
                    <a:srgbClr val="0066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270"/>
              <p:cNvSpPr>
                <a:spLocks/>
              </p:cNvSpPr>
              <p:nvPr/>
            </p:nvSpPr>
            <p:spPr bwMode="auto">
              <a:xfrm>
                <a:off x="1962" y="2112"/>
                <a:ext cx="41" cy="136"/>
              </a:xfrm>
              <a:custGeom>
                <a:avLst/>
                <a:gdLst>
                  <a:gd name="T0" fmla="*/ 0 w 48"/>
                  <a:gd name="T1" fmla="*/ 0 h 144"/>
                  <a:gd name="T2" fmla="*/ 48 w 48"/>
                  <a:gd name="T3" fmla="*/ 0 h 144"/>
                  <a:gd name="T4" fmla="*/ 48 w 48"/>
                  <a:gd name="T5" fmla="*/ 144 h 144"/>
                  <a:gd name="T6" fmla="*/ 0 w 48"/>
                  <a:gd name="T7" fmla="*/ 144 h 144"/>
                  <a:gd name="T8" fmla="*/ 0 w 48"/>
                  <a:gd name="T9" fmla="*/ 0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44"/>
                  <a:gd name="T17" fmla="*/ 48 w 48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271"/>
              <p:cNvSpPr>
                <a:spLocks/>
              </p:cNvSpPr>
              <p:nvPr/>
            </p:nvSpPr>
            <p:spPr bwMode="auto">
              <a:xfrm>
                <a:off x="2040" y="2108"/>
                <a:ext cx="111" cy="136"/>
              </a:xfrm>
              <a:custGeom>
                <a:avLst/>
                <a:gdLst>
                  <a:gd name="T0" fmla="*/ 127 w 128"/>
                  <a:gd name="T1" fmla="*/ 133 h 144"/>
                  <a:gd name="T2" fmla="*/ 128 w 128"/>
                  <a:gd name="T3" fmla="*/ 144 h 144"/>
                  <a:gd name="T4" fmla="*/ 0 w 128"/>
                  <a:gd name="T5" fmla="*/ 4 h 144"/>
                  <a:gd name="T6" fmla="*/ 60 w 128"/>
                  <a:gd name="T7" fmla="*/ 0 h 144"/>
                  <a:gd name="T8" fmla="*/ 127 w 128"/>
                  <a:gd name="T9" fmla="*/ 133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8"/>
                  <a:gd name="T16" fmla="*/ 0 h 144"/>
                  <a:gd name="T17" fmla="*/ 128 w 128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solidFill>
                <a:srgbClr val="00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272"/>
              <p:cNvSpPr>
                <a:spLocks/>
              </p:cNvSpPr>
              <p:nvPr/>
            </p:nvSpPr>
            <p:spPr bwMode="auto">
              <a:xfrm>
                <a:off x="1800" y="2105"/>
                <a:ext cx="90" cy="143"/>
              </a:xfrm>
              <a:custGeom>
                <a:avLst/>
                <a:gdLst>
                  <a:gd name="T0" fmla="*/ 0 w 104"/>
                  <a:gd name="T1" fmla="*/ 152 h 152"/>
                  <a:gd name="T2" fmla="*/ 8 w 104"/>
                  <a:gd name="T3" fmla="*/ 136 h 152"/>
                  <a:gd name="T4" fmla="*/ 44 w 104"/>
                  <a:gd name="T5" fmla="*/ 0 h 152"/>
                  <a:gd name="T6" fmla="*/ 104 w 104"/>
                  <a:gd name="T7" fmla="*/ 8 h 152"/>
                  <a:gd name="T8" fmla="*/ 0 w 104"/>
                  <a:gd name="T9" fmla="*/ 152 h 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52"/>
                  <a:gd name="T17" fmla="*/ 104 w 104"/>
                  <a:gd name="T18" fmla="*/ 152 h 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00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273"/>
              <p:cNvSpPr>
                <a:spLocks/>
              </p:cNvSpPr>
              <p:nvPr/>
            </p:nvSpPr>
            <p:spPr bwMode="auto">
              <a:xfrm>
                <a:off x="1831" y="1912"/>
                <a:ext cx="272" cy="203"/>
              </a:xfrm>
              <a:custGeom>
                <a:avLst/>
                <a:gdLst>
                  <a:gd name="T0" fmla="*/ 6 w 313"/>
                  <a:gd name="T1" fmla="*/ 212 h 215"/>
                  <a:gd name="T2" fmla="*/ 44 w 313"/>
                  <a:gd name="T3" fmla="*/ 208 h 215"/>
                  <a:gd name="T4" fmla="*/ 264 w 313"/>
                  <a:gd name="T5" fmla="*/ 204 h 215"/>
                  <a:gd name="T6" fmla="*/ 304 w 313"/>
                  <a:gd name="T7" fmla="*/ 204 h 215"/>
                  <a:gd name="T8" fmla="*/ 312 w 313"/>
                  <a:gd name="T9" fmla="*/ 152 h 215"/>
                  <a:gd name="T10" fmla="*/ 308 w 313"/>
                  <a:gd name="T11" fmla="*/ 92 h 215"/>
                  <a:gd name="T12" fmla="*/ 284 w 313"/>
                  <a:gd name="T13" fmla="*/ 40 h 215"/>
                  <a:gd name="T14" fmla="*/ 248 w 313"/>
                  <a:gd name="T15" fmla="*/ 20 h 215"/>
                  <a:gd name="T16" fmla="*/ 204 w 313"/>
                  <a:gd name="T17" fmla="*/ 4 h 215"/>
                  <a:gd name="T18" fmla="*/ 160 w 313"/>
                  <a:gd name="T19" fmla="*/ 44 h 215"/>
                  <a:gd name="T20" fmla="*/ 152 w 313"/>
                  <a:gd name="T21" fmla="*/ 44 h 215"/>
                  <a:gd name="T22" fmla="*/ 108 w 313"/>
                  <a:gd name="T23" fmla="*/ 8 h 215"/>
                  <a:gd name="T24" fmla="*/ 80 w 313"/>
                  <a:gd name="T25" fmla="*/ 16 h 215"/>
                  <a:gd name="T26" fmla="*/ 44 w 313"/>
                  <a:gd name="T27" fmla="*/ 48 h 215"/>
                  <a:gd name="T28" fmla="*/ 16 w 313"/>
                  <a:gd name="T29" fmla="*/ 84 h 215"/>
                  <a:gd name="T30" fmla="*/ 6 w 313"/>
                  <a:gd name="T31" fmla="*/ 116 h 215"/>
                  <a:gd name="T32" fmla="*/ 6 w 313"/>
                  <a:gd name="T33" fmla="*/ 164 h 215"/>
                  <a:gd name="T34" fmla="*/ 0 w 313"/>
                  <a:gd name="T35" fmla="*/ 192 h 215"/>
                  <a:gd name="T36" fmla="*/ 6 w 313"/>
                  <a:gd name="T37" fmla="*/ 212 h 2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3"/>
                  <a:gd name="T58" fmla="*/ 0 h 215"/>
                  <a:gd name="T59" fmla="*/ 313 w 313"/>
                  <a:gd name="T60" fmla="*/ 215 h 2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274"/>
              <p:cNvSpPr>
                <a:spLocks/>
              </p:cNvSpPr>
              <p:nvPr/>
            </p:nvSpPr>
            <p:spPr bwMode="auto">
              <a:xfrm>
                <a:off x="2045" y="1910"/>
                <a:ext cx="171" cy="301"/>
              </a:xfrm>
              <a:custGeom>
                <a:avLst/>
                <a:gdLst>
                  <a:gd name="T0" fmla="*/ 0 w 198"/>
                  <a:gd name="T1" fmla="*/ 23 h 320"/>
                  <a:gd name="T2" fmla="*/ 74 w 198"/>
                  <a:gd name="T3" fmla="*/ 7 h 320"/>
                  <a:gd name="T4" fmla="*/ 154 w 198"/>
                  <a:gd name="T5" fmla="*/ 67 h 320"/>
                  <a:gd name="T6" fmla="*/ 166 w 198"/>
                  <a:gd name="T7" fmla="*/ 135 h 320"/>
                  <a:gd name="T8" fmla="*/ 170 w 198"/>
                  <a:gd name="T9" fmla="*/ 179 h 320"/>
                  <a:gd name="T10" fmla="*/ 178 w 198"/>
                  <a:gd name="T11" fmla="*/ 243 h 320"/>
                  <a:gd name="T12" fmla="*/ 192 w 198"/>
                  <a:gd name="T13" fmla="*/ 263 h 320"/>
                  <a:gd name="T14" fmla="*/ 144 w 198"/>
                  <a:gd name="T15" fmla="*/ 311 h 320"/>
                  <a:gd name="T16" fmla="*/ 118 w 198"/>
                  <a:gd name="T17" fmla="*/ 315 h 320"/>
                  <a:gd name="T18" fmla="*/ 98 w 198"/>
                  <a:gd name="T19" fmla="*/ 287 h 320"/>
                  <a:gd name="T20" fmla="*/ 58 w 198"/>
                  <a:gd name="T21" fmla="*/ 219 h 320"/>
                  <a:gd name="T22" fmla="*/ 66 w 198"/>
                  <a:gd name="T23" fmla="*/ 183 h 320"/>
                  <a:gd name="T24" fmla="*/ 66 w 198"/>
                  <a:gd name="T25" fmla="*/ 123 h 320"/>
                  <a:gd name="T26" fmla="*/ 48 w 198"/>
                  <a:gd name="T27" fmla="*/ 71 h 320"/>
                  <a:gd name="T28" fmla="*/ 34 w 198"/>
                  <a:gd name="T29" fmla="*/ 39 h 320"/>
                  <a:gd name="T30" fmla="*/ 0 w 198"/>
                  <a:gd name="T31" fmla="*/ 23 h 32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98"/>
                  <a:gd name="T49" fmla="*/ 0 h 320"/>
                  <a:gd name="T50" fmla="*/ 198 w 198"/>
                  <a:gd name="T51" fmla="*/ 320 h 32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275"/>
              <p:cNvSpPr>
                <a:spLocks/>
              </p:cNvSpPr>
              <p:nvPr/>
            </p:nvSpPr>
            <p:spPr bwMode="auto">
              <a:xfrm>
                <a:off x="2133" y="2105"/>
                <a:ext cx="87" cy="108"/>
              </a:xfrm>
              <a:custGeom>
                <a:avLst/>
                <a:gdLst>
                  <a:gd name="T0" fmla="*/ 76 w 100"/>
                  <a:gd name="T1" fmla="*/ 4 h 116"/>
                  <a:gd name="T2" fmla="*/ 76 w 100"/>
                  <a:gd name="T3" fmla="*/ 0 h 116"/>
                  <a:gd name="T4" fmla="*/ 100 w 100"/>
                  <a:gd name="T5" fmla="*/ 56 h 116"/>
                  <a:gd name="T6" fmla="*/ 28 w 100"/>
                  <a:gd name="T7" fmla="*/ 116 h 116"/>
                  <a:gd name="T8" fmla="*/ 0 w 100"/>
                  <a:gd name="T9" fmla="*/ 80 h 116"/>
                  <a:gd name="T10" fmla="*/ 76 w 100"/>
                  <a:gd name="T11" fmla="*/ 4 h 1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"/>
                  <a:gd name="T19" fmla="*/ 0 h 116"/>
                  <a:gd name="T20" fmla="*/ 100 w 100"/>
                  <a:gd name="T21" fmla="*/ 116 h 1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276"/>
              <p:cNvSpPr>
                <a:spLocks/>
              </p:cNvSpPr>
              <p:nvPr/>
            </p:nvSpPr>
            <p:spPr bwMode="auto">
              <a:xfrm>
                <a:off x="1709" y="1914"/>
                <a:ext cx="193" cy="304"/>
              </a:xfrm>
              <a:custGeom>
                <a:avLst/>
                <a:gdLst>
                  <a:gd name="T0" fmla="*/ 221 w 222"/>
                  <a:gd name="T1" fmla="*/ 24 h 322"/>
                  <a:gd name="T2" fmla="*/ 185 w 222"/>
                  <a:gd name="T3" fmla="*/ 2 h 322"/>
                  <a:gd name="T4" fmla="*/ 121 w 222"/>
                  <a:gd name="T5" fmla="*/ 10 h 322"/>
                  <a:gd name="T6" fmla="*/ 47 w 222"/>
                  <a:gd name="T7" fmla="*/ 60 h 322"/>
                  <a:gd name="T8" fmla="*/ 35 w 222"/>
                  <a:gd name="T9" fmla="*/ 128 h 322"/>
                  <a:gd name="T10" fmla="*/ 31 w 222"/>
                  <a:gd name="T11" fmla="*/ 172 h 322"/>
                  <a:gd name="T12" fmla="*/ 23 w 222"/>
                  <a:gd name="T13" fmla="*/ 236 h 322"/>
                  <a:gd name="T14" fmla="*/ 9 w 222"/>
                  <a:gd name="T15" fmla="*/ 256 h 322"/>
                  <a:gd name="T16" fmla="*/ 77 w 222"/>
                  <a:gd name="T17" fmla="*/ 298 h 322"/>
                  <a:gd name="T18" fmla="*/ 117 w 222"/>
                  <a:gd name="T19" fmla="*/ 318 h 322"/>
                  <a:gd name="T20" fmla="*/ 125 w 222"/>
                  <a:gd name="T21" fmla="*/ 274 h 322"/>
                  <a:gd name="T22" fmla="*/ 143 w 222"/>
                  <a:gd name="T23" fmla="*/ 212 h 322"/>
                  <a:gd name="T24" fmla="*/ 145 w 222"/>
                  <a:gd name="T25" fmla="*/ 178 h 322"/>
                  <a:gd name="T26" fmla="*/ 145 w 222"/>
                  <a:gd name="T27" fmla="*/ 148 h 322"/>
                  <a:gd name="T28" fmla="*/ 157 w 222"/>
                  <a:gd name="T29" fmla="*/ 84 h 322"/>
                  <a:gd name="T30" fmla="*/ 165 w 222"/>
                  <a:gd name="T31" fmla="*/ 72 h 322"/>
                  <a:gd name="T32" fmla="*/ 181 w 222"/>
                  <a:gd name="T33" fmla="*/ 56 h 322"/>
                  <a:gd name="T34" fmla="*/ 221 w 222"/>
                  <a:gd name="T35" fmla="*/ 24 h 3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22"/>
                  <a:gd name="T55" fmla="*/ 0 h 322"/>
                  <a:gd name="T56" fmla="*/ 222 w 222"/>
                  <a:gd name="T57" fmla="*/ 322 h 3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277"/>
              <p:cNvSpPr>
                <a:spLocks/>
              </p:cNvSpPr>
              <p:nvPr/>
            </p:nvSpPr>
            <p:spPr bwMode="auto">
              <a:xfrm>
                <a:off x="1721" y="2112"/>
                <a:ext cx="97" cy="98"/>
              </a:xfrm>
              <a:custGeom>
                <a:avLst/>
                <a:gdLst>
                  <a:gd name="T0" fmla="*/ 20 w 112"/>
                  <a:gd name="T1" fmla="*/ 0 h 104"/>
                  <a:gd name="T2" fmla="*/ 16 w 112"/>
                  <a:gd name="T3" fmla="*/ 0 h 104"/>
                  <a:gd name="T4" fmla="*/ 0 w 112"/>
                  <a:gd name="T5" fmla="*/ 44 h 104"/>
                  <a:gd name="T6" fmla="*/ 100 w 112"/>
                  <a:gd name="T7" fmla="*/ 104 h 104"/>
                  <a:gd name="T8" fmla="*/ 112 w 112"/>
                  <a:gd name="T9" fmla="*/ 64 h 104"/>
                  <a:gd name="T10" fmla="*/ 20 w 112"/>
                  <a:gd name="T11" fmla="*/ 0 h 1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104"/>
                  <a:gd name="T20" fmla="*/ 112 w 112"/>
                  <a:gd name="T21" fmla="*/ 104 h 1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278"/>
              <p:cNvSpPr>
                <a:spLocks/>
              </p:cNvSpPr>
              <p:nvPr/>
            </p:nvSpPr>
            <p:spPr bwMode="auto">
              <a:xfrm>
                <a:off x="1889" y="1886"/>
                <a:ext cx="73" cy="90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96"/>
                  <a:gd name="T20" fmla="*/ 84 w 84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279"/>
              <p:cNvSpPr>
                <a:spLocks/>
              </p:cNvSpPr>
              <p:nvPr/>
            </p:nvSpPr>
            <p:spPr bwMode="auto">
              <a:xfrm flipH="1">
                <a:off x="1962" y="1886"/>
                <a:ext cx="72" cy="90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96"/>
                  <a:gd name="T20" fmla="*/ 84 w 84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80"/>
              <p:cNvSpPr>
                <a:spLocks/>
              </p:cNvSpPr>
              <p:nvPr/>
            </p:nvSpPr>
            <p:spPr bwMode="auto">
              <a:xfrm>
                <a:off x="1968" y="2112"/>
                <a:ext cx="6" cy="376"/>
              </a:xfrm>
              <a:custGeom>
                <a:avLst/>
                <a:gdLst>
                  <a:gd name="T0" fmla="*/ 0 w 8"/>
                  <a:gd name="T1" fmla="*/ 0 h 400"/>
                  <a:gd name="T2" fmla="*/ 8 w 8"/>
                  <a:gd name="T3" fmla="*/ 400 h 400"/>
                  <a:gd name="T4" fmla="*/ 0 60000 65536"/>
                  <a:gd name="T5" fmla="*/ 0 60000 65536"/>
                  <a:gd name="T6" fmla="*/ 0 w 8"/>
                  <a:gd name="T7" fmla="*/ 0 h 400"/>
                  <a:gd name="T8" fmla="*/ 8 w 8"/>
                  <a:gd name="T9" fmla="*/ 400 h 4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81"/>
              <p:cNvSpPr>
                <a:spLocks/>
              </p:cNvSpPr>
              <p:nvPr/>
            </p:nvSpPr>
            <p:spPr bwMode="auto">
              <a:xfrm>
                <a:off x="1964" y="1950"/>
                <a:ext cx="1" cy="150"/>
              </a:xfrm>
              <a:custGeom>
                <a:avLst/>
                <a:gdLst>
                  <a:gd name="T0" fmla="*/ 0 w 1"/>
                  <a:gd name="T1" fmla="*/ 0 h 160"/>
                  <a:gd name="T2" fmla="*/ 0 w 1"/>
                  <a:gd name="T3" fmla="*/ 160 h 160"/>
                  <a:gd name="T4" fmla="*/ 0 60000 65536"/>
                  <a:gd name="T5" fmla="*/ 0 60000 65536"/>
                  <a:gd name="T6" fmla="*/ 0 w 1"/>
                  <a:gd name="T7" fmla="*/ 0 h 160"/>
                  <a:gd name="T8" fmla="*/ 1 w 1"/>
                  <a:gd name="T9" fmla="*/ 160 h 1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82" descr="Коричневый мрамор"/>
              <p:cNvSpPr>
                <a:spLocks/>
              </p:cNvSpPr>
              <p:nvPr/>
            </p:nvSpPr>
            <p:spPr bwMode="auto">
              <a:xfrm>
                <a:off x="1809" y="2448"/>
                <a:ext cx="341" cy="90"/>
              </a:xfrm>
              <a:custGeom>
                <a:avLst/>
                <a:gdLst>
                  <a:gd name="T0" fmla="*/ 10 w 352"/>
                  <a:gd name="T1" fmla="*/ 49 h 95"/>
                  <a:gd name="T2" fmla="*/ 11 w 352"/>
                  <a:gd name="T3" fmla="*/ 86 h 95"/>
                  <a:gd name="T4" fmla="*/ 59 w 352"/>
                  <a:gd name="T5" fmla="*/ 86 h 95"/>
                  <a:gd name="T6" fmla="*/ 181 w 352"/>
                  <a:gd name="T7" fmla="*/ 88 h 95"/>
                  <a:gd name="T8" fmla="*/ 328 w 352"/>
                  <a:gd name="T9" fmla="*/ 88 h 95"/>
                  <a:gd name="T10" fmla="*/ 325 w 352"/>
                  <a:gd name="T11" fmla="*/ 43 h 95"/>
                  <a:gd name="T12" fmla="*/ 244 w 352"/>
                  <a:gd name="T13" fmla="*/ 1 h 95"/>
                  <a:gd name="T14" fmla="*/ 181 w 352"/>
                  <a:gd name="T15" fmla="*/ 40 h 95"/>
                  <a:gd name="T16" fmla="*/ 187 w 352"/>
                  <a:gd name="T17" fmla="*/ 85 h 95"/>
                  <a:gd name="T18" fmla="*/ 154 w 352"/>
                  <a:gd name="T19" fmla="*/ 34 h 95"/>
                  <a:gd name="T20" fmla="*/ 70 w 352"/>
                  <a:gd name="T21" fmla="*/ 7 h 95"/>
                  <a:gd name="T22" fmla="*/ 10 w 352"/>
                  <a:gd name="T23" fmla="*/ 49 h 9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52"/>
                  <a:gd name="T37" fmla="*/ 0 h 95"/>
                  <a:gd name="T38" fmla="*/ 352 w 352"/>
                  <a:gd name="T39" fmla="*/ 95 h 9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" name="Group 283"/>
              <p:cNvGrpSpPr>
                <a:grpSpLocks/>
              </p:cNvGrpSpPr>
              <p:nvPr/>
            </p:nvGrpSpPr>
            <p:grpSpPr bwMode="auto">
              <a:xfrm>
                <a:off x="1680" y="1488"/>
                <a:ext cx="581" cy="789"/>
                <a:chOff x="1680" y="1488"/>
                <a:chExt cx="581" cy="789"/>
              </a:xfrm>
            </p:grpSpPr>
            <p:sp>
              <p:nvSpPr>
                <p:cNvPr id="23" name="Freeform 284"/>
                <p:cNvSpPr>
                  <a:spLocks/>
                </p:cNvSpPr>
                <p:nvPr/>
              </p:nvSpPr>
              <p:spPr bwMode="auto">
                <a:xfrm>
                  <a:off x="1771" y="1488"/>
                  <a:ext cx="387" cy="287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2"/>
                    </a:gs>
                    <a:gs pos="50000">
                      <a:srgbClr val="333333"/>
                    </a:gs>
                    <a:gs pos="100000">
                      <a:schemeClr val="bg2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Freeform 285"/>
                <p:cNvSpPr>
                  <a:spLocks/>
                </p:cNvSpPr>
                <p:nvPr/>
              </p:nvSpPr>
              <p:spPr bwMode="auto">
                <a:xfrm>
                  <a:off x="2159" y="2166"/>
                  <a:ext cx="102" cy="111"/>
                </a:xfrm>
                <a:custGeom>
                  <a:avLst/>
                  <a:gdLst>
                    <a:gd name="T0" fmla="*/ 56 w 105"/>
                    <a:gd name="T1" fmla="*/ 0 h 117"/>
                    <a:gd name="T2" fmla="*/ 95 w 105"/>
                    <a:gd name="T3" fmla="*/ 33 h 117"/>
                    <a:gd name="T4" fmla="*/ 101 w 105"/>
                    <a:gd name="T5" fmla="*/ 81 h 117"/>
                    <a:gd name="T6" fmla="*/ 68 w 105"/>
                    <a:gd name="T7" fmla="*/ 96 h 117"/>
                    <a:gd name="T8" fmla="*/ 38 w 105"/>
                    <a:gd name="T9" fmla="*/ 114 h 117"/>
                    <a:gd name="T10" fmla="*/ 5 w 105"/>
                    <a:gd name="T11" fmla="*/ 75 h 117"/>
                    <a:gd name="T12" fmla="*/ 5 w 105"/>
                    <a:gd name="T13" fmla="*/ 48 h 1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5"/>
                    <a:gd name="T22" fmla="*/ 0 h 117"/>
                    <a:gd name="T23" fmla="*/ 105 w 105"/>
                    <a:gd name="T24" fmla="*/ 117 h 1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5" h="117">
                      <a:moveTo>
                        <a:pt x="56" y="0"/>
                      </a:moveTo>
                      <a:cubicBezTo>
                        <a:pt x="62" y="5"/>
                        <a:pt x="87" y="20"/>
                        <a:pt x="95" y="33"/>
                      </a:cubicBezTo>
                      <a:cubicBezTo>
                        <a:pt x="103" y="46"/>
                        <a:pt x="105" y="70"/>
                        <a:pt x="101" y="81"/>
                      </a:cubicBezTo>
                      <a:cubicBezTo>
                        <a:pt x="97" y="92"/>
                        <a:pt x="78" y="91"/>
                        <a:pt x="68" y="96"/>
                      </a:cubicBezTo>
                      <a:cubicBezTo>
                        <a:pt x="58" y="101"/>
                        <a:pt x="48" y="117"/>
                        <a:pt x="38" y="114"/>
                      </a:cubicBezTo>
                      <a:cubicBezTo>
                        <a:pt x="28" y="111"/>
                        <a:pt x="10" y="86"/>
                        <a:pt x="5" y="75"/>
                      </a:cubicBezTo>
                      <a:cubicBezTo>
                        <a:pt x="0" y="64"/>
                        <a:pt x="5" y="54"/>
                        <a:pt x="5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Freeform 286"/>
                <p:cNvSpPr>
                  <a:spLocks/>
                </p:cNvSpPr>
                <p:nvPr/>
              </p:nvSpPr>
              <p:spPr bwMode="auto">
                <a:xfrm flipH="1">
                  <a:off x="1680" y="2164"/>
                  <a:ext cx="102" cy="111"/>
                </a:xfrm>
                <a:custGeom>
                  <a:avLst/>
                  <a:gdLst>
                    <a:gd name="T0" fmla="*/ 56 w 105"/>
                    <a:gd name="T1" fmla="*/ 0 h 117"/>
                    <a:gd name="T2" fmla="*/ 95 w 105"/>
                    <a:gd name="T3" fmla="*/ 33 h 117"/>
                    <a:gd name="T4" fmla="*/ 101 w 105"/>
                    <a:gd name="T5" fmla="*/ 81 h 117"/>
                    <a:gd name="T6" fmla="*/ 68 w 105"/>
                    <a:gd name="T7" fmla="*/ 96 h 117"/>
                    <a:gd name="T8" fmla="*/ 38 w 105"/>
                    <a:gd name="T9" fmla="*/ 114 h 117"/>
                    <a:gd name="T10" fmla="*/ 5 w 105"/>
                    <a:gd name="T11" fmla="*/ 75 h 117"/>
                    <a:gd name="T12" fmla="*/ 5 w 105"/>
                    <a:gd name="T13" fmla="*/ 48 h 1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5"/>
                    <a:gd name="T22" fmla="*/ 0 h 117"/>
                    <a:gd name="T23" fmla="*/ 105 w 105"/>
                    <a:gd name="T24" fmla="*/ 117 h 1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5" h="117">
                      <a:moveTo>
                        <a:pt x="56" y="0"/>
                      </a:moveTo>
                      <a:cubicBezTo>
                        <a:pt x="62" y="5"/>
                        <a:pt x="87" y="20"/>
                        <a:pt x="95" y="33"/>
                      </a:cubicBezTo>
                      <a:cubicBezTo>
                        <a:pt x="103" y="46"/>
                        <a:pt x="105" y="70"/>
                        <a:pt x="101" y="81"/>
                      </a:cubicBezTo>
                      <a:cubicBezTo>
                        <a:pt x="97" y="92"/>
                        <a:pt x="78" y="91"/>
                        <a:pt x="68" y="96"/>
                      </a:cubicBezTo>
                      <a:cubicBezTo>
                        <a:pt x="58" y="101"/>
                        <a:pt x="48" y="117"/>
                        <a:pt x="38" y="114"/>
                      </a:cubicBezTo>
                      <a:cubicBezTo>
                        <a:pt x="28" y="111"/>
                        <a:pt x="10" y="86"/>
                        <a:pt x="5" y="75"/>
                      </a:cubicBezTo>
                      <a:cubicBezTo>
                        <a:pt x="0" y="64"/>
                        <a:pt x="5" y="54"/>
                        <a:pt x="5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Freeform 287"/>
                <p:cNvSpPr>
                  <a:spLocks/>
                </p:cNvSpPr>
                <p:nvPr/>
              </p:nvSpPr>
              <p:spPr bwMode="auto">
                <a:xfrm>
                  <a:off x="1804" y="1590"/>
                  <a:ext cx="333" cy="347"/>
                </a:xfrm>
                <a:custGeom>
                  <a:avLst/>
                  <a:gdLst>
                    <a:gd name="T0" fmla="*/ 0 w 344"/>
                    <a:gd name="T1" fmla="*/ 194 h 365"/>
                    <a:gd name="T2" fmla="*/ 6 w 344"/>
                    <a:gd name="T3" fmla="*/ 209 h 365"/>
                    <a:gd name="T4" fmla="*/ 36 w 344"/>
                    <a:gd name="T5" fmla="*/ 266 h 365"/>
                    <a:gd name="T6" fmla="*/ 87 w 344"/>
                    <a:gd name="T7" fmla="*/ 308 h 365"/>
                    <a:gd name="T8" fmla="*/ 138 w 344"/>
                    <a:gd name="T9" fmla="*/ 320 h 365"/>
                    <a:gd name="T10" fmla="*/ 144 w 344"/>
                    <a:gd name="T11" fmla="*/ 344 h 365"/>
                    <a:gd name="T12" fmla="*/ 165 w 344"/>
                    <a:gd name="T13" fmla="*/ 365 h 365"/>
                    <a:gd name="T14" fmla="*/ 192 w 344"/>
                    <a:gd name="T15" fmla="*/ 341 h 365"/>
                    <a:gd name="T16" fmla="*/ 207 w 344"/>
                    <a:gd name="T17" fmla="*/ 317 h 365"/>
                    <a:gd name="T18" fmla="*/ 255 w 344"/>
                    <a:gd name="T19" fmla="*/ 308 h 365"/>
                    <a:gd name="T20" fmla="*/ 303 w 344"/>
                    <a:gd name="T21" fmla="*/ 275 h 365"/>
                    <a:gd name="T22" fmla="*/ 342 w 344"/>
                    <a:gd name="T23" fmla="*/ 179 h 365"/>
                    <a:gd name="T24" fmla="*/ 288 w 344"/>
                    <a:gd name="T25" fmla="*/ 98 h 365"/>
                    <a:gd name="T26" fmla="*/ 256 w 344"/>
                    <a:gd name="T27" fmla="*/ 27 h 365"/>
                    <a:gd name="T28" fmla="*/ 208 w 344"/>
                    <a:gd name="T29" fmla="*/ 75 h 365"/>
                    <a:gd name="T30" fmla="*/ 198 w 344"/>
                    <a:gd name="T31" fmla="*/ 56 h 365"/>
                    <a:gd name="T32" fmla="*/ 183 w 344"/>
                    <a:gd name="T33" fmla="*/ 53 h 365"/>
                    <a:gd name="T34" fmla="*/ 112 w 344"/>
                    <a:gd name="T35" fmla="*/ 75 h 365"/>
                    <a:gd name="T36" fmla="*/ 126 w 344"/>
                    <a:gd name="T37" fmla="*/ 41 h 365"/>
                    <a:gd name="T38" fmla="*/ 114 w 344"/>
                    <a:gd name="T39" fmla="*/ 11 h 365"/>
                    <a:gd name="T40" fmla="*/ 54 w 344"/>
                    <a:gd name="T41" fmla="*/ 110 h 365"/>
                    <a:gd name="T42" fmla="*/ 60 w 344"/>
                    <a:gd name="T43" fmla="*/ 137 h 365"/>
                    <a:gd name="T44" fmla="*/ 54 w 344"/>
                    <a:gd name="T45" fmla="*/ 161 h 365"/>
                    <a:gd name="T46" fmla="*/ 36 w 344"/>
                    <a:gd name="T47" fmla="*/ 155 h 365"/>
                    <a:gd name="T48" fmla="*/ 33 w 344"/>
                    <a:gd name="T49" fmla="*/ 119 h 365"/>
                    <a:gd name="T50" fmla="*/ 12 w 344"/>
                    <a:gd name="T51" fmla="*/ 152 h 365"/>
                    <a:gd name="T52" fmla="*/ 12 w 344"/>
                    <a:gd name="T53" fmla="*/ 173 h 365"/>
                    <a:gd name="T54" fmla="*/ 9 w 344"/>
                    <a:gd name="T55" fmla="*/ 185 h 365"/>
                    <a:gd name="T56" fmla="*/ 0 w 344"/>
                    <a:gd name="T57" fmla="*/ 194 h 365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44"/>
                    <a:gd name="T88" fmla="*/ 0 h 365"/>
                    <a:gd name="T89" fmla="*/ 344 w 344"/>
                    <a:gd name="T90" fmla="*/ 365 h 365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Freeform 288"/>
                <p:cNvSpPr>
                  <a:spLocks/>
                </p:cNvSpPr>
                <p:nvPr/>
              </p:nvSpPr>
              <p:spPr bwMode="auto">
                <a:xfrm>
                  <a:off x="1923" y="1823"/>
                  <a:ext cx="110" cy="31"/>
                </a:xfrm>
                <a:custGeom>
                  <a:avLst/>
                  <a:gdLst>
                    <a:gd name="T0" fmla="*/ 0 w 114"/>
                    <a:gd name="T1" fmla="*/ 0 h 32"/>
                    <a:gd name="T2" fmla="*/ 39 w 114"/>
                    <a:gd name="T3" fmla="*/ 27 h 32"/>
                    <a:gd name="T4" fmla="*/ 60 w 114"/>
                    <a:gd name="T5" fmla="*/ 30 h 32"/>
                    <a:gd name="T6" fmla="*/ 81 w 114"/>
                    <a:gd name="T7" fmla="*/ 27 h 32"/>
                    <a:gd name="T8" fmla="*/ 114 w 114"/>
                    <a:gd name="T9" fmla="*/ 3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32"/>
                    <a:gd name="T17" fmla="*/ 114 w 114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>
                  <a:solidFill>
                    <a:srgbClr val="D20000"/>
                  </a:solidFill>
                  <a:round/>
                  <a:headEnd/>
                  <a:tailEnd type="none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Freeform 289"/>
                <p:cNvSpPr>
                  <a:spLocks/>
                </p:cNvSpPr>
                <p:nvPr/>
              </p:nvSpPr>
              <p:spPr bwMode="auto">
                <a:xfrm>
                  <a:off x="1959" y="1835"/>
                  <a:ext cx="46" cy="9"/>
                </a:xfrm>
                <a:custGeom>
                  <a:avLst/>
                  <a:gdLst>
                    <a:gd name="T0" fmla="*/ 0 w 48"/>
                    <a:gd name="T1" fmla="*/ 10 h 10"/>
                    <a:gd name="T2" fmla="*/ 11 w 48"/>
                    <a:gd name="T3" fmla="*/ 0 h 10"/>
                    <a:gd name="T4" fmla="*/ 23 w 48"/>
                    <a:gd name="T5" fmla="*/ 9 h 10"/>
                    <a:gd name="T6" fmla="*/ 38 w 48"/>
                    <a:gd name="T7" fmla="*/ 0 h 10"/>
                    <a:gd name="T8" fmla="*/ 48 w 48"/>
                    <a:gd name="T9" fmla="*/ 1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10"/>
                    <a:gd name="T17" fmla="*/ 48 w 4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10">
                      <a:moveTo>
                        <a:pt x="0" y="10"/>
                      </a:moveTo>
                      <a:cubicBezTo>
                        <a:pt x="2" y="8"/>
                        <a:pt x="7" y="0"/>
                        <a:pt x="11" y="0"/>
                      </a:cubicBezTo>
                      <a:cubicBezTo>
                        <a:pt x="15" y="0"/>
                        <a:pt x="19" y="9"/>
                        <a:pt x="23" y="9"/>
                      </a:cubicBezTo>
                      <a:cubicBezTo>
                        <a:pt x="27" y="9"/>
                        <a:pt x="34" y="0"/>
                        <a:pt x="38" y="0"/>
                      </a:cubicBezTo>
                      <a:cubicBezTo>
                        <a:pt x="42" y="0"/>
                        <a:pt x="46" y="8"/>
                        <a:pt x="48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Freeform 290"/>
                <p:cNvSpPr>
                  <a:spLocks/>
                </p:cNvSpPr>
                <p:nvPr/>
              </p:nvSpPr>
              <p:spPr bwMode="auto">
                <a:xfrm>
                  <a:off x="1906" y="1711"/>
                  <a:ext cx="61" cy="26"/>
                </a:xfrm>
                <a:custGeom>
                  <a:avLst/>
                  <a:gdLst>
                    <a:gd name="T0" fmla="*/ 63 w 63"/>
                    <a:gd name="T1" fmla="*/ 16 h 28"/>
                    <a:gd name="T2" fmla="*/ 33 w 63"/>
                    <a:gd name="T3" fmla="*/ 4 h 28"/>
                    <a:gd name="T4" fmla="*/ 24 w 63"/>
                    <a:gd name="T5" fmla="*/ 4 h 28"/>
                    <a:gd name="T6" fmla="*/ 0 w 63"/>
                    <a:gd name="T7" fmla="*/ 28 h 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28"/>
                    <a:gd name="T14" fmla="*/ 63 w 63"/>
                    <a:gd name="T15" fmla="*/ 28 h 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" name="Freeform 291"/>
                <p:cNvSpPr>
                  <a:spLocks/>
                </p:cNvSpPr>
                <p:nvPr/>
              </p:nvSpPr>
              <p:spPr bwMode="auto">
                <a:xfrm>
                  <a:off x="1926" y="1740"/>
                  <a:ext cx="26" cy="26"/>
                </a:xfrm>
                <a:custGeom>
                  <a:avLst/>
                  <a:gdLst>
                    <a:gd name="T0" fmla="*/ 27 w 27"/>
                    <a:gd name="T1" fmla="*/ 12 h 27"/>
                    <a:gd name="T2" fmla="*/ 12 w 27"/>
                    <a:gd name="T3" fmla="*/ 0 h 27"/>
                    <a:gd name="T4" fmla="*/ 0 w 27"/>
                    <a:gd name="T5" fmla="*/ 15 h 27"/>
                    <a:gd name="T6" fmla="*/ 15 w 27"/>
                    <a:gd name="T7" fmla="*/ 27 h 27"/>
                    <a:gd name="T8" fmla="*/ 27 w 27"/>
                    <a:gd name="T9" fmla="*/ 12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27"/>
                    <a:gd name="T17" fmla="*/ 27 w 27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292"/>
                <p:cNvSpPr>
                  <a:spLocks/>
                </p:cNvSpPr>
                <p:nvPr/>
              </p:nvSpPr>
              <p:spPr bwMode="auto">
                <a:xfrm>
                  <a:off x="1905" y="1719"/>
                  <a:ext cx="62" cy="35"/>
                </a:xfrm>
                <a:custGeom>
                  <a:avLst/>
                  <a:gdLst>
                    <a:gd name="T0" fmla="*/ 4 w 64"/>
                    <a:gd name="T1" fmla="*/ 31 h 36"/>
                    <a:gd name="T2" fmla="*/ 4 w 64"/>
                    <a:gd name="T3" fmla="*/ 22 h 36"/>
                    <a:gd name="T4" fmla="*/ 31 w 64"/>
                    <a:gd name="T5" fmla="*/ 1 h 36"/>
                    <a:gd name="T6" fmla="*/ 61 w 64"/>
                    <a:gd name="T7" fmla="*/ 13 h 36"/>
                    <a:gd name="T8" fmla="*/ 52 w 64"/>
                    <a:gd name="T9" fmla="*/ 31 h 36"/>
                    <a:gd name="T10" fmla="*/ 34 w 64"/>
                    <a:gd name="T11" fmla="*/ 19 h 36"/>
                    <a:gd name="T12" fmla="*/ 13 w 64"/>
                    <a:gd name="T13" fmla="*/ 34 h 36"/>
                    <a:gd name="T14" fmla="*/ 4 w 64"/>
                    <a:gd name="T15" fmla="*/ 31 h 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4"/>
                    <a:gd name="T25" fmla="*/ 0 h 36"/>
                    <a:gd name="T26" fmla="*/ 64 w 64"/>
                    <a:gd name="T27" fmla="*/ 36 h 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Freeform 293"/>
                <p:cNvSpPr>
                  <a:spLocks/>
                </p:cNvSpPr>
                <p:nvPr/>
              </p:nvSpPr>
              <p:spPr bwMode="auto">
                <a:xfrm flipH="1">
                  <a:off x="2005" y="1707"/>
                  <a:ext cx="61" cy="27"/>
                </a:xfrm>
                <a:custGeom>
                  <a:avLst/>
                  <a:gdLst>
                    <a:gd name="T0" fmla="*/ 63 w 63"/>
                    <a:gd name="T1" fmla="*/ 16 h 28"/>
                    <a:gd name="T2" fmla="*/ 33 w 63"/>
                    <a:gd name="T3" fmla="*/ 4 h 28"/>
                    <a:gd name="T4" fmla="*/ 24 w 63"/>
                    <a:gd name="T5" fmla="*/ 4 h 28"/>
                    <a:gd name="T6" fmla="*/ 0 w 63"/>
                    <a:gd name="T7" fmla="*/ 28 h 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28"/>
                    <a:gd name="T14" fmla="*/ 63 w 63"/>
                    <a:gd name="T15" fmla="*/ 28 h 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" name="Freeform 294"/>
                <p:cNvSpPr>
                  <a:spLocks/>
                </p:cNvSpPr>
                <p:nvPr/>
              </p:nvSpPr>
              <p:spPr bwMode="auto">
                <a:xfrm flipH="1">
                  <a:off x="2020" y="1736"/>
                  <a:ext cx="26" cy="26"/>
                </a:xfrm>
                <a:custGeom>
                  <a:avLst/>
                  <a:gdLst>
                    <a:gd name="T0" fmla="*/ 27 w 27"/>
                    <a:gd name="T1" fmla="*/ 12 h 27"/>
                    <a:gd name="T2" fmla="*/ 12 w 27"/>
                    <a:gd name="T3" fmla="*/ 0 h 27"/>
                    <a:gd name="T4" fmla="*/ 0 w 27"/>
                    <a:gd name="T5" fmla="*/ 15 h 27"/>
                    <a:gd name="T6" fmla="*/ 15 w 27"/>
                    <a:gd name="T7" fmla="*/ 27 h 27"/>
                    <a:gd name="T8" fmla="*/ 27 w 27"/>
                    <a:gd name="T9" fmla="*/ 12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27"/>
                    <a:gd name="T17" fmla="*/ 27 w 27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" name="Freeform 295"/>
                <p:cNvSpPr>
                  <a:spLocks/>
                </p:cNvSpPr>
                <p:nvPr/>
              </p:nvSpPr>
              <p:spPr bwMode="auto">
                <a:xfrm flipH="1">
                  <a:off x="2005" y="1716"/>
                  <a:ext cx="62" cy="34"/>
                </a:xfrm>
                <a:custGeom>
                  <a:avLst/>
                  <a:gdLst>
                    <a:gd name="T0" fmla="*/ 4 w 64"/>
                    <a:gd name="T1" fmla="*/ 31 h 36"/>
                    <a:gd name="T2" fmla="*/ 4 w 64"/>
                    <a:gd name="T3" fmla="*/ 22 h 36"/>
                    <a:gd name="T4" fmla="*/ 31 w 64"/>
                    <a:gd name="T5" fmla="*/ 1 h 36"/>
                    <a:gd name="T6" fmla="*/ 61 w 64"/>
                    <a:gd name="T7" fmla="*/ 13 h 36"/>
                    <a:gd name="T8" fmla="*/ 52 w 64"/>
                    <a:gd name="T9" fmla="*/ 31 h 36"/>
                    <a:gd name="T10" fmla="*/ 34 w 64"/>
                    <a:gd name="T11" fmla="*/ 19 h 36"/>
                    <a:gd name="T12" fmla="*/ 13 w 64"/>
                    <a:gd name="T13" fmla="*/ 34 h 36"/>
                    <a:gd name="T14" fmla="*/ 4 w 64"/>
                    <a:gd name="T15" fmla="*/ 31 h 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4"/>
                    <a:gd name="T25" fmla="*/ 0 h 36"/>
                    <a:gd name="T26" fmla="*/ 64 w 64"/>
                    <a:gd name="T27" fmla="*/ 36 h 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" name="Freeform 296"/>
                <p:cNvSpPr>
                  <a:spLocks/>
                </p:cNvSpPr>
                <p:nvPr/>
              </p:nvSpPr>
              <p:spPr bwMode="auto">
                <a:xfrm>
                  <a:off x="1986" y="1681"/>
                  <a:ext cx="99" cy="102"/>
                </a:xfrm>
                <a:custGeom>
                  <a:avLst/>
                  <a:gdLst>
                    <a:gd name="T0" fmla="*/ 4 w 102"/>
                    <a:gd name="T1" fmla="*/ 35 h 107"/>
                    <a:gd name="T2" fmla="*/ 37 w 102"/>
                    <a:gd name="T3" fmla="*/ 5 h 107"/>
                    <a:gd name="T4" fmla="*/ 67 w 102"/>
                    <a:gd name="T5" fmla="*/ 5 h 107"/>
                    <a:gd name="T6" fmla="*/ 97 w 102"/>
                    <a:gd name="T7" fmla="*/ 35 h 107"/>
                    <a:gd name="T8" fmla="*/ 97 w 102"/>
                    <a:gd name="T9" fmla="*/ 68 h 107"/>
                    <a:gd name="T10" fmla="*/ 70 w 102"/>
                    <a:gd name="T11" fmla="*/ 101 h 107"/>
                    <a:gd name="T12" fmla="*/ 40 w 102"/>
                    <a:gd name="T13" fmla="*/ 104 h 107"/>
                    <a:gd name="T14" fmla="*/ 13 w 102"/>
                    <a:gd name="T15" fmla="*/ 92 h 107"/>
                    <a:gd name="T16" fmla="*/ 1 w 102"/>
                    <a:gd name="T17" fmla="*/ 65 h 107"/>
                    <a:gd name="T18" fmla="*/ 4 w 102"/>
                    <a:gd name="T19" fmla="*/ 35 h 10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2"/>
                    <a:gd name="T31" fmla="*/ 0 h 107"/>
                    <a:gd name="T32" fmla="*/ 102 w 102"/>
                    <a:gd name="T33" fmla="*/ 107 h 10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" name="Freeform 297"/>
                <p:cNvSpPr>
                  <a:spLocks/>
                </p:cNvSpPr>
                <p:nvPr/>
              </p:nvSpPr>
              <p:spPr bwMode="auto">
                <a:xfrm>
                  <a:off x="1883" y="1687"/>
                  <a:ext cx="101" cy="99"/>
                </a:xfrm>
                <a:custGeom>
                  <a:avLst/>
                  <a:gdLst>
                    <a:gd name="T0" fmla="*/ 2 w 104"/>
                    <a:gd name="T1" fmla="*/ 32 h 104"/>
                    <a:gd name="T2" fmla="*/ 29 w 104"/>
                    <a:gd name="T3" fmla="*/ 8 h 104"/>
                    <a:gd name="T4" fmla="*/ 74 w 104"/>
                    <a:gd name="T5" fmla="*/ 5 h 104"/>
                    <a:gd name="T6" fmla="*/ 101 w 104"/>
                    <a:gd name="T7" fmla="*/ 38 h 104"/>
                    <a:gd name="T8" fmla="*/ 95 w 104"/>
                    <a:gd name="T9" fmla="*/ 74 h 104"/>
                    <a:gd name="T10" fmla="*/ 74 w 104"/>
                    <a:gd name="T11" fmla="*/ 98 h 104"/>
                    <a:gd name="T12" fmla="*/ 62 w 104"/>
                    <a:gd name="T13" fmla="*/ 98 h 104"/>
                    <a:gd name="T14" fmla="*/ 32 w 104"/>
                    <a:gd name="T15" fmla="*/ 101 h 104"/>
                    <a:gd name="T16" fmla="*/ 8 w 104"/>
                    <a:gd name="T17" fmla="*/ 80 h 104"/>
                    <a:gd name="T18" fmla="*/ 5 w 104"/>
                    <a:gd name="T19" fmla="*/ 62 h 104"/>
                    <a:gd name="T20" fmla="*/ 2 w 104"/>
                    <a:gd name="T21" fmla="*/ 32 h 1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04"/>
                    <a:gd name="T34" fmla="*/ 0 h 104"/>
                    <a:gd name="T35" fmla="*/ 104 w 104"/>
                    <a:gd name="T36" fmla="*/ 104 h 10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04" h="104">
                      <a:moveTo>
                        <a:pt x="2" y="32"/>
                      </a:moveTo>
                      <a:cubicBezTo>
                        <a:pt x="6" y="23"/>
                        <a:pt x="17" y="12"/>
                        <a:pt x="29" y="8"/>
                      </a:cubicBezTo>
                      <a:cubicBezTo>
                        <a:pt x="41" y="4"/>
                        <a:pt x="62" y="0"/>
                        <a:pt x="74" y="5"/>
                      </a:cubicBezTo>
                      <a:cubicBezTo>
                        <a:pt x="86" y="10"/>
                        <a:pt x="98" y="27"/>
                        <a:pt x="101" y="38"/>
                      </a:cubicBezTo>
                      <a:cubicBezTo>
                        <a:pt x="104" y="49"/>
                        <a:pt x="99" y="64"/>
                        <a:pt x="95" y="74"/>
                      </a:cubicBezTo>
                      <a:cubicBezTo>
                        <a:pt x="91" y="84"/>
                        <a:pt x="79" y="94"/>
                        <a:pt x="74" y="98"/>
                      </a:cubicBezTo>
                      <a:cubicBezTo>
                        <a:pt x="69" y="102"/>
                        <a:pt x="69" y="97"/>
                        <a:pt x="62" y="98"/>
                      </a:cubicBezTo>
                      <a:cubicBezTo>
                        <a:pt x="55" y="99"/>
                        <a:pt x="41" y="104"/>
                        <a:pt x="32" y="101"/>
                      </a:cubicBezTo>
                      <a:cubicBezTo>
                        <a:pt x="23" y="98"/>
                        <a:pt x="12" y="87"/>
                        <a:pt x="8" y="80"/>
                      </a:cubicBezTo>
                      <a:cubicBezTo>
                        <a:pt x="4" y="73"/>
                        <a:pt x="6" y="70"/>
                        <a:pt x="5" y="62"/>
                      </a:cubicBezTo>
                      <a:cubicBezTo>
                        <a:pt x="4" y="54"/>
                        <a:pt x="0" y="40"/>
                        <a:pt x="2" y="32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" name="Freeform 298"/>
                <p:cNvSpPr>
                  <a:spLocks/>
                </p:cNvSpPr>
                <p:nvPr/>
              </p:nvSpPr>
              <p:spPr bwMode="auto">
                <a:xfrm>
                  <a:off x="2031" y="1766"/>
                  <a:ext cx="67" cy="78"/>
                </a:xfrm>
                <a:custGeom>
                  <a:avLst/>
                  <a:gdLst>
                    <a:gd name="T0" fmla="*/ 60 w 70"/>
                    <a:gd name="T1" fmla="*/ 6 h 82"/>
                    <a:gd name="T2" fmla="*/ 63 w 70"/>
                    <a:gd name="T3" fmla="*/ 39 h 82"/>
                    <a:gd name="T4" fmla="*/ 43 w 70"/>
                    <a:gd name="T5" fmla="*/ 81 h 82"/>
                    <a:gd name="T6" fmla="*/ 3 w 70"/>
                    <a:gd name="T7" fmla="*/ 30 h 82"/>
                    <a:gd name="T8" fmla="*/ 60 w 70"/>
                    <a:gd name="T9" fmla="*/ 6 h 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"/>
                    <a:gd name="T16" fmla="*/ 0 h 82"/>
                    <a:gd name="T17" fmla="*/ 70 w 70"/>
                    <a:gd name="T18" fmla="*/ 82 h 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8" name="Freeform 299"/>
                <p:cNvSpPr>
                  <a:spLocks/>
                </p:cNvSpPr>
                <p:nvPr/>
              </p:nvSpPr>
              <p:spPr bwMode="auto">
                <a:xfrm>
                  <a:off x="1866" y="1795"/>
                  <a:ext cx="71" cy="49"/>
                </a:xfrm>
                <a:custGeom>
                  <a:avLst/>
                  <a:gdLst>
                    <a:gd name="T0" fmla="*/ 10 w 73"/>
                    <a:gd name="T1" fmla="*/ 0 h 52"/>
                    <a:gd name="T2" fmla="*/ 7 w 73"/>
                    <a:gd name="T3" fmla="*/ 33 h 52"/>
                    <a:gd name="T4" fmla="*/ 28 w 73"/>
                    <a:gd name="T5" fmla="*/ 51 h 52"/>
                    <a:gd name="T6" fmla="*/ 70 w 73"/>
                    <a:gd name="T7" fmla="*/ 27 h 52"/>
                    <a:gd name="T8" fmla="*/ 10 w 73"/>
                    <a:gd name="T9" fmla="*/ 0 h 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"/>
                    <a:gd name="T16" fmla="*/ 0 h 52"/>
                    <a:gd name="T17" fmla="*/ 73 w 73"/>
                    <a:gd name="T18" fmla="*/ 52 h 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" h="52">
                      <a:moveTo>
                        <a:pt x="10" y="0"/>
                      </a:moveTo>
                      <a:cubicBezTo>
                        <a:pt x="0" y="1"/>
                        <a:pt x="4" y="25"/>
                        <a:pt x="7" y="33"/>
                      </a:cubicBezTo>
                      <a:cubicBezTo>
                        <a:pt x="10" y="41"/>
                        <a:pt x="18" y="52"/>
                        <a:pt x="28" y="51"/>
                      </a:cubicBezTo>
                      <a:cubicBezTo>
                        <a:pt x="38" y="50"/>
                        <a:pt x="73" y="35"/>
                        <a:pt x="70" y="27"/>
                      </a:cubicBezTo>
                      <a:cubicBezTo>
                        <a:pt x="67" y="19"/>
                        <a:pt x="23" y="0"/>
                        <a:pt x="10" y="0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" name="Freeform 300"/>
            <p:cNvSpPr>
              <a:spLocks/>
            </p:cNvSpPr>
            <p:nvPr/>
          </p:nvSpPr>
          <p:spPr bwMode="auto">
            <a:xfrm>
              <a:off x="1050" y="345"/>
              <a:ext cx="42" cy="17"/>
            </a:xfrm>
            <a:custGeom>
              <a:avLst/>
              <a:gdLst>
                <a:gd name="T0" fmla="*/ 0 w 42"/>
                <a:gd name="T1" fmla="*/ 9 h 17"/>
                <a:gd name="T2" fmla="*/ 6 w 42"/>
                <a:gd name="T3" fmla="*/ 15 h 17"/>
                <a:gd name="T4" fmla="*/ 21 w 42"/>
                <a:gd name="T5" fmla="*/ 0 h 17"/>
                <a:gd name="T6" fmla="*/ 36 w 42"/>
                <a:gd name="T7" fmla="*/ 15 h 17"/>
                <a:gd name="T8" fmla="*/ 42 w 42"/>
                <a:gd name="T9" fmla="*/ 1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7"/>
                <a:gd name="T17" fmla="*/ 42 w 4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7">
                  <a:moveTo>
                    <a:pt x="0" y="9"/>
                  </a:moveTo>
                  <a:cubicBezTo>
                    <a:pt x="1" y="9"/>
                    <a:pt x="3" y="16"/>
                    <a:pt x="6" y="15"/>
                  </a:cubicBezTo>
                  <a:cubicBezTo>
                    <a:pt x="9" y="14"/>
                    <a:pt x="16" y="0"/>
                    <a:pt x="21" y="0"/>
                  </a:cubicBezTo>
                  <a:cubicBezTo>
                    <a:pt x="26" y="0"/>
                    <a:pt x="33" y="13"/>
                    <a:pt x="36" y="15"/>
                  </a:cubicBezTo>
                  <a:cubicBezTo>
                    <a:pt x="39" y="17"/>
                    <a:pt x="41" y="13"/>
                    <a:pt x="42" y="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9" name="Group 302"/>
          <p:cNvGrpSpPr>
            <a:grpSpLocks/>
          </p:cNvGrpSpPr>
          <p:nvPr/>
        </p:nvGrpSpPr>
        <p:grpSpPr bwMode="auto">
          <a:xfrm>
            <a:off x="609600" y="3962400"/>
            <a:ext cx="1143000" cy="2057400"/>
            <a:chOff x="288" y="2928"/>
            <a:chExt cx="576" cy="1056"/>
          </a:xfrm>
        </p:grpSpPr>
        <p:grpSp>
          <p:nvGrpSpPr>
            <p:cNvPr id="40" name="Group 303"/>
            <p:cNvGrpSpPr>
              <a:grpSpLocks/>
            </p:cNvGrpSpPr>
            <p:nvPr/>
          </p:nvGrpSpPr>
          <p:grpSpPr bwMode="auto">
            <a:xfrm>
              <a:off x="288" y="2928"/>
              <a:ext cx="576" cy="1056"/>
              <a:chOff x="288" y="2928"/>
              <a:chExt cx="576" cy="1056"/>
            </a:xfrm>
          </p:grpSpPr>
          <p:sp>
            <p:nvSpPr>
              <p:cNvPr id="42" name="Freeform 304"/>
              <p:cNvSpPr>
                <a:spLocks/>
              </p:cNvSpPr>
              <p:nvPr/>
            </p:nvSpPr>
            <p:spPr bwMode="auto">
              <a:xfrm>
                <a:off x="586" y="3714"/>
                <a:ext cx="1" cy="238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  <a:gd name="T4" fmla="*/ 0 60000 65536"/>
                  <a:gd name="T5" fmla="*/ 0 60000 65536"/>
                  <a:gd name="T6" fmla="*/ 0 w 1"/>
                  <a:gd name="T7" fmla="*/ 0 h 256"/>
                  <a:gd name="T8" fmla="*/ 1 w 1"/>
                  <a:gd name="T9" fmla="*/ 256 h 2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305"/>
              <p:cNvSpPr>
                <a:spLocks/>
              </p:cNvSpPr>
              <p:nvPr/>
            </p:nvSpPr>
            <p:spPr bwMode="auto">
              <a:xfrm>
                <a:off x="379" y="3568"/>
                <a:ext cx="416" cy="394"/>
              </a:xfrm>
              <a:custGeom>
                <a:avLst/>
                <a:gdLst>
                  <a:gd name="T0" fmla="*/ 79 w 468"/>
                  <a:gd name="T1" fmla="*/ 8 h 423"/>
                  <a:gd name="T2" fmla="*/ 313 w 468"/>
                  <a:gd name="T3" fmla="*/ 8 h 423"/>
                  <a:gd name="T4" fmla="*/ 367 w 468"/>
                  <a:gd name="T5" fmla="*/ 8 h 423"/>
                  <a:gd name="T6" fmla="*/ 385 w 468"/>
                  <a:gd name="T7" fmla="*/ 28 h 423"/>
                  <a:gd name="T8" fmla="*/ 417 w 468"/>
                  <a:gd name="T9" fmla="*/ 84 h 423"/>
                  <a:gd name="T10" fmla="*/ 433 w 468"/>
                  <a:gd name="T11" fmla="*/ 132 h 423"/>
                  <a:gd name="T12" fmla="*/ 463 w 468"/>
                  <a:gd name="T13" fmla="*/ 200 h 423"/>
                  <a:gd name="T14" fmla="*/ 463 w 468"/>
                  <a:gd name="T15" fmla="*/ 296 h 423"/>
                  <a:gd name="T16" fmla="*/ 437 w 468"/>
                  <a:gd name="T17" fmla="*/ 348 h 423"/>
                  <a:gd name="T18" fmla="*/ 429 w 468"/>
                  <a:gd name="T19" fmla="*/ 404 h 423"/>
                  <a:gd name="T20" fmla="*/ 425 w 468"/>
                  <a:gd name="T21" fmla="*/ 420 h 423"/>
                  <a:gd name="T22" fmla="*/ 393 w 468"/>
                  <a:gd name="T23" fmla="*/ 388 h 423"/>
                  <a:gd name="T24" fmla="*/ 369 w 468"/>
                  <a:gd name="T25" fmla="*/ 372 h 423"/>
                  <a:gd name="T26" fmla="*/ 317 w 468"/>
                  <a:gd name="T27" fmla="*/ 360 h 423"/>
                  <a:gd name="T28" fmla="*/ 273 w 468"/>
                  <a:gd name="T29" fmla="*/ 380 h 423"/>
                  <a:gd name="T30" fmla="*/ 237 w 468"/>
                  <a:gd name="T31" fmla="*/ 408 h 423"/>
                  <a:gd name="T32" fmla="*/ 223 w 468"/>
                  <a:gd name="T33" fmla="*/ 392 h 423"/>
                  <a:gd name="T34" fmla="*/ 165 w 468"/>
                  <a:gd name="T35" fmla="*/ 368 h 423"/>
                  <a:gd name="T36" fmla="*/ 105 w 468"/>
                  <a:gd name="T37" fmla="*/ 368 h 423"/>
                  <a:gd name="T38" fmla="*/ 73 w 468"/>
                  <a:gd name="T39" fmla="*/ 400 h 423"/>
                  <a:gd name="T40" fmla="*/ 49 w 468"/>
                  <a:gd name="T41" fmla="*/ 412 h 423"/>
                  <a:gd name="T42" fmla="*/ 31 w 468"/>
                  <a:gd name="T43" fmla="*/ 392 h 423"/>
                  <a:gd name="T44" fmla="*/ 13 w 468"/>
                  <a:gd name="T45" fmla="*/ 340 h 423"/>
                  <a:gd name="T46" fmla="*/ 1 w 468"/>
                  <a:gd name="T47" fmla="*/ 272 h 423"/>
                  <a:gd name="T48" fmla="*/ 5 w 468"/>
                  <a:gd name="T49" fmla="*/ 212 h 423"/>
                  <a:gd name="T50" fmla="*/ 31 w 468"/>
                  <a:gd name="T51" fmla="*/ 152 h 423"/>
                  <a:gd name="T52" fmla="*/ 57 w 468"/>
                  <a:gd name="T53" fmla="*/ 100 h 423"/>
                  <a:gd name="T54" fmla="*/ 79 w 468"/>
                  <a:gd name="T55" fmla="*/ 8 h 42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8"/>
                  <a:gd name="T85" fmla="*/ 0 h 423"/>
                  <a:gd name="T86" fmla="*/ 468 w 468"/>
                  <a:gd name="T87" fmla="*/ 423 h 423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50000">
                    <a:srgbClr val="333333"/>
                  </a:gs>
                  <a:gs pos="100000">
                    <a:srgbClr val="777777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306"/>
              <p:cNvSpPr>
                <a:spLocks/>
              </p:cNvSpPr>
              <p:nvPr/>
            </p:nvSpPr>
            <p:spPr bwMode="auto">
              <a:xfrm>
                <a:off x="577" y="3576"/>
                <a:ext cx="43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0"/>
                  </a:cxn>
                  <a:cxn ang="0">
                    <a:pos x="48" y="144"/>
                  </a:cxn>
                  <a:cxn ang="0">
                    <a:pos x="0" y="144"/>
                  </a:cxn>
                  <a:cxn ang="0">
                    <a:pos x="0" y="0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307"/>
              <p:cNvSpPr>
                <a:spLocks/>
              </p:cNvSpPr>
              <p:nvPr/>
            </p:nvSpPr>
            <p:spPr bwMode="auto">
              <a:xfrm>
                <a:off x="658" y="3571"/>
                <a:ext cx="113" cy="135"/>
              </a:xfrm>
              <a:custGeom>
                <a:avLst/>
                <a:gdLst/>
                <a:ahLst/>
                <a:cxnLst>
                  <a:cxn ang="0">
                    <a:pos x="127" y="133"/>
                  </a:cxn>
                  <a:cxn ang="0">
                    <a:pos x="128" y="144"/>
                  </a:cxn>
                  <a:cxn ang="0">
                    <a:pos x="0" y="4"/>
                  </a:cxn>
                  <a:cxn ang="0">
                    <a:pos x="60" y="0"/>
                  </a:cxn>
                  <a:cxn ang="0">
                    <a:pos x="127" y="133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Freeform 308"/>
              <p:cNvSpPr>
                <a:spLocks/>
              </p:cNvSpPr>
              <p:nvPr/>
            </p:nvSpPr>
            <p:spPr bwMode="auto">
              <a:xfrm>
                <a:off x="411" y="3568"/>
                <a:ext cx="93" cy="142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8" y="136"/>
                  </a:cxn>
                  <a:cxn ang="0">
                    <a:pos x="44" y="0"/>
                  </a:cxn>
                  <a:cxn ang="0">
                    <a:pos x="104" y="8"/>
                  </a:cxn>
                  <a:cxn ang="0">
                    <a:pos x="0" y="152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309"/>
              <p:cNvSpPr>
                <a:spLocks/>
              </p:cNvSpPr>
              <p:nvPr/>
            </p:nvSpPr>
            <p:spPr bwMode="auto">
              <a:xfrm>
                <a:off x="443" y="3377"/>
                <a:ext cx="280" cy="202"/>
              </a:xfrm>
              <a:custGeom>
                <a:avLst/>
                <a:gdLst>
                  <a:gd name="T0" fmla="*/ 6 w 313"/>
                  <a:gd name="T1" fmla="*/ 212 h 215"/>
                  <a:gd name="T2" fmla="*/ 44 w 313"/>
                  <a:gd name="T3" fmla="*/ 208 h 215"/>
                  <a:gd name="T4" fmla="*/ 264 w 313"/>
                  <a:gd name="T5" fmla="*/ 204 h 215"/>
                  <a:gd name="T6" fmla="*/ 304 w 313"/>
                  <a:gd name="T7" fmla="*/ 204 h 215"/>
                  <a:gd name="T8" fmla="*/ 312 w 313"/>
                  <a:gd name="T9" fmla="*/ 152 h 215"/>
                  <a:gd name="T10" fmla="*/ 308 w 313"/>
                  <a:gd name="T11" fmla="*/ 92 h 215"/>
                  <a:gd name="T12" fmla="*/ 284 w 313"/>
                  <a:gd name="T13" fmla="*/ 40 h 215"/>
                  <a:gd name="T14" fmla="*/ 248 w 313"/>
                  <a:gd name="T15" fmla="*/ 20 h 215"/>
                  <a:gd name="T16" fmla="*/ 204 w 313"/>
                  <a:gd name="T17" fmla="*/ 4 h 215"/>
                  <a:gd name="T18" fmla="*/ 160 w 313"/>
                  <a:gd name="T19" fmla="*/ 44 h 215"/>
                  <a:gd name="T20" fmla="*/ 152 w 313"/>
                  <a:gd name="T21" fmla="*/ 44 h 215"/>
                  <a:gd name="T22" fmla="*/ 108 w 313"/>
                  <a:gd name="T23" fmla="*/ 8 h 215"/>
                  <a:gd name="T24" fmla="*/ 80 w 313"/>
                  <a:gd name="T25" fmla="*/ 16 h 215"/>
                  <a:gd name="T26" fmla="*/ 44 w 313"/>
                  <a:gd name="T27" fmla="*/ 48 h 215"/>
                  <a:gd name="T28" fmla="*/ 16 w 313"/>
                  <a:gd name="T29" fmla="*/ 84 h 215"/>
                  <a:gd name="T30" fmla="*/ 6 w 313"/>
                  <a:gd name="T31" fmla="*/ 116 h 215"/>
                  <a:gd name="T32" fmla="*/ 6 w 313"/>
                  <a:gd name="T33" fmla="*/ 164 h 215"/>
                  <a:gd name="T34" fmla="*/ 0 w 313"/>
                  <a:gd name="T35" fmla="*/ 192 h 215"/>
                  <a:gd name="T36" fmla="*/ 6 w 313"/>
                  <a:gd name="T37" fmla="*/ 212 h 2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3"/>
                  <a:gd name="T58" fmla="*/ 0 h 215"/>
                  <a:gd name="T59" fmla="*/ 313 w 313"/>
                  <a:gd name="T60" fmla="*/ 215 h 2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Freeform 310"/>
              <p:cNvSpPr>
                <a:spLocks/>
              </p:cNvSpPr>
              <p:nvPr/>
            </p:nvSpPr>
            <p:spPr bwMode="auto">
              <a:xfrm>
                <a:off x="663" y="3375"/>
                <a:ext cx="176" cy="298"/>
              </a:xfrm>
              <a:custGeom>
                <a:avLst/>
                <a:gdLst>
                  <a:gd name="T0" fmla="*/ 0 w 198"/>
                  <a:gd name="T1" fmla="*/ 23 h 320"/>
                  <a:gd name="T2" fmla="*/ 74 w 198"/>
                  <a:gd name="T3" fmla="*/ 7 h 320"/>
                  <a:gd name="T4" fmla="*/ 154 w 198"/>
                  <a:gd name="T5" fmla="*/ 67 h 320"/>
                  <a:gd name="T6" fmla="*/ 166 w 198"/>
                  <a:gd name="T7" fmla="*/ 135 h 320"/>
                  <a:gd name="T8" fmla="*/ 170 w 198"/>
                  <a:gd name="T9" fmla="*/ 179 h 320"/>
                  <a:gd name="T10" fmla="*/ 178 w 198"/>
                  <a:gd name="T11" fmla="*/ 243 h 320"/>
                  <a:gd name="T12" fmla="*/ 192 w 198"/>
                  <a:gd name="T13" fmla="*/ 263 h 320"/>
                  <a:gd name="T14" fmla="*/ 144 w 198"/>
                  <a:gd name="T15" fmla="*/ 311 h 320"/>
                  <a:gd name="T16" fmla="*/ 118 w 198"/>
                  <a:gd name="T17" fmla="*/ 315 h 320"/>
                  <a:gd name="T18" fmla="*/ 98 w 198"/>
                  <a:gd name="T19" fmla="*/ 287 h 320"/>
                  <a:gd name="T20" fmla="*/ 58 w 198"/>
                  <a:gd name="T21" fmla="*/ 219 h 320"/>
                  <a:gd name="T22" fmla="*/ 66 w 198"/>
                  <a:gd name="T23" fmla="*/ 183 h 320"/>
                  <a:gd name="T24" fmla="*/ 66 w 198"/>
                  <a:gd name="T25" fmla="*/ 123 h 320"/>
                  <a:gd name="T26" fmla="*/ 48 w 198"/>
                  <a:gd name="T27" fmla="*/ 71 h 320"/>
                  <a:gd name="T28" fmla="*/ 34 w 198"/>
                  <a:gd name="T29" fmla="*/ 39 h 320"/>
                  <a:gd name="T30" fmla="*/ 0 w 198"/>
                  <a:gd name="T31" fmla="*/ 23 h 32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98"/>
                  <a:gd name="T49" fmla="*/ 0 h 320"/>
                  <a:gd name="T50" fmla="*/ 198 w 198"/>
                  <a:gd name="T51" fmla="*/ 320 h 32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311"/>
              <p:cNvSpPr>
                <a:spLocks/>
              </p:cNvSpPr>
              <p:nvPr/>
            </p:nvSpPr>
            <p:spPr bwMode="auto">
              <a:xfrm>
                <a:off x="318" y="3380"/>
                <a:ext cx="198" cy="300"/>
              </a:xfrm>
              <a:custGeom>
                <a:avLst/>
                <a:gdLst>
                  <a:gd name="T0" fmla="*/ 221 w 222"/>
                  <a:gd name="T1" fmla="*/ 24 h 322"/>
                  <a:gd name="T2" fmla="*/ 185 w 222"/>
                  <a:gd name="T3" fmla="*/ 2 h 322"/>
                  <a:gd name="T4" fmla="*/ 121 w 222"/>
                  <a:gd name="T5" fmla="*/ 10 h 322"/>
                  <a:gd name="T6" fmla="*/ 47 w 222"/>
                  <a:gd name="T7" fmla="*/ 60 h 322"/>
                  <a:gd name="T8" fmla="*/ 35 w 222"/>
                  <a:gd name="T9" fmla="*/ 128 h 322"/>
                  <a:gd name="T10" fmla="*/ 31 w 222"/>
                  <a:gd name="T11" fmla="*/ 172 h 322"/>
                  <a:gd name="T12" fmla="*/ 23 w 222"/>
                  <a:gd name="T13" fmla="*/ 236 h 322"/>
                  <a:gd name="T14" fmla="*/ 9 w 222"/>
                  <a:gd name="T15" fmla="*/ 256 h 322"/>
                  <a:gd name="T16" fmla="*/ 77 w 222"/>
                  <a:gd name="T17" fmla="*/ 298 h 322"/>
                  <a:gd name="T18" fmla="*/ 117 w 222"/>
                  <a:gd name="T19" fmla="*/ 318 h 322"/>
                  <a:gd name="T20" fmla="*/ 125 w 222"/>
                  <a:gd name="T21" fmla="*/ 274 h 322"/>
                  <a:gd name="T22" fmla="*/ 143 w 222"/>
                  <a:gd name="T23" fmla="*/ 212 h 322"/>
                  <a:gd name="T24" fmla="*/ 145 w 222"/>
                  <a:gd name="T25" fmla="*/ 178 h 322"/>
                  <a:gd name="T26" fmla="*/ 145 w 222"/>
                  <a:gd name="T27" fmla="*/ 148 h 322"/>
                  <a:gd name="T28" fmla="*/ 157 w 222"/>
                  <a:gd name="T29" fmla="*/ 84 h 322"/>
                  <a:gd name="T30" fmla="*/ 165 w 222"/>
                  <a:gd name="T31" fmla="*/ 72 h 322"/>
                  <a:gd name="T32" fmla="*/ 181 w 222"/>
                  <a:gd name="T33" fmla="*/ 56 h 322"/>
                  <a:gd name="T34" fmla="*/ 221 w 222"/>
                  <a:gd name="T35" fmla="*/ 24 h 3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22"/>
                  <a:gd name="T55" fmla="*/ 0 h 322"/>
                  <a:gd name="T56" fmla="*/ 222 w 222"/>
                  <a:gd name="T57" fmla="*/ 322 h 3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312"/>
              <p:cNvSpPr>
                <a:spLocks/>
              </p:cNvSpPr>
              <p:nvPr/>
            </p:nvSpPr>
            <p:spPr bwMode="auto">
              <a:xfrm>
                <a:off x="330" y="3576"/>
                <a:ext cx="99" cy="96"/>
              </a:xfrm>
              <a:custGeom>
                <a:avLst/>
                <a:gdLst>
                  <a:gd name="T0" fmla="*/ 20 w 112"/>
                  <a:gd name="T1" fmla="*/ 0 h 104"/>
                  <a:gd name="T2" fmla="*/ 16 w 112"/>
                  <a:gd name="T3" fmla="*/ 0 h 104"/>
                  <a:gd name="T4" fmla="*/ 0 w 112"/>
                  <a:gd name="T5" fmla="*/ 44 h 104"/>
                  <a:gd name="T6" fmla="*/ 100 w 112"/>
                  <a:gd name="T7" fmla="*/ 104 h 104"/>
                  <a:gd name="T8" fmla="*/ 112 w 112"/>
                  <a:gd name="T9" fmla="*/ 64 h 104"/>
                  <a:gd name="T10" fmla="*/ 20 w 112"/>
                  <a:gd name="T11" fmla="*/ 0 h 1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104"/>
                  <a:gd name="T20" fmla="*/ 112 w 112"/>
                  <a:gd name="T21" fmla="*/ 104 h 1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Freeform 313"/>
              <p:cNvSpPr>
                <a:spLocks/>
              </p:cNvSpPr>
              <p:nvPr/>
            </p:nvSpPr>
            <p:spPr bwMode="auto">
              <a:xfrm>
                <a:off x="503" y="3344"/>
                <a:ext cx="74" cy="89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96"/>
                  <a:gd name="T20" fmla="*/ 84 w 84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14"/>
              <p:cNvSpPr>
                <a:spLocks/>
              </p:cNvSpPr>
              <p:nvPr/>
            </p:nvSpPr>
            <p:spPr bwMode="auto">
              <a:xfrm flipH="1">
                <a:off x="575" y="3344"/>
                <a:ext cx="74" cy="89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96"/>
                  <a:gd name="T20" fmla="*/ 84 w 84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5"/>
              <p:cNvSpPr>
                <a:spLocks/>
              </p:cNvSpPr>
              <p:nvPr/>
            </p:nvSpPr>
            <p:spPr bwMode="auto">
              <a:xfrm>
                <a:off x="583" y="3576"/>
                <a:ext cx="7" cy="372"/>
              </a:xfrm>
              <a:custGeom>
                <a:avLst/>
                <a:gdLst>
                  <a:gd name="T0" fmla="*/ 0 w 8"/>
                  <a:gd name="T1" fmla="*/ 0 h 400"/>
                  <a:gd name="T2" fmla="*/ 8 w 8"/>
                  <a:gd name="T3" fmla="*/ 400 h 400"/>
                  <a:gd name="T4" fmla="*/ 0 60000 65536"/>
                  <a:gd name="T5" fmla="*/ 0 60000 65536"/>
                  <a:gd name="T6" fmla="*/ 0 w 8"/>
                  <a:gd name="T7" fmla="*/ 0 h 400"/>
                  <a:gd name="T8" fmla="*/ 8 w 8"/>
                  <a:gd name="T9" fmla="*/ 400 h 4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316"/>
              <p:cNvSpPr>
                <a:spLocks/>
              </p:cNvSpPr>
              <p:nvPr/>
            </p:nvSpPr>
            <p:spPr bwMode="auto">
              <a:xfrm>
                <a:off x="579" y="3415"/>
                <a:ext cx="1" cy="149"/>
              </a:xfrm>
              <a:custGeom>
                <a:avLst/>
                <a:gdLst>
                  <a:gd name="T0" fmla="*/ 0 w 1"/>
                  <a:gd name="T1" fmla="*/ 0 h 160"/>
                  <a:gd name="T2" fmla="*/ 0 w 1"/>
                  <a:gd name="T3" fmla="*/ 160 h 160"/>
                  <a:gd name="T4" fmla="*/ 0 60000 65536"/>
                  <a:gd name="T5" fmla="*/ 0 60000 65536"/>
                  <a:gd name="T6" fmla="*/ 0 w 1"/>
                  <a:gd name="T7" fmla="*/ 0 h 160"/>
                  <a:gd name="T8" fmla="*/ 1 w 1"/>
                  <a:gd name="T9" fmla="*/ 160 h 1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317" descr="Коричневый мрамор"/>
              <p:cNvSpPr>
                <a:spLocks/>
              </p:cNvSpPr>
              <p:nvPr/>
            </p:nvSpPr>
            <p:spPr bwMode="auto">
              <a:xfrm>
                <a:off x="426" y="3892"/>
                <a:ext cx="340" cy="92"/>
              </a:xfrm>
              <a:custGeom>
                <a:avLst/>
                <a:gdLst>
                  <a:gd name="T0" fmla="*/ 10 w 352"/>
                  <a:gd name="T1" fmla="*/ 49 h 95"/>
                  <a:gd name="T2" fmla="*/ 11 w 352"/>
                  <a:gd name="T3" fmla="*/ 86 h 95"/>
                  <a:gd name="T4" fmla="*/ 59 w 352"/>
                  <a:gd name="T5" fmla="*/ 86 h 95"/>
                  <a:gd name="T6" fmla="*/ 181 w 352"/>
                  <a:gd name="T7" fmla="*/ 88 h 95"/>
                  <a:gd name="T8" fmla="*/ 328 w 352"/>
                  <a:gd name="T9" fmla="*/ 88 h 95"/>
                  <a:gd name="T10" fmla="*/ 325 w 352"/>
                  <a:gd name="T11" fmla="*/ 43 h 95"/>
                  <a:gd name="T12" fmla="*/ 244 w 352"/>
                  <a:gd name="T13" fmla="*/ 1 h 95"/>
                  <a:gd name="T14" fmla="*/ 181 w 352"/>
                  <a:gd name="T15" fmla="*/ 40 h 95"/>
                  <a:gd name="T16" fmla="*/ 187 w 352"/>
                  <a:gd name="T17" fmla="*/ 85 h 95"/>
                  <a:gd name="T18" fmla="*/ 154 w 352"/>
                  <a:gd name="T19" fmla="*/ 34 h 95"/>
                  <a:gd name="T20" fmla="*/ 70 w 352"/>
                  <a:gd name="T21" fmla="*/ 7 h 95"/>
                  <a:gd name="T22" fmla="*/ 10 w 352"/>
                  <a:gd name="T23" fmla="*/ 49 h 9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52"/>
                  <a:gd name="T37" fmla="*/ 0 h 95"/>
                  <a:gd name="T38" fmla="*/ 352 w 352"/>
                  <a:gd name="T39" fmla="*/ 95 h 9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318"/>
              <p:cNvSpPr>
                <a:spLocks/>
              </p:cNvSpPr>
              <p:nvPr/>
            </p:nvSpPr>
            <p:spPr bwMode="auto">
              <a:xfrm>
                <a:off x="379" y="2928"/>
                <a:ext cx="385" cy="295"/>
              </a:xfrm>
              <a:custGeom>
                <a:avLst/>
                <a:gdLst>
                  <a:gd name="T0" fmla="*/ 378 w 400"/>
                  <a:gd name="T1" fmla="*/ 286 h 301"/>
                  <a:gd name="T2" fmla="*/ 399 w 400"/>
                  <a:gd name="T3" fmla="*/ 220 h 301"/>
                  <a:gd name="T4" fmla="*/ 384 w 400"/>
                  <a:gd name="T5" fmla="*/ 202 h 301"/>
                  <a:gd name="T6" fmla="*/ 387 w 400"/>
                  <a:gd name="T7" fmla="*/ 166 h 301"/>
                  <a:gd name="T8" fmla="*/ 360 w 400"/>
                  <a:gd name="T9" fmla="*/ 151 h 301"/>
                  <a:gd name="T10" fmla="*/ 366 w 400"/>
                  <a:gd name="T11" fmla="*/ 121 h 301"/>
                  <a:gd name="T12" fmla="*/ 351 w 400"/>
                  <a:gd name="T13" fmla="*/ 124 h 301"/>
                  <a:gd name="T14" fmla="*/ 294 w 400"/>
                  <a:gd name="T15" fmla="*/ 67 h 301"/>
                  <a:gd name="T16" fmla="*/ 267 w 400"/>
                  <a:gd name="T17" fmla="*/ 64 h 301"/>
                  <a:gd name="T18" fmla="*/ 247 w 400"/>
                  <a:gd name="T19" fmla="*/ 53 h 301"/>
                  <a:gd name="T20" fmla="*/ 261 w 400"/>
                  <a:gd name="T21" fmla="*/ 28 h 301"/>
                  <a:gd name="T22" fmla="*/ 282 w 400"/>
                  <a:gd name="T23" fmla="*/ 31 h 301"/>
                  <a:gd name="T24" fmla="*/ 264 w 400"/>
                  <a:gd name="T25" fmla="*/ 1 h 301"/>
                  <a:gd name="T26" fmla="*/ 228 w 400"/>
                  <a:gd name="T27" fmla="*/ 40 h 301"/>
                  <a:gd name="T28" fmla="*/ 219 w 400"/>
                  <a:gd name="T29" fmla="*/ 55 h 301"/>
                  <a:gd name="T30" fmla="*/ 192 w 400"/>
                  <a:gd name="T31" fmla="*/ 10 h 301"/>
                  <a:gd name="T32" fmla="*/ 186 w 400"/>
                  <a:gd name="T33" fmla="*/ 22 h 301"/>
                  <a:gd name="T34" fmla="*/ 204 w 400"/>
                  <a:gd name="T35" fmla="*/ 55 h 301"/>
                  <a:gd name="T36" fmla="*/ 162 w 400"/>
                  <a:gd name="T37" fmla="*/ 10 h 301"/>
                  <a:gd name="T38" fmla="*/ 144 w 400"/>
                  <a:gd name="T39" fmla="*/ 16 h 301"/>
                  <a:gd name="T40" fmla="*/ 120 w 400"/>
                  <a:gd name="T41" fmla="*/ 19 h 301"/>
                  <a:gd name="T42" fmla="*/ 114 w 400"/>
                  <a:gd name="T43" fmla="*/ 34 h 301"/>
                  <a:gd name="T44" fmla="*/ 147 w 400"/>
                  <a:gd name="T45" fmla="*/ 37 h 301"/>
                  <a:gd name="T46" fmla="*/ 159 w 400"/>
                  <a:gd name="T47" fmla="*/ 58 h 301"/>
                  <a:gd name="T48" fmla="*/ 126 w 400"/>
                  <a:gd name="T49" fmla="*/ 55 h 301"/>
                  <a:gd name="T50" fmla="*/ 114 w 400"/>
                  <a:gd name="T51" fmla="*/ 73 h 301"/>
                  <a:gd name="T52" fmla="*/ 93 w 400"/>
                  <a:gd name="T53" fmla="*/ 79 h 301"/>
                  <a:gd name="T54" fmla="*/ 72 w 400"/>
                  <a:gd name="T55" fmla="*/ 94 h 301"/>
                  <a:gd name="T56" fmla="*/ 54 w 400"/>
                  <a:gd name="T57" fmla="*/ 106 h 301"/>
                  <a:gd name="T58" fmla="*/ 60 w 400"/>
                  <a:gd name="T59" fmla="*/ 124 h 301"/>
                  <a:gd name="T60" fmla="*/ 45 w 400"/>
                  <a:gd name="T61" fmla="*/ 142 h 301"/>
                  <a:gd name="T62" fmla="*/ 27 w 400"/>
                  <a:gd name="T63" fmla="*/ 154 h 301"/>
                  <a:gd name="T64" fmla="*/ 12 w 400"/>
                  <a:gd name="T65" fmla="*/ 214 h 301"/>
                  <a:gd name="T66" fmla="*/ 3 w 400"/>
                  <a:gd name="T67" fmla="*/ 274 h 301"/>
                  <a:gd name="T68" fmla="*/ 33 w 400"/>
                  <a:gd name="T69" fmla="*/ 301 h 30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00"/>
                  <a:gd name="T106" fmla="*/ 0 h 301"/>
                  <a:gd name="T107" fmla="*/ 400 w 400"/>
                  <a:gd name="T108" fmla="*/ 301 h 30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00" h="301">
                    <a:moveTo>
                      <a:pt x="378" y="286"/>
                    </a:moveTo>
                    <a:cubicBezTo>
                      <a:pt x="381" y="275"/>
                      <a:pt x="398" y="234"/>
                      <a:pt x="399" y="220"/>
                    </a:cubicBezTo>
                    <a:cubicBezTo>
                      <a:pt x="400" y="206"/>
                      <a:pt x="386" y="211"/>
                      <a:pt x="384" y="202"/>
                    </a:cubicBezTo>
                    <a:cubicBezTo>
                      <a:pt x="382" y="193"/>
                      <a:pt x="391" y="174"/>
                      <a:pt x="387" y="166"/>
                    </a:cubicBezTo>
                    <a:cubicBezTo>
                      <a:pt x="383" y="158"/>
                      <a:pt x="363" y="158"/>
                      <a:pt x="360" y="151"/>
                    </a:cubicBezTo>
                    <a:cubicBezTo>
                      <a:pt x="357" y="144"/>
                      <a:pt x="367" y="125"/>
                      <a:pt x="366" y="121"/>
                    </a:cubicBezTo>
                    <a:cubicBezTo>
                      <a:pt x="365" y="117"/>
                      <a:pt x="363" y="133"/>
                      <a:pt x="351" y="124"/>
                    </a:cubicBezTo>
                    <a:cubicBezTo>
                      <a:pt x="339" y="115"/>
                      <a:pt x="308" y="77"/>
                      <a:pt x="294" y="67"/>
                    </a:cubicBezTo>
                    <a:cubicBezTo>
                      <a:pt x="280" y="57"/>
                      <a:pt x="275" y="66"/>
                      <a:pt x="267" y="64"/>
                    </a:cubicBezTo>
                    <a:cubicBezTo>
                      <a:pt x="259" y="62"/>
                      <a:pt x="248" y="59"/>
                      <a:pt x="247" y="53"/>
                    </a:cubicBezTo>
                    <a:cubicBezTo>
                      <a:pt x="246" y="47"/>
                      <a:pt x="255" y="32"/>
                      <a:pt x="261" y="28"/>
                    </a:cubicBezTo>
                    <a:cubicBezTo>
                      <a:pt x="267" y="24"/>
                      <a:pt x="282" y="35"/>
                      <a:pt x="282" y="31"/>
                    </a:cubicBezTo>
                    <a:cubicBezTo>
                      <a:pt x="282" y="27"/>
                      <a:pt x="273" y="0"/>
                      <a:pt x="264" y="1"/>
                    </a:cubicBezTo>
                    <a:cubicBezTo>
                      <a:pt x="255" y="2"/>
                      <a:pt x="235" y="31"/>
                      <a:pt x="228" y="40"/>
                    </a:cubicBezTo>
                    <a:cubicBezTo>
                      <a:pt x="221" y="49"/>
                      <a:pt x="225" y="60"/>
                      <a:pt x="219" y="55"/>
                    </a:cubicBezTo>
                    <a:cubicBezTo>
                      <a:pt x="213" y="50"/>
                      <a:pt x="197" y="15"/>
                      <a:pt x="192" y="10"/>
                    </a:cubicBezTo>
                    <a:cubicBezTo>
                      <a:pt x="187" y="5"/>
                      <a:pt x="184" y="15"/>
                      <a:pt x="186" y="22"/>
                    </a:cubicBezTo>
                    <a:cubicBezTo>
                      <a:pt x="188" y="29"/>
                      <a:pt x="208" y="57"/>
                      <a:pt x="204" y="55"/>
                    </a:cubicBezTo>
                    <a:cubicBezTo>
                      <a:pt x="200" y="53"/>
                      <a:pt x="172" y="17"/>
                      <a:pt x="162" y="10"/>
                    </a:cubicBezTo>
                    <a:cubicBezTo>
                      <a:pt x="152" y="3"/>
                      <a:pt x="151" y="15"/>
                      <a:pt x="144" y="16"/>
                    </a:cubicBezTo>
                    <a:cubicBezTo>
                      <a:pt x="137" y="17"/>
                      <a:pt x="125" y="16"/>
                      <a:pt x="120" y="19"/>
                    </a:cubicBezTo>
                    <a:cubicBezTo>
                      <a:pt x="115" y="22"/>
                      <a:pt x="110" y="31"/>
                      <a:pt x="114" y="34"/>
                    </a:cubicBezTo>
                    <a:cubicBezTo>
                      <a:pt x="118" y="37"/>
                      <a:pt x="140" y="33"/>
                      <a:pt x="147" y="37"/>
                    </a:cubicBezTo>
                    <a:cubicBezTo>
                      <a:pt x="154" y="41"/>
                      <a:pt x="163" y="55"/>
                      <a:pt x="159" y="58"/>
                    </a:cubicBezTo>
                    <a:cubicBezTo>
                      <a:pt x="155" y="61"/>
                      <a:pt x="133" y="53"/>
                      <a:pt x="126" y="55"/>
                    </a:cubicBezTo>
                    <a:cubicBezTo>
                      <a:pt x="119" y="57"/>
                      <a:pt x="119" y="69"/>
                      <a:pt x="114" y="73"/>
                    </a:cubicBezTo>
                    <a:cubicBezTo>
                      <a:pt x="109" y="77"/>
                      <a:pt x="100" y="76"/>
                      <a:pt x="93" y="79"/>
                    </a:cubicBezTo>
                    <a:cubicBezTo>
                      <a:pt x="86" y="82"/>
                      <a:pt x="79" y="89"/>
                      <a:pt x="72" y="94"/>
                    </a:cubicBezTo>
                    <a:cubicBezTo>
                      <a:pt x="65" y="99"/>
                      <a:pt x="56" y="101"/>
                      <a:pt x="54" y="106"/>
                    </a:cubicBezTo>
                    <a:cubicBezTo>
                      <a:pt x="52" y="111"/>
                      <a:pt x="61" y="118"/>
                      <a:pt x="60" y="124"/>
                    </a:cubicBezTo>
                    <a:cubicBezTo>
                      <a:pt x="59" y="130"/>
                      <a:pt x="51" y="137"/>
                      <a:pt x="45" y="142"/>
                    </a:cubicBezTo>
                    <a:cubicBezTo>
                      <a:pt x="39" y="147"/>
                      <a:pt x="33" y="142"/>
                      <a:pt x="27" y="154"/>
                    </a:cubicBezTo>
                    <a:cubicBezTo>
                      <a:pt x="21" y="166"/>
                      <a:pt x="16" y="194"/>
                      <a:pt x="12" y="214"/>
                    </a:cubicBezTo>
                    <a:cubicBezTo>
                      <a:pt x="8" y="234"/>
                      <a:pt x="0" y="260"/>
                      <a:pt x="3" y="274"/>
                    </a:cubicBezTo>
                    <a:cubicBezTo>
                      <a:pt x="6" y="288"/>
                      <a:pt x="27" y="295"/>
                      <a:pt x="33" y="301"/>
                    </a:cubicBezTo>
                  </a:path>
                </a:pathLst>
              </a:custGeom>
              <a:gradFill rotWithShape="1">
                <a:gsLst>
                  <a:gs pos="0">
                    <a:srgbClr val="D20000"/>
                  </a:gs>
                  <a:gs pos="50000">
                    <a:srgbClr val="993300"/>
                  </a:gs>
                  <a:gs pos="100000">
                    <a:srgbClr val="D20000"/>
                  </a:gs>
                </a:gsLst>
                <a:lin ang="1890000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Freeform 319"/>
              <p:cNvSpPr>
                <a:spLocks/>
              </p:cNvSpPr>
              <p:nvPr/>
            </p:nvSpPr>
            <p:spPr bwMode="auto">
              <a:xfrm>
                <a:off x="766" y="3636"/>
                <a:ext cx="98" cy="104"/>
              </a:xfrm>
              <a:custGeom>
                <a:avLst/>
                <a:gdLst>
                  <a:gd name="T0" fmla="*/ 66 w 99"/>
                  <a:gd name="T1" fmla="*/ 0 h 101"/>
                  <a:gd name="T2" fmla="*/ 91 w 99"/>
                  <a:gd name="T3" fmla="*/ 19 h 101"/>
                  <a:gd name="T4" fmla="*/ 97 w 99"/>
                  <a:gd name="T5" fmla="*/ 65 h 101"/>
                  <a:gd name="T6" fmla="*/ 78 w 99"/>
                  <a:gd name="T7" fmla="*/ 90 h 101"/>
                  <a:gd name="T8" fmla="*/ 36 w 99"/>
                  <a:gd name="T9" fmla="*/ 96 h 101"/>
                  <a:gd name="T10" fmla="*/ 4 w 99"/>
                  <a:gd name="T11" fmla="*/ 59 h 101"/>
                  <a:gd name="T12" fmla="*/ 12 w 99"/>
                  <a:gd name="T13" fmla="*/ 30 h 1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9"/>
                  <a:gd name="T22" fmla="*/ 0 h 101"/>
                  <a:gd name="T23" fmla="*/ 99 w 99"/>
                  <a:gd name="T24" fmla="*/ 101 h 10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9" h="101">
                    <a:moveTo>
                      <a:pt x="66" y="0"/>
                    </a:moveTo>
                    <a:cubicBezTo>
                      <a:pt x="70" y="4"/>
                      <a:pt x="86" y="8"/>
                      <a:pt x="91" y="19"/>
                    </a:cubicBezTo>
                    <a:cubicBezTo>
                      <a:pt x="96" y="30"/>
                      <a:pt x="99" y="53"/>
                      <a:pt x="97" y="65"/>
                    </a:cubicBezTo>
                    <a:cubicBezTo>
                      <a:pt x="95" y="77"/>
                      <a:pt x="88" y="85"/>
                      <a:pt x="78" y="90"/>
                    </a:cubicBezTo>
                    <a:cubicBezTo>
                      <a:pt x="68" y="95"/>
                      <a:pt x="48" y="101"/>
                      <a:pt x="36" y="96"/>
                    </a:cubicBezTo>
                    <a:cubicBezTo>
                      <a:pt x="24" y="91"/>
                      <a:pt x="8" y="70"/>
                      <a:pt x="4" y="59"/>
                    </a:cubicBezTo>
                    <a:cubicBezTo>
                      <a:pt x="0" y="48"/>
                      <a:pt x="10" y="36"/>
                      <a:pt x="12" y="30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320"/>
              <p:cNvSpPr>
                <a:spLocks/>
              </p:cNvSpPr>
              <p:nvPr/>
            </p:nvSpPr>
            <p:spPr bwMode="auto">
              <a:xfrm>
                <a:off x="288" y="3622"/>
                <a:ext cx="107" cy="114"/>
              </a:xfrm>
              <a:custGeom>
                <a:avLst/>
                <a:gdLst>
                  <a:gd name="T0" fmla="*/ 48 w 108"/>
                  <a:gd name="T1" fmla="*/ 0 h 111"/>
                  <a:gd name="T2" fmla="*/ 10 w 108"/>
                  <a:gd name="T3" fmla="*/ 31 h 111"/>
                  <a:gd name="T4" fmla="*/ 4 w 108"/>
                  <a:gd name="T5" fmla="*/ 77 h 111"/>
                  <a:gd name="T6" fmla="*/ 36 w 108"/>
                  <a:gd name="T7" fmla="*/ 91 h 111"/>
                  <a:gd name="T8" fmla="*/ 65 w 108"/>
                  <a:gd name="T9" fmla="*/ 108 h 111"/>
                  <a:gd name="T10" fmla="*/ 97 w 108"/>
                  <a:gd name="T11" fmla="*/ 71 h 111"/>
                  <a:gd name="T12" fmla="*/ 108 w 108"/>
                  <a:gd name="T13" fmla="*/ 44 h 1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8"/>
                  <a:gd name="T22" fmla="*/ 0 h 111"/>
                  <a:gd name="T23" fmla="*/ 108 w 108"/>
                  <a:gd name="T24" fmla="*/ 111 h 1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8" h="111">
                    <a:moveTo>
                      <a:pt x="48" y="0"/>
                    </a:moveTo>
                    <a:cubicBezTo>
                      <a:pt x="42" y="5"/>
                      <a:pt x="17" y="19"/>
                      <a:pt x="10" y="31"/>
                    </a:cubicBezTo>
                    <a:cubicBezTo>
                      <a:pt x="2" y="44"/>
                      <a:pt x="0" y="66"/>
                      <a:pt x="4" y="77"/>
                    </a:cubicBezTo>
                    <a:cubicBezTo>
                      <a:pt x="8" y="87"/>
                      <a:pt x="26" y="86"/>
                      <a:pt x="36" y="91"/>
                    </a:cubicBezTo>
                    <a:cubicBezTo>
                      <a:pt x="46" y="96"/>
                      <a:pt x="55" y="111"/>
                      <a:pt x="65" y="108"/>
                    </a:cubicBezTo>
                    <a:cubicBezTo>
                      <a:pt x="75" y="105"/>
                      <a:pt x="90" y="82"/>
                      <a:pt x="97" y="71"/>
                    </a:cubicBezTo>
                    <a:cubicBezTo>
                      <a:pt x="104" y="60"/>
                      <a:pt x="106" y="50"/>
                      <a:pt x="108" y="44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321"/>
              <p:cNvSpPr>
                <a:spLocks/>
              </p:cNvSpPr>
              <p:nvPr/>
            </p:nvSpPr>
            <p:spPr bwMode="auto">
              <a:xfrm>
                <a:off x="411" y="3033"/>
                <a:ext cx="332" cy="356"/>
              </a:xfrm>
              <a:custGeom>
                <a:avLst/>
                <a:gdLst>
                  <a:gd name="T0" fmla="*/ 0 w 344"/>
                  <a:gd name="T1" fmla="*/ 194 h 365"/>
                  <a:gd name="T2" fmla="*/ 6 w 344"/>
                  <a:gd name="T3" fmla="*/ 209 h 365"/>
                  <a:gd name="T4" fmla="*/ 36 w 344"/>
                  <a:gd name="T5" fmla="*/ 266 h 365"/>
                  <a:gd name="T6" fmla="*/ 87 w 344"/>
                  <a:gd name="T7" fmla="*/ 308 h 365"/>
                  <a:gd name="T8" fmla="*/ 138 w 344"/>
                  <a:gd name="T9" fmla="*/ 320 h 365"/>
                  <a:gd name="T10" fmla="*/ 144 w 344"/>
                  <a:gd name="T11" fmla="*/ 344 h 365"/>
                  <a:gd name="T12" fmla="*/ 165 w 344"/>
                  <a:gd name="T13" fmla="*/ 365 h 365"/>
                  <a:gd name="T14" fmla="*/ 192 w 344"/>
                  <a:gd name="T15" fmla="*/ 341 h 365"/>
                  <a:gd name="T16" fmla="*/ 207 w 344"/>
                  <a:gd name="T17" fmla="*/ 317 h 365"/>
                  <a:gd name="T18" fmla="*/ 255 w 344"/>
                  <a:gd name="T19" fmla="*/ 308 h 365"/>
                  <a:gd name="T20" fmla="*/ 303 w 344"/>
                  <a:gd name="T21" fmla="*/ 275 h 365"/>
                  <a:gd name="T22" fmla="*/ 342 w 344"/>
                  <a:gd name="T23" fmla="*/ 179 h 365"/>
                  <a:gd name="T24" fmla="*/ 288 w 344"/>
                  <a:gd name="T25" fmla="*/ 98 h 365"/>
                  <a:gd name="T26" fmla="*/ 256 w 344"/>
                  <a:gd name="T27" fmla="*/ 27 h 365"/>
                  <a:gd name="T28" fmla="*/ 208 w 344"/>
                  <a:gd name="T29" fmla="*/ 75 h 365"/>
                  <a:gd name="T30" fmla="*/ 198 w 344"/>
                  <a:gd name="T31" fmla="*/ 56 h 365"/>
                  <a:gd name="T32" fmla="*/ 183 w 344"/>
                  <a:gd name="T33" fmla="*/ 53 h 365"/>
                  <a:gd name="T34" fmla="*/ 112 w 344"/>
                  <a:gd name="T35" fmla="*/ 75 h 365"/>
                  <a:gd name="T36" fmla="*/ 126 w 344"/>
                  <a:gd name="T37" fmla="*/ 41 h 365"/>
                  <a:gd name="T38" fmla="*/ 114 w 344"/>
                  <a:gd name="T39" fmla="*/ 11 h 365"/>
                  <a:gd name="T40" fmla="*/ 54 w 344"/>
                  <a:gd name="T41" fmla="*/ 110 h 365"/>
                  <a:gd name="T42" fmla="*/ 60 w 344"/>
                  <a:gd name="T43" fmla="*/ 137 h 365"/>
                  <a:gd name="T44" fmla="*/ 54 w 344"/>
                  <a:gd name="T45" fmla="*/ 161 h 365"/>
                  <a:gd name="T46" fmla="*/ 36 w 344"/>
                  <a:gd name="T47" fmla="*/ 155 h 365"/>
                  <a:gd name="T48" fmla="*/ 33 w 344"/>
                  <a:gd name="T49" fmla="*/ 119 h 365"/>
                  <a:gd name="T50" fmla="*/ 12 w 344"/>
                  <a:gd name="T51" fmla="*/ 152 h 365"/>
                  <a:gd name="T52" fmla="*/ 12 w 344"/>
                  <a:gd name="T53" fmla="*/ 173 h 365"/>
                  <a:gd name="T54" fmla="*/ 9 w 344"/>
                  <a:gd name="T55" fmla="*/ 185 h 365"/>
                  <a:gd name="T56" fmla="*/ 0 w 344"/>
                  <a:gd name="T57" fmla="*/ 194 h 36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44"/>
                  <a:gd name="T88" fmla="*/ 0 h 365"/>
                  <a:gd name="T89" fmla="*/ 344 w 344"/>
                  <a:gd name="T90" fmla="*/ 365 h 36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44" h="365">
                    <a:moveTo>
                      <a:pt x="0" y="194"/>
                    </a:moveTo>
                    <a:cubicBezTo>
                      <a:pt x="0" y="198"/>
                      <a:pt x="0" y="197"/>
                      <a:pt x="6" y="209"/>
                    </a:cubicBezTo>
                    <a:cubicBezTo>
                      <a:pt x="12" y="221"/>
                      <a:pt x="23" y="250"/>
                      <a:pt x="36" y="266"/>
                    </a:cubicBezTo>
                    <a:cubicBezTo>
                      <a:pt x="49" y="282"/>
                      <a:pt x="70" y="299"/>
                      <a:pt x="87" y="308"/>
                    </a:cubicBezTo>
                    <a:cubicBezTo>
                      <a:pt x="104" y="317"/>
                      <a:pt x="129" y="314"/>
                      <a:pt x="138" y="320"/>
                    </a:cubicBezTo>
                    <a:cubicBezTo>
                      <a:pt x="147" y="326"/>
                      <a:pt x="140" y="337"/>
                      <a:pt x="144" y="344"/>
                    </a:cubicBezTo>
                    <a:cubicBezTo>
                      <a:pt x="148" y="351"/>
                      <a:pt x="157" y="365"/>
                      <a:pt x="165" y="365"/>
                    </a:cubicBezTo>
                    <a:cubicBezTo>
                      <a:pt x="173" y="365"/>
                      <a:pt x="185" y="349"/>
                      <a:pt x="192" y="341"/>
                    </a:cubicBezTo>
                    <a:cubicBezTo>
                      <a:pt x="199" y="333"/>
                      <a:pt x="197" y="322"/>
                      <a:pt x="207" y="317"/>
                    </a:cubicBezTo>
                    <a:cubicBezTo>
                      <a:pt x="217" y="312"/>
                      <a:pt x="239" y="315"/>
                      <a:pt x="255" y="308"/>
                    </a:cubicBezTo>
                    <a:cubicBezTo>
                      <a:pt x="271" y="301"/>
                      <a:pt x="289" y="296"/>
                      <a:pt x="303" y="275"/>
                    </a:cubicBezTo>
                    <a:cubicBezTo>
                      <a:pt x="317" y="254"/>
                      <a:pt x="344" y="208"/>
                      <a:pt x="342" y="179"/>
                    </a:cubicBezTo>
                    <a:cubicBezTo>
                      <a:pt x="340" y="150"/>
                      <a:pt x="302" y="123"/>
                      <a:pt x="288" y="98"/>
                    </a:cubicBezTo>
                    <a:cubicBezTo>
                      <a:pt x="274" y="73"/>
                      <a:pt x="269" y="31"/>
                      <a:pt x="256" y="27"/>
                    </a:cubicBezTo>
                    <a:cubicBezTo>
                      <a:pt x="243" y="23"/>
                      <a:pt x="218" y="70"/>
                      <a:pt x="208" y="75"/>
                    </a:cubicBezTo>
                    <a:cubicBezTo>
                      <a:pt x="198" y="80"/>
                      <a:pt x="202" y="60"/>
                      <a:pt x="198" y="56"/>
                    </a:cubicBezTo>
                    <a:cubicBezTo>
                      <a:pt x="194" y="52"/>
                      <a:pt x="197" y="50"/>
                      <a:pt x="183" y="53"/>
                    </a:cubicBezTo>
                    <a:cubicBezTo>
                      <a:pt x="169" y="56"/>
                      <a:pt x="121" y="77"/>
                      <a:pt x="112" y="75"/>
                    </a:cubicBezTo>
                    <a:cubicBezTo>
                      <a:pt x="103" y="73"/>
                      <a:pt x="126" y="52"/>
                      <a:pt x="126" y="41"/>
                    </a:cubicBezTo>
                    <a:cubicBezTo>
                      <a:pt x="126" y="30"/>
                      <a:pt x="126" y="0"/>
                      <a:pt x="114" y="11"/>
                    </a:cubicBezTo>
                    <a:cubicBezTo>
                      <a:pt x="102" y="22"/>
                      <a:pt x="63" y="89"/>
                      <a:pt x="54" y="110"/>
                    </a:cubicBezTo>
                    <a:cubicBezTo>
                      <a:pt x="45" y="131"/>
                      <a:pt x="60" y="129"/>
                      <a:pt x="60" y="137"/>
                    </a:cubicBezTo>
                    <a:cubicBezTo>
                      <a:pt x="60" y="145"/>
                      <a:pt x="58" y="158"/>
                      <a:pt x="54" y="161"/>
                    </a:cubicBezTo>
                    <a:cubicBezTo>
                      <a:pt x="50" y="164"/>
                      <a:pt x="39" y="162"/>
                      <a:pt x="36" y="155"/>
                    </a:cubicBezTo>
                    <a:cubicBezTo>
                      <a:pt x="33" y="148"/>
                      <a:pt x="37" y="119"/>
                      <a:pt x="33" y="119"/>
                    </a:cubicBezTo>
                    <a:cubicBezTo>
                      <a:pt x="29" y="119"/>
                      <a:pt x="16" y="143"/>
                      <a:pt x="12" y="152"/>
                    </a:cubicBezTo>
                    <a:cubicBezTo>
                      <a:pt x="8" y="161"/>
                      <a:pt x="12" y="168"/>
                      <a:pt x="12" y="173"/>
                    </a:cubicBezTo>
                    <a:cubicBezTo>
                      <a:pt x="12" y="178"/>
                      <a:pt x="11" y="182"/>
                      <a:pt x="9" y="185"/>
                    </a:cubicBezTo>
                    <a:cubicBezTo>
                      <a:pt x="7" y="188"/>
                      <a:pt x="0" y="190"/>
                      <a:pt x="0" y="19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322"/>
              <p:cNvSpPr>
                <a:spLocks/>
              </p:cNvSpPr>
              <p:nvPr/>
            </p:nvSpPr>
            <p:spPr bwMode="auto">
              <a:xfrm>
                <a:off x="530" y="3272"/>
                <a:ext cx="109" cy="32"/>
              </a:xfrm>
              <a:custGeom>
                <a:avLst/>
                <a:gdLst>
                  <a:gd name="T0" fmla="*/ 0 w 114"/>
                  <a:gd name="T1" fmla="*/ 0 h 32"/>
                  <a:gd name="T2" fmla="*/ 39 w 114"/>
                  <a:gd name="T3" fmla="*/ 27 h 32"/>
                  <a:gd name="T4" fmla="*/ 60 w 114"/>
                  <a:gd name="T5" fmla="*/ 30 h 32"/>
                  <a:gd name="T6" fmla="*/ 81 w 114"/>
                  <a:gd name="T7" fmla="*/ 27 h 32"/>
                  <a:gd name="T8" fmla="*/ 114 w 114"/>
                  <a:gd name="T9" fmla="*/ 3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32"/>
                  <a:gd name="T17" fmla="*/ 114 w 11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32">
                    <a:moveTo>
                      <a:pt x="0" y="0"/>
                    </a:moveTo>
                    <a:cubicBezTo>
                      <a:pt x="7" y="4"/>
                      <a:pt x="29" y="22"/>
                      <a:pt x="39" y="27"/>
                    </a:cubicBezTo>
                    <a:cubicBezTo>
                      <a:pt x="49" y="32"/>
                      <a:pt x="53" y="30"/>
                      <a:pt x="60" y="30"/>
                    </a:cubicBezTo>
                    <a:cubicBezTo>
                      <a:pt x="67" y="30"/>
                      <a:pt x="72" y="32"/>
                      <a:pt x="81" y="27"/>
                    </a:cubicBezTo>
                    <a:cubicBezTo>
                      <a:pt x="90" y="22"/>
                      <a:pt x="107" y="8"/>
                      <a:pt x="114" y="3"/>
                    </a:cubicBezTo>
                  </a:path>
                </a:pathLst>
              </a:custGeom>
              <a:noFill/>
              <a:ln w="12700">
                <a:solidFill>
                  <a:srgbClr val="D20000"/>
                </a:solidFill>
                <a:round/>
                <a:headEnd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323"/>
              <p:cNvSpPr>
                <a:spLocks/>
              </p:cNvSpPr>
              <p:nvPr/>
            </p:nvSpPr>
            <p:spPr bwMode="auto">
              <a:xfrm>
                <a:off x="566" y="3283"/>
                <a:ext cx="45" cy="10"/>
              </a:xfrm>
              <a:custGeom>
                <a:avLst/>
                <a:gdLst>
                  <a:gd name="T0" fmla="*/ 0 w 45"/>
                  <a:gd name="T1" fmla="*/ 10 h 10"/>
                  <a:gd name="T2" fmla="*/ 10 w 45"/>
                  <a:gd name="T3" fmla="*/ 1 h 10"/>
                  <a:gd name="T4" fmla="*/ 25 w 45"/>
                  <a:gd name="T5" fmla="*/ 4 h 10"/>
                  <a:gd name="T6" fmla="*/ 36 w 45"/>
                  <a:gd name="T7" fmla="*/ 1 h 10"/>
                  <a:gd name="T8" fmla="*/ 45 w 45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10"/>
                  <a:gd name="T17" fmla="*/ 45 w 4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10">
                    <a:moveTo>
                      <a:pt x="0" y="10"/>
                    </a:moveTo>
                    <a:cubicBezTo>
                      <a:pt x="2" y="8"/>
                      <a:pt x="6" y="2"/>
                      <a:pt x="10" y="1"/>
                    </a:cubicBezTo>
                    <a:cubicBezTo>
                      <a:pt x="14" y="0"/>
                      <a:pt x="21" y="4"/>
                      <a:pt x="25" y="4"/>
                    </a:cubicBezTo>
                    <a:cubicBezTo>
                      <a:pt x="29" y="4"/>
                      <a:pt x="33" y="0"/>
                      <a:pt x="36" y="1"/>
                    </a:cubicBezTo>
                    <a:cubicBezTo>
                      <a:pt x="39" y="2"/>
                      <a:pt x="43" y="8"/>
                      <a:pt x="45" y="10"/>
                    </a:cubicBez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Freeform 324"/>
              <p:cNvSpPr>
                <a:spLocks/>
              </p:cNvSpPr>
              <p:nvPr/>
            </p:nvSpPr>
            <p:spPr bwMode="auto">
              <a:xfrm>
                <a:off x="513" y="3157"/>
                <a:ext cx="61" cy="27"/>
              </a:xfrm>
              <a:custGeom>
                <a:avLst/>
                <a:gdLst>
                  <a:gd name="T0" fmla="*/ 63 w 63"/>
                  <a:gd name="T1" fmla="*/ 16 h 28"/>
                  <a:gd name="T2" fmla="*/ 33 w 63"/>
                  <a:gd name="T3" fmla="*/ 4 h 28"/>
                  <a:gd name="T4" fmla="*/ 24 w 63"/>
                  <a:gd name="T5" fmla="*/ 4 h 28"/>
                  <a:gd name="T6" fmla="*/ 0 w 63"/>
                  <a:gd name="T7" fmla="*/ 28 h 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28"/>
                  <a:gd name="T14" fmla="*/ 63 w 63"/>
                  <a:gd name="T15" fmla="*/ 28 h 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Freeform 325"/>
              <p:cNvSpPr>
                <a:spLocks/>
              </p:cNvSpPr>
              <p:nvPr/>
            </p:nvSpPr>
            <p:spPr bwMode="auto">
              <a:xfrm>
                <a:off x="533" y="3187"/>
                <a:ext cx="26" cy="26"/>
              </a:xfrm>
              <a:custGeom>
                <a:avLst/>
                <a:gdLst>
                  <a:gd name="T0" fmla="*/ 27 w 27"/>
                  <a:gd name="T1" fmla="*/ 12 h 27"/>
                  <a:gd name="T2" fmla="*/ 12 w 27"/>
                  <a:gd name="T3" fmla="*/ 0 h 27"/>
                  <a:gd name="T4" fmla="*/ 0 w 27"/>
                  <a:gd name="T5" fmla="*/ 15 h 27"/>
                  <a:gd name="T6" fmla="*/ 15 w 27"/>
                  <a:gd name="T7" fmla="*/ 27 h 27"/>
                  <a:gd name="T8" fmla="*/ 27 w 27"/>
                  <a:gd name="T9" fmla="*/ 12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7"/>
                  <a:gd name="T17" fmla="*/ 27 w 27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Freeform 326"/>
              <p:cNvSpPr>
                <a:spLocks/>
              </p:cNvSpPr>
              <p:nvPr/>
            </p:nvSpPr>
            <p:spPr bwMode="auto">
              <a:xfrm>
                <a:off x="512" y="3165"/>
                <a:ext cx="62" cy="36"/>
              </a:xfrm>
              <a:custGeom>
                <a:avLst/>
                <a:gdLst>
                  <a:gd name="T0" fmla="*/ 4 w 64"/>
                  <a:gd name="T1" fmla="*/ 31 h 36"/>
                  <a:gd name="T2" fmla="*/ 4 w 64"/>
                  <a:gd name="T3" fmla="*/ 22 h 36"/>
                  <a:gd name="T4" fmla="*/ 31 w 64"/>
                  <a:gd name="T5" fmla="*/ 1 h 36"/>
                  <a:gd name="T6" fmla="*/ 61 w 64"/>
                  <a:gd name="T7" fmla="*/ 13 h 36"/>
                  <a:gd name="T8" fmla="*/ 52 w 64"/>
                  <a:gd name="T9" fmla="*/ 31 h 36"/>
                  <a:gd name="T10" fmla="*/ 34 w 64"/>
                  <a:gd name="T11" fmla="*/ 19 h 36"/>
                  <a:gd name="T12" fmla="*/ 13 w 64"/>
                  <a:gd name="T13" fmla="*/ 34 h 36"/>
                  <a:gd name="T14" fmla="*/ 4 w 64"/>
                  <a:gd name="T15" fmla="*/ 31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4"/>
                  <a:gd name="T25" fmla="*/ 0 h 36"/>
                  <a:gd name="T26" fmla="*/ 64 w 64"/>
                  <a:gd name="T27" fmla="*/ 36 h 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Freeform 327"/>
              <p:cNvSpPr>
                <a:spLocks/>
              </p:cNvSpPr>
              <p:nvPr/>
            </p:nvSpPr>
            <p:spPr bwMode="auto">
              <a:xfrm flipH="1">
                <a:off x="611" y="3153"/>
                <a:ext cx="61" cy="27"/>
              </a:xfrm>
              <a:custGeom>
                <a:avLst/>
                <a:gdLst>
                  <a:gd name="T0" fmla="*/ 63 w 63"/>
                  <a:gd name="T1" fmla="*/ 16 h 28"/>
                  <a:gd name="T2" fmla="*/ 33 w 63"/>
                  <a:gd name="T3" fmla="*/ 4 h 28"/>
                  <a:gd name="T4" fmla="*/ 24 w 63"/>
                  <a:gd name="T5" fmla="*/ 4 h 28"/>
                  <a:gd name="T6" fmla="*/ 0 w 63"/>
                  <a:gd name="T7" fmla="*/ 28 h 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28"/>
                  <a:gd name="T14" fmla="*/ 63 w 63"/>
                  <a:gd name="T15" fmla="*/ 28 h 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Freeform 328"/>
              <p:cNvSpPr>
                <a:spLocks/>
              </p:cNvSpPr>
              <p:nvPr/>
            </p:nvSpPr>
            <p:spPr bwMode="auto">
              <a:xfrm flipH="1">
                <a:off x="626" y="3183"/>
                <a:ext cx="26" cy="26"/>
              </a:xfrm>
              <a:custGeom>
                <a:avLst/>
                <a:gdLst>
                  <a:gd name="T0" fmla="*/ 27 w 27"/>
                  <a:gd name="T1" fmla="*/ 12 h 27"/>
                  <a:gd name="T2" fmla="*/ 12 w 27"/>
                  <a:gd name="T3" fmla="*/ 0 h 27"/>
                  <a:gd name="T4" fmla="*/ 0 w 27"/>
                  <a:gd name="T5" fmla="*/ 15 h 27"/>
                  <a:gd name="T6" fmla="*/ 15 w 27"/>
                  <a:gd name="T7" fmla="*/ 27 h 27"/>
                  <a:gd name="T8" fmla="*/ 27 w 27"/>
                  <a:gd name="T9" fmla="*/ 12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7"/>
                  <a:gd name="T17" fmla="*/ 27 w 27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Freeform 329"/>
              <p:cNvSpPr>
                <a:spLocks/>
              </p:cNvSpPr>
              <p:nvPr/>
            </p:nvSpPr>
            <p:spPr bwMode="auto">
              <a:xfrm flipH="1">
                <a:off x="611" y="3162"/>
                <a:ext cx="62" cy="35"/>
              </a:xfrm>
              <a:custGeom>
                <a:avLst/>
                <a:gdLst>
                  <a:gd name="T0" fmla="*/ 4 w 64"/>
                  <a:gd name="T1" fmla="*/ 31 h 36"/>
                  <a:gd name="T2" fmla="*/ 4 w 64"/>
                  <a:gd name="T3" fmla="*/ 22 h 36"/>
                  <a:gd name="T4" fmla="*/ 31 w 64"/>
                  <a:gd name="T5" fmla="*/ 1 h 36"/>
                  <a:gd name="T6" fmla="*/ 61 w 64"/>
                  <a:gd name="T7" fmla="*/ 13 h 36"/>
                  <a:gd name="T8" fmla="*/ 52 w 64"/>
                  <a:gd name="T9" fmla="*/ 31 h 36"/>
                  <a:gd name="T10" fmla="*/ 34 w 64"/>
                  <a:gd name="T11" fmla="*/ 19 h 36"/>
                  <a:gd name="T12" fmla="*/ 13 w 64"/>
                  <a:gd name="T13" fmla="*/ 34 h 36"/>
                  <a:gd name="T14" fmla="*/ 4 w 64"/>
                  <a:gd name="T15" fmla="*/ 31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4"/>
                  <a:gd name="T25" fmla="*/ 0 h 36"/>
                  <a:gd name="T26" fmla="*/ 64 w 64"/>
                  <a:gd name="T27" fmla="*/ 36 h 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Freeform 330"/>
              <p:cNvSpPr>
                <a:spLocks/>
              </p:cNvSpPr>
              <p:nvPr/>
            </p:nvSpPr>
            <p:spPr bwMode="auto">
              <a:xfrm>
                <a:off x="592" y="3126"/>
                <a:ext cx="99" cy="105"/>
              </a:xfrm>
              <a:custGeom>
                <a:avLst/>
                <a:gdLst>
                  <a:gd name="T0" fmla="*/ 4 w 102"/>
                  <a:gd name="T1" fmla="*/ 35 h 107"/>
                  <a:gd name="T2" fmla="*/ 37 w 102"/>
                  <a:gd name="T3" fmla="*/ 5 h 107"/>
                  <a:gd name="T4" fmla="*/ 67 w 102"/>
                  <a:gd name="T5" fmla="*/ 5 h 107"/>
                  <a:gd name="T6" fmla="*/ 97 w 102"/>
                  <a:gd name="T7" fmla="*/ 35 h 107"/>
                  <a:gd name="T8" fmla="*/ 97 w 102"/>
                  <a:gd name="T9" fmla="*/ 68 h 107"/>
                  <a:gd name="T10" fmla="*/ 70 w 102"/>
                  <a:gd name="T11" fmla="*/ 101 h 107"/>
                  <a:gd name="T12" fmla="*/ 40 w 102"/>
                  <a:gd name="T13" fmla="*/ 104 h 107"/>
                  <a:gd name="T14" fmla="*/ 13 w 102"/>
                  <a:gd name="T15" fmla="*/ 92 h 107"/>
                  <a:gd name="T16" fmla="*/ 1 w 102"/>
                  <a:gd name="T17" fmla="*/ 65 h 107"/>
                  <a:gd name="T18" fmla="*/ 4 w 102"/>
                  <a:gd name="T19" fmla="*/ 35 h 1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"/>
                  <a:gd name="T31" fmla="*/ 0 h 107"/>
                  <a:gd name="T32" fmla="*/ 102 w 102"/>
                  <a:gd name="T33" fmla="*/ 107 h 1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" h="107">
                    <a:moveTo>
                      <a:pt x="4" y="35"/>
                    </a:moveTo>
                    <a:cubicBezTo>
                      <a:pt x="9" y="25"/>
                      <a:pt x="27" y="10"/>
                      <a:pt x="37" y="5"/>
                    </a:cubicBezTo>
                    <a:cubicBezTo>
                      <a:pt x="47" y="0"/>
                      <a:pt x="57" y="0"/>
                      <a:pt x="67" y="5"/>
                    </a:cubicBezTo>
                    <a:cubicBezTo>
                      <a:pt x="77" y="10"/>
                      <a:pt x="92" y="25"/>
                      <a:pt x="97" y="35"/>
                    </a:cubicBezTo>
                    <a:cubicBezTo>
                      <a:pt x="102" y="45"/>
                      <a:pt x="101" y="57"/>
                      <a:pt x="97" y="68"/>
                    </a:cubicBezTo>
                    <a:cubicBezTo>
                      <a:pt x="93" y="79"/>
                      <a:pt x="79" y="95"/>
                      <a:pt x="70" y="101"/>
                    </a:cubicBezTo>
                    <a:cubicBezTo>
                      <a:pt x="61" y="107"/>
                      <a:pt x="49" y="105"/>
                      <a:pt x="40" y="104"/>
                    </a:cubicBezTo>
                    <a:cubicBezTo>
                      <a:pt x="31" y="103"/>
                      <a:pt x="19" y="98"/>
                      <a:pt x="13" y="92"/>
                    </a:cubicBezTo>
                    <a:cubicBezTo>
                      <a:pt x="7" y="86"/>
                      <a:pt x="2" y="74"/>
                      <a:pt x="1" y="65"/>
                    </a:cubicBezTo>
                    <a:cubicBezTo>
                      <a:pt x="0" y="56"/>
                      <a:pt x="4" y="41"/>
                      <a:pt x="4" y="35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Freeform 331"/>
              <p:cNvSpPr>
                <a:spLocks/>
              </p:cNvSpPr>
              <p:nvPr/>
            </p:nvSpPr>
            <p:spPr bwMode="auto">
              <a:xfrm>
                <a:off x="491" y="3132"/>
                <a:ext cx="99" cy="103"/>
              </a:xfrm>
              <a:custGeom>
                <a:avLst/>
                <a:gdLst>
                  <a:gd name="T0" fmla="*/ 1 w 99"/>
                  <a:gd name="T1" fmla="*/ 31 h 103"/>
                  <a:gd name="T2" fmla="*/ 27 w 99"/>
                  <a:gd name="T3" fmla="*/ 8 h 103"/>
                  <a:gd name="T4" fmla="*/ 70 w 99"/>
                  <a:gd name="T5" fmla="*/ 5 h 103"/>
                  <a:gd name="T6" fmla="*/ 96 w 99"/>
                  <a:gd name="T7" fmla="*/ 37 h 103"/>
                  <a:gd name="T8" fmla="*/ 90 w 99"/>
                  <a:gd name="T9" fmla="*/ 73 h 103"/>
                  <a:gd name="T10" fmla="*/ 70 w 99"/>
                  <a:gd name="T11" fmla="*/ 96 h 103"/>
                  <a:gd name="T12" fmla="*/ 58 w 99"/>
                  <a:gd name="T13" fmla="*/ 101 h 103"/>
                  <a:gd name="T14" fmla="*/ 30 w 99"/>
                  <a:gd name="T15" fmla="*/ 99 h 103"/>
                  <a:gd name="T16" fmla="*/ 7 w 99"/>
                  <a:gd name="T17" fmla="*/ 78 h 103"/>
                  <a:gd name="T18" fmla="*/ 1 w 99"/>
                  <a:gd name="T19" fmla="*/ 59 h 103"/>
                  <a:gd name="T20" fmla="*/ 1 w 99"/>
                  <a:gd name="T21" fmla="*/ 31 h 10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9"/>
                  <a:gd name="T34" fmla="*/ 0 h 103"/>
                  <a:gd name="T35" fmla="*/ 99 w 99"/>
                  <a:gd name="T36" fmla="*/ 103 h 10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9" h="103">
                    <a:moveTo>
                      <a:pt x="1" y="31"/>
                    </a:moveTo>
                    <a:cubicBezTo>
                      <a:pt x="5" y="23"/>
                      <a:pt x="15" y="12"/>
                      <a:pt x="27" y="8"/>
                    </a:cubicBezTo>
                    <a:cubicBezTo>
                      <a:pt x="38" y="4"/>
                      <a:pt x="59" y="0"/>
                      <a:pt x="70" y="5"/>
                    </a:cubicBezTo>
                    <a:cubicBezTo>
                      <a:pt x="82" y="10"/>
                      <a:pt x="93" y="26"/>
                      <a:pt x="96" y="37"/>
                    </a:cubicBezTo>
                    <a:cubicBezTo>
                      <a:pt x="99" y="48"/>
                      <a:pt x="94" y="63"/>
                      <a:pt x="90" y="73"/>
                    </a:cubicBezTo>
                    <a:cubicBezTo>
                      <a:pt x="87" y="82"/>
                      <a:pt x="75" y="91"/>
                      <a:pt x="70" y="96"/>
                    </a:cubicBezTo>
                    <a:cubicBezTo>
                      <a:pt x="65" y="101"/>
                      <a:pt x="65" y="100"/>
                      <a:pt x="58" y="101"/>
                    </a:cubicBezTo>
                    <a:cubicBezTo>
                      <a:pt x="51" y="102"/>
                      <a:pt x="38" y="103"/>
                      <a:pt x="30" y="99"/>
                    </a:cubicBezTo>
                    <a:cubicBezTo>
                      <a:pt x="22" y="95"/>
                      <a:pt x="12" y="85"/>
                      <a:pt x="7" y="78"/>
                    </a:cubicBezTo>
                    <a:cubicBezTo>
                      <a:pt x="2" y="71"/>
                      <a:pt x="2" y="67"/>
                      <a:pt x="1" y="59"/>
                    </a:cubicBezTo>
                    <a:cubicBezTo>
                      <a:pt x="0" y="51"/>
                      <a:pt x="1" y="37"/>
                      <a:pt x="1" y="31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Freeform 332"/>
              <p:cNvSpPr>
                <a:spLocks/>
              </p:cNvSpPr>
              <p:nvPr/>
            </p:nvSpPr>
            <p:spPr bwMode="auto">
              <a:xfrm>
                <a:off x="637" y="3213"/>
                <a:ext cx="67" cy="80"/>
              </a:xfrm>
              <a:custGeom>
                <a:avLst/>
                <a:gdLst>
                  <a:gd name="T0" fmla="*/ 60 w 70"/>
                  <a:gd name="T1" fmla="*/ 6 h 82"/>
                  <a:gd name="T2" fmla="*/ 63 w 70"/>
                  <a:gd name="T3" fmla="*/ 39 h 82"/>
                  <a:gd name="T4" fmla="*/ 43 w 70"/>
                  <a:gd name="T5" fmla="*/ 81 h 82"/>
                  <a:gd name="T6" fmla="*/ 3 w 70"/>
                  <a:gd name="T7" fmla="*/ 30 h 82"/>
                  <a:gd name="T8" fmla="*/ 60 w 70"/>
                  <a:gd name="T9" fmla="*/ 6 h 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"/>
                  <a:gd name="T16" fmla="*/ 0 h 82"/>
                  <a:gd name="T17" fmla="*/ 70 w 70"/>
                  <a:gd name="T18" fmla="*/ 82 h 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" h="82">
                    <a:moveTo>
                      <a:pt x="60" y="6"/>
                    </a:moveTo>
                    <a:cubicBezTo>
                      <a:pt x="70" y="8"/>
                      <a:pt x="66" y="27"/>
                      <a:pt x="63" y="39"/>
                    </a:cubicBezTo>
                    <a:cubicBezTo>
                      <a:pt x="60" y="51"/>
                      <a:pt x="53" y="82"/>
                      <a:pt x="43" y="81"/>
                    </a:cubicBezTo>
                    <a:cubicBezTo>
                      <a:pt x="33" y="80"/>
                      <a:pt x="0" y="42"/>
                      <a:pt x="3" y="30"/>
                    </a:cubicBezTo>
                    <a:cubicBezTo>
                      <a:pt x="6" y="18"/>
                      <a:pt x="50" y="0"/>
                      <a:pt x="60" y="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Freeform 333"/>
              <p:cNvSpPr>
                <a:spLocks/>
              </p:cNvSpPr>
              <p:nvPr/>
            </p:nvSpPr>
            <p:spPr bwMode="auto">
              <a:xfrm>
                <a:off x="468" y="3219"/>
                <a:ext cx="75" cy="67"/>
              </a:xfrm>
              <a:custGeom>
                <a:avLst/>
                <a:gdLst>
                  <a:gd name="T0" fmla="*/ 0 w 75"/>
                  <a:gd name="T1" fmla="*/ 26 h 67"/>
                  <a:gd name="T2" fmla="*/ 12 w 75"/>
                  <a:gd name="T3" fmla="*/ 53 h 67"/>
                  <a:gd name="T4" fmla="*/ 42 w 75"/>
                  <a:gd name="T5" fmla="*/ 56 h 67"/>
                  <a:gd name="T6" fmla="*/ 54 w 75"/>
                  <a:gd name="T7" fmla="*/ 62 h 67"/>
                  <a:gd name="T8" fmla="*/ 72 w 75"/>
                  <a:gd name="T9" fmla="*/ 26 h 67"/>
                  <a:gd name="T10" fmla="*/ 36 w 75"/>
                  <a:gd name="T11" fmla="*/ 14 h 67"/>
                  <a:gd name="T12" fmla="*/ 15 w 75"/>
                  <a:gd name="T13" fmla="*/ 2 h 67"/>
                  <a:gd name="T14" fmla="*/ 0 w 75"/>
                  <a:gd name="T15" fmla="*/ 26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5"/>
                  <a:gd name="T25" fmla="*/ 0 h 67"/>
                  <a:gd name="T26" fmla="*/ 75 w 75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5" h="67">
                    <a:moveTo>
                      <a:pt x="0" y="26"/>
                    </a:moveTo>
                    <a:cubicBezTo>
                      <a:pt x="0" y="34"/>
                      <a:pt x="5" y="48"/>
                      <a:pt x="12" y="53"/>
                    </a:cubicBezTo>
                    <a:cubicBezTo>
                      <a:pt x="19" y="58"/>
                      <a:pt x="35" y="55"/>
                      <a:pt x="42" y="56"/>
                    </a:cubicBezTo>
                    <a:cubicBezTo>
                      <a:pt x="49" y="57"/>
                      <a:pt x="49" y="67"/>
                      <a:pt x="54" y="62"/>
                    </a:cubicBezTo>
                    <a:cubicBezTo>
                      <a:pt x="59" y="57"/>
                      <a:pt x="75" y="34"/>
                      <a:pt x="72" y="26"/>
                    </a:cubicBezTo>
                    <a:cubicBezTo>
                      <a:pt x="69" y="18"/>
                      <a:pt x="45" y="18"/>
                      <a:pt x="36" y="14"/>
                    </a:cubicBezTo>
                    <a:cubicBezTo>
                      <a:pt x="27" y="10"/>
                      <a:pt x="21" y="0"/>
                      <a:pt x="15" y="2"/>
                    </a:cubicBezTo>
                    <a:cubicBezTo>
                      <a:pt x="9" y="4"/>
                      <a:pt x="3" y="21"/>
                      <a:pt x="0" y="2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334"/>
              <p:cNvSpPr>
                <a:spLocks/>
              </p:cNvSpPr>
              <p:nvPr/>
            </p:nvSpPr>
            <p:spPr bwMode="auto">
              <a:xfrm>
                <a:off x="754" y="3568"/>
                <a:ext cx="89" cy="108"/>
              </a:xfrm>
              <a:custGeom>
                <a:avLst/>
                <a:gdLst>
                  <a:gd name="T0" fmla="*/ 76 w 100"/>
                  <a:gd name="T1" fmla="*/ 4 h 116"/>
                  <a:gd name="T2" fmla="*/ 76 w 100"/>
                  <a:gd name="T3" fmla="*/ 0 h 116"/>
                  <a:gd name="T4" fmla="*/ 100 w 100"/>
                  <a:gd name="T5" fmla="*/ 56 h 116"/>
                  <a:gd name="T6" fmla="*/ 28 w 100"/>
                  <a:gd name="T7" fmla="*/ 116 h 116"/>
                  <a:gd name="T8" fmla="*/ 0 w 100"/>
                  <a:gd name="T9" fmla="*/ 80 h 116"/>
                  <a:gd name="T10" fmla="*/ 76 w 100"/>
                  <a:gd name="T11" fmla="*/ 4 h 1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"/>
                  <a:gd name="T19" fmla="*/ 0 h 116"/>
                  <a:gd name="T20" fmla="*/ 100 w 100"/>
                  <a:gd name="T21" fmla="*/ 116 h 1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" name="Freeform 335"/>
            <p:cNvSpPr>
              <a:spLocks/>
            </p:cNvSpPr>
            <p:nvPr/>
          </p:nvSpPr>
          <p:spPr bwMode="auto">
            <a:xfrm>
              <a:off x="570" y="3232"/>
              <a:ext cx="39" cy="15"/>
            </a:xfrm>
            <a:custGeom>
              <a:avLst/>
              <a:gdLst>
                <a:gd name="T0" fmla="*/ 0 w 39"/>
                <a:gd name="T1" fmla="*/ 10 h 15"/>
                <a:gd name="T2" fmla="*/ 6 w 39"/>
                <a:gd name="T3" fmla="*/ 13 h 15"/>
                <a:gd name="T4" fmla="*/ 18 w 39"/>
                <a:gd name="T5" fmla="*/ 0 h 15"/>
                <a:gd name="T6" fmla="*/ 30 w 39"/>
                <a:gd name="T7" fmla="*/ 13 h 15"/>
                <a:gd name="T8" fmla="*/ 39 w 39"/>
                <a:gd name="T9" fmla="*/ 1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5"/>
                <a:gd name="T17" fmla="*/ 39 w 39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5">
                  <a:moveTo>
                    <a:pt x="0" y="10"/>
                  </a:moveTo>
                  <a:cubicBezTo>
                    <a:pt x="1" y="10"/>
                    <a:pt x="3" y="15"/>
                    <a:pt x="6" y="13"/>
                  </a:cubicBezTo>
                  <a:cubicBezTo>
                    <a:pt x="9" y="11"/>
                    <a:pt x="14" y="0"/>
                    <a:pt x="18" y="0"/>
                  </a:cubicBezTo>
                  <a:cubicBezTo>
                    <a:pt x="22" y="0"/>
                    <a:pt x="27" y="11"/>
                    <a:pt x="30" y="13"/>
                  </a:cubicBezTo>
                  <a:cubicBezTo>
                    <a:pt x="33" y="15"/>
                    <a:pt x="37" y="11"/>
                    <a:pt x="39" y="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" name="Правая фигурная скобка 72"/>
          <p:cNvSpPr/>
          <p:nvPr/>
        </p:nvSpPr>
        <p:spPr>
          <a:xfrm>
            <a:off x="5791200" y="1905000"/>
            <a:ext cx="685800" cy="35052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6781800" y="32766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5715000" y="2362200"/>
            <a:ext cx="0" cy="27432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096000" y="3352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во</a:t>
            </a:r>
            <a:endParaRPr lang="ru-RU" sz="36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7315200" y="3352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раз</a:t>
            </a:r>
            <a:endParaRPr lang="ru-RU" sz="36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1752600" y="4572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21 : ( 21 – 14) = 3(раз)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3" grpId="0" animBg="1"/>
      <p:bldP spid="73" grpId="1" animBg="1"/>
      <p:bldP spid="74" grpId="0"/>
      <p:bldP spid="77" grpId="0"/>
      <p:bldP spid="78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Составь задачу по схеме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4437112"/>
            <a:ext cx="7211144" cy="18874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8 : 4 = 2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1916832"/>
            <a:ext cx="720080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1916832"/>
            <a:ext cx="720080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916832"/>
            <a:ext cx="720080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80312" y="1916832"/>
            <a:ext cx="720080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1916832"/>
            <a:ext cx="720080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1916832"/>
            <a:ext cx="720080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1916832"/>
            <a:ext cx="720080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1916832"/>
            <a:ext cx="720080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67744" y="1628800"/>
            <a:ext cx="0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11960" y="1628800"/>
            <a:ext cx="0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228184" y="1628800"/>
            <a:ext cx="0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11560" y="3429000"/>
            <a:ext cx="720080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75656" y="3429000"/>
            <a:ext cx="720080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4797152"/>
            <a:ext cx="3816424" cy="1527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9 : 3= 3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5536" y="1988840"/>
            <a:ext cx="720080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87624" y="1988840"/>
            <a:ext cx="720080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979712" y="1988840"/>
            <a:ext cx="720080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5536" y="98072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32240" y="1988840"/>
            <a:ext cx="720080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940152" y="1988840"/>
            <a:ext cx="720080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148064" y="1988840"/>
            <a:ext cx="720080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355976" y="1988840"/>
            <a:ext cx="720080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563888" y="1988840"/>
            <a:ext cx="720080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771800" y="1988840"/>
            <a:ext cx="720080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8213082">
            <a:off x="629085" y="1114892"/>
            <a:ext cx="1981174" cy="1887558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8213082">
            <a:off x="3005348" y="1114890"/>
            <a:ext cx="1981174" cy="1887558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8213082">
            <a:off x="5309605" y="1114891"/>
            <a:ext cx="1981174" cy="1887558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187624" y="98072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979712" y="98072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00200" y="2667000"/>
            <a:ext cx="5181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2971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65</a:t>
            </a:r>
            <a:endParaRPr lang="ru-RU" sz="4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00200" y="2514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43200" y="2514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28800" y="182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10</a:t>
            </a:r>
            <a:endParaRPr lang="ru-RU" sz="4400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495800" y="2514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81800" y="2514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0400" y="18288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25</a:t>
            </a:r>
            <a:endParaRPr lang="ru-RU" sz="4400" b="1" dirty="0"/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4648200" y="2286000"/>
            <a:ext cx="2133600" cy="3048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1447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?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0" y="4343400"/>
            <a:ext cx="5070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65 – (10+25)= 30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7" grpId="0"/>
      <p:bldP spid="18" grpId="0" animBg="1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1 + 2 = ВСЕГО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95400" y="2819400"/>
            <a:ext cx="17526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048000" y="2819400"/>
            <a:ext cx="4191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05000" y="20574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20574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?,в 4 раза б.</a:t>
            </a:r>
            <a:endParaRPr lang="ru-RU" sz="4400" b="1" dirty="0"/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4038600" y="228600"/>
            <a:ext cx="533400" cy="58674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038600" y="3581400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?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47244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 + 3х4 = 15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 animBg="1"/>
      <p:bldP spid="11" grpId="0"/>
      <p:bldP spid="1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4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8</TotalTime>
  <Words>1060</Words>
  <Application>Microsoft Office PowerPoint</Application>
  <PresentationFormat>Экран (4:3)</PresentationFormat>
  <Paragraphs>429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50</vt:i4>
      </vt:variant>
    </vt:vector>
  </HeadingPairs>
  <TitlesOfParts>
    <vt:vector size="52" baseType="lpstr">
      <vt:lpstr>Тема4</vt:lpstr>
      <vt:lpstr>Поток</vt:lpstr>
      <vt:lpstr>Составь задачу по чертежу</vt:lpstr>
      <vt:lpstr>Слайд 2</vt:lpstr>
      <vt:lpstr>Задача стр. 43 № 4</vt:lpstr>
      <vt:lpstr>Задача стр. 43 № 4</vt:lpstr>
      <vt:lpstr>Оставь задачу по краткой записи</vt:lpstr>
      <vt:lpstr>Составь задачу по схеме</vt:lpstr>
      <vt:lpstr>Слайд 7</vt:lpstr>
      <vt:lpstr>Слайд 8</vt:lpstr>
      <vt:lpstr>1 + 2 = ВСЕГО </vt:lpstr>
      <vt:lpstr>Слайд 10</vt:lpstr>
      <vt:lpstr>Р=(д + ш) х 2</vt:lpstr>
      <vt:lpstr>Слайд 12</vt:lpstr>
      <vt:lpstr>Р = ( д + ш ) х 2</vt:lpstr>
      <vt:lpstr>Слайд 14</vt:lpstr>
      <vt:lpstr>Слайд 15</vt:lpstr>
      <vt:lpstr>Слайд 16</vt:lpstr>
      <vt:lpstr>Слайд 17</vt:lpstr>
      <vt:lpstr>(80:8)х5=50 (руб.)</vt:lpstr>
      <vt:lpstr>60 : (80:8)=6 (н.)</vt:lpstr>
      <vt:lpstr>30 : 5 х 7 = 42 (кг)</vt:lpstr>
      <vt:lpstr>(25+53) – 22= 56</vt:lpstr>
      <vt:lpstr>74 – 7  – 14 =53</vt:lpstr>
      <vt:lpstr>Найти площадь и периметр </vt:lpstr>
      <vt:lpstr>30 : 6 = 5 грибов</vt:lpstr>
      <vt:lpstr>Составить обратные задачи</vt:lpstr>
      <vt:lpstr>6 : 2 = 3 ( раза)</vt:lpstr>
      <vt:lpstr>72:9х7=56 (руб.)</vt:lpstr>
      <vt:lpstr>Слайд 28</vt:lpstr>
      <vt:lpstr>Слайд 29</vt:lpstr>
      <vt:lpstr>Найти площадь АВСД</vt:lpstr>
      <vt:lpstr>Ч : ч</vt:lpstr>
      <vt:lpstr>Ч - ч</vt:lpstr>
      <vt:lpstr>Слайд 33</vt:lpstr>
      <vt:lpstr>1 5     - ? </vt:lpstr>
      <vt:lpstr>1 4    Это 7 дм </vt:lpstr>
      <vt:lpstr>Составь задачу по таблице</vt:lpstr>
      <vt:lpstr>Слайд 37</vt:lpstr>
      <vt:lpstr>Исправь ошибку</vt:lpstr>
      <vt:lpstr>Сравни </vt:lpstr>
      <vt:lpstr>Вырази:</vt:lpstr>
      <vt:lpstr>Слайд 41</vt:lpstr>
      <vt:lpstr>Составь задачу по чертежу</vt:lpstr>
      <vt:lpstr>Слайд 43</vt:lpstr>
      <vt:lpstr>Слайд 44</vt:lpstr>
      <vt:lpstr>Реши задачу с опорой на таблицу</vt:lpstr>
      <vt:lpstr>27:3х7= 63 (кг)</vt:lpstr>
      <vt:lpstr>45:(27:3)= 5 (ящ.)</vt:lpstr>
      <vt:lpstr>20 + (20+10)+20 = 70(руб)</vt:lpstr>
      <vt:lpstr>7х4=28 (см)</vt:lpstr>
      <vt:lpstr>21 + (21 – 14) = 28 (т.)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2</cp:revision>
  <dcterms:created xsi:type="dcterms:W3CDTF">2014-01-20T14:26:01Z</dcterms:created>
  <dcterms:modified xsi:type="dcterms:W3CDTF">2014-01-20T14:44:39Z</dcterms:modified>
</cp:coreProperties>
</file>