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11267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1268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9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0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1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2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3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4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75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281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1282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3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4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85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11286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7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8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89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129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93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11294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5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6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97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1298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9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0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301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3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4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6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308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309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310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955A6F7-4EEB-4CFC-B505-5ACFF885FE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31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31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673F0-A3B6-4ADC-9923-CB11370E1F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7466F-70A9-48F7-8C28-48CF10175F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19A7-D5FC-44FC-B25D-184C55BC15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7750B-A770-46D7-B8E7-058E596BBB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30521-47B2-4B35-B3E3-8EDF0D005A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45DC1-12A3-44A0-8AAF-283E221A14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6BE05-B229-46A8-A851-BC4BB7EFDF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0825B-7742-4212-9EDC-020B658371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878F4-2352-4220-B845-EBFCA65DE2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584E5-F0F1-4070-A60E-038629C552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24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244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24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4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24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25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2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25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0259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260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1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63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26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67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26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7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7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8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28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8881D7-1365-4F51-8B22-0DB69909ECC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1679575"/>
          </a:xfrm>
        </p:spPr>
        <p:txBody>
          <a:bodyPr/>
          <a:lstStyle/>
          <a:p>
            <a:r>
              <a:rPr lang="ru-RU"/>
              <a:t>Человек на Рынке труда</a:t>
            </a:r>
          </a:p>
        </p:txBody>
      </p:sp>
      <p:pic>
        <p:nvPicPr>
          <p:cNvPr id="2052" name="Picture 4" descr="peopls9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9838" y="2708275"/>
            <a:ext cx="2852737" cy="2551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Рынок труда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– совокупность экономических и юридических процедур, в ходе которых люди могут обменять свои трудовые услуги на заработную плату </a:t>
            </a:r>
          </a:p>
        </p:txBody>
      </p:sp>
      <p:pic>
        <p:nvPicPr>
          <p:cNvPr id="12292" name="Picture 4" descr="guest-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4365625"/>
            <a:ext cx="2232025" cy="2092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Особенности трудовых услуг, как товара.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68313" y="2492375"/>
            <a:ext cx="3816350" cy="28813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ru-RU"/>
              <a:t>крайне разнообразен</a:t>
            </a:r>
          </a:p>
          <a:p>
            <a:pPr marL="342900" indent="-342900" algn="ctr"/>
            <a:r>
              <a:rPr lang="ru-RU"/>
              <a:t> (официант, шахтер, министр)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076825" y="2492375"/>
            <a:ext cx="3743325" cy="2879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ru-RU"/>
              <a:t>не существует </a:t>
            </a:r>
          </a:p>
          <a:p>
            <a:pPr marL="342900" indent="-342900" algn="ctr"/>
            <a:r>
              <a:rPr lang="ru-RU"/>
              <a:t>отдельно от людей, которые </a:t>
            </a:r>
          </a:p>
          <a:p>
            <a:pPr marL="342900" indent="-342900" algn="ctr"/>
            <a:r>
              <a:rPr lang="ru-RU"/>
              <a:t>оказывают услуги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 rot="2573374">
            <a:off x="2916238" y="1484313"/>
            <a:ext cx="576262" cy="1008062"/>
          </a:xfrm>
          <a:prstGeom prst="downArrow">
            <a:avLst>
              <a:gd name="adj1" fmla="val 50000"/>
              <a:gd name="adj2" fmla="val 4373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 rot="-2559668">
            <a:off x="5651500" y="1412875"/>
            <a:ext cx="576263" cy="1008063"/>
          </a:xfrm>
          <a:prstGeom prst="downArrow">
            <a:avLst>
              <a:gd name="adj1" fmla="val 50000"/>
              <a:gd name="adj2" fmla="val 4373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Особенности рынка труда поэтому: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229600" cy="4456112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ru-RU" sz="2400"/>
              <a:t>спрос предъявляется не на трудовые услуги вообще, а на услуги определенного типа и сложности (не на услуги шофера, а на услуги водителя автобуса с определенным уровнем квалификации и опытом).</a:t>
            </a:r>
          </a:p>
          <a:p>
            <a:pPr marL="609600" indent="-609600">
              <a:lnSpc>
                <a:spcPct val="90000"/>
              </a:lnSpc>
            </a:pPr>
            <a:r>
              <a:rPr lang="ru-RU" sz="2400"/>
              <a:t>наряду с общенациональным, существуют местные рынки труда (рынок труда Карелии), где спрос на одни и те же услуги может различаться. </a:t>
            </a:r>
          </a:p>
          <a:p>
            <a:pPr marL="609600" indent="-609600">
              <a:lnSpc>
                <a:spcPct val="90000"/>
              </a:lnSpc>
            </a:pPr>
            <a:r>
              <a:rPr lang="ru-RU" sz="2400"/>
              <a:t>предложение трудовых услуг может меняться, т.к. люди могут достаточно быстро менять профессию, менять квалификацию.</a:t>
            </a:r>
          </a:p>
          <a:p>
            <a:pPr marL="609600" indent="-609600">
              <a:lnSpc>
                <a:spcPct val="90000"/>
              </a:lnSpc>
            </a:pPr>
            <a:endParaRPr lang="ru-RU" sz="2400"/>
          </a:p>
        </p:txBody>
      </p:sp>
      <p:pic>
        <p:nvPicPr>
          <p:cNvPr id="14340" name="Picture 4" descr="ptici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00988" y="5229225"/>
            <a:ext cx="1243012" cy="162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Мобильность рабочей силы</a:t>
            </a:r>
            <a:r>
              <a:rPr lang="ru-RU"/>
              <a:t>. 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 rot="1591346">
            <a:off x="684213" y="1989138"/>
            <a:ext cx="3241675" cy="381635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профессиональная – т.е.</a:t>
            </a:r>
          </a:p>
          <a:p>
            <a:pPr algn="ctr"/>
            <a:r>
              <a:rPr lang="ru-RU"/>
              <a:t> способность человека </a:t>
            </a:r>
          </a:p>
          <a:p>
            <a:pPr algn="ctr"/>
            <a:r>
              <a:rPr lang="ru-RU"/>
              <a:t>овладевать новыми </a:t>
            </a:r>
          </a:p>
          <a:p>
            <a:pPr algn="ctr"/>
            <a:r>
              <a:rPr lang="ru-RU"/>
              <a:t>профессиями,</a:t>
            </a:r>
          </a:p>
          <a:p>
            <a:pPr algn="ctr"/>
            <a:r>
              <a:rPr lang="ru-RU"/>
              <a:t> переучиваться в</a:t>
            </a:r>
          </a:p>
          <a:p>
            <a:pPr algn="ctr"/>
            <a:r>
              <a:rPr lang="ru-RU"/>
              <a:t>течение жизни </a:t>
            </a: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 rot="-2256206">
            <a:off x="5148263" y="1916113"/>
            <a:ext cx="3384550" cy="38163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территориальная </a:t>
            </a:r>
          </a:p>
          <a:p>
            <a:pPr algn="ctr"/>
            <a:r>
              <a:rPr lang="ru-RU"/>
              <a:t>– т.е. </a:t>
            </a:r>
          </a:p>
          <a:p>
            <a:pPr algn="ctr"/>
            <a:r>
              <a:rPr lang="ru-RU"/>
              <a:t>способность и готовность </a:t>
            </a:r>
          </a:p>
          <a:p>
            <a:pPr algn="ctr"/>
            <a:r>
              <a:rPr lang="ru-RU"/>
              <a:t>людей менять </a:t>
            </a:r>
          </a:p>
          <a:p>
            <a:pPr algn="ctr"/>
            <a:r>
              <a:rPr lang="ru-RU"/>
              <a:t>место жительства </a:t>
            </a:r>
          </a:p>
          <a:p>
            <a:pPr algn="ctr"/>
            <a:r>
              <a:rPr lang="ru-RU"/>
              <a:t>ради получения </a:t>
            </a:r>
          </a:p>
          <a:p>
            <a:pPr algn="ctr"/>
            <a:r>
              <a:rPr lang="ru-RU"/>
              <a:t>работы 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6300788" y="1052513"/>
            <a:ext cx="1871662" cy="1008062"/>
          </a:xfrm>
          <a:prstGeom prst="curvedLeftArrow">
            <a:avLst>
              <a:gd name="adj1" fmla="val 20000"/>
              <a:gd name="adj2" fmla="val 40000"/>
              <a:gd name="adj3" fmla="val 6189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755650" y="1052513"/>
            <a:ext cx="1800225" cy="1008062"/>
          </a:xfrm>
          <a:prstGeom prst="curvedRightArrow">
            <a:avLst>
              <a:gd name="adj1" fmla="val 20000"/>
              <a:gd name="adj2" fmla="val 40000"/>
              <a:gd name="adj3" fmla="val 59528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От чего зависит предложение на рынке труда</a:t>
            </a:r>
            <a:r>
              <a:rPr lang="ru-RU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Предложение на рынке труда – это, по существу, число людей, готовых взяться за выполнение той или иной работы. Важнейшими факторами формирования предложения на рынках труда являются: </a:t>
            </a:r>
          </a:p>
          <a:p>
            <a:pPr>
              <a:lnSpc>
                <a:spcPct val="90000"/>
              </a:lnSpc>
            </a:pPr>
            <a:r>
              <a:rPr lang="ru-RU" sz="2800"/>
              <a:t>заработная плата,</a:t>
            </a:r>
          </a:p>
          <a:p>
            <a:pPr>
              <a:lnSpc>
                <a:spcPct val="90000"/>
              </a:lnSpc>
            </a:pPr>
            <a:r>
              <a:rPr lang="ru-RU" sz="2800"/>
              <a:t> Временные затраты, </a:t>
            </a:r>
          </a:p>
          <a:p>
            <a:pPr>
              <a:lnSpc>
                <a:spcPct val="90000"/>
              </a:lnSpc>
            </a:pPr>
            <a:r>
              <a:rPr lang="ru-RU" sz="2800"/>
              <a:t>Тягость труда, </a:t>
            </a:r>
          </a:p>
          <a:p>
            <a:pPr>
              <a:lnSpc>
                <a:spcPct val="90000"/>
              </a:lnSpc>
            </a:pPr>
            <a:r>
              <a:rPr lang="ru-RU" sz="2800"/>
              <a:t>Сложность работы </a:t>
            </a:r>
          </a:p>
        </p:txBody>
      </p:sp>
      <p:pic>
        <p:nvPicPr>
          <p:cNvPr id="16388" name="Picture 4" descr="peopls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4508500"/>
            <a:ext cx="2736850" cy="1697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закон предложения на рынке труда: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68863"/>
            <a:ext cx="8229600" cy="118745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800"/>
              <a:t>   </a:t>
            </a:r>
            <a:r>
              <a:rPr lang="ru-RU" sz="2000"/>
              <a:t>Чем выше зарплата, за выполнение определенного вида работы, тем большее число людей готовы эту работу выполнять (исключения творческие профессии, где требуется природный талант). 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V="1">
            <a:off x="1476375" y="1700213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476375" y="4437063"/>
            <a:ext cx="5472113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з/п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019925" y="4437063"/>
            <a:ext cx="1512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Кол-во</a:t>
            </a:r>
          </a:p>
        </p:txBody>
      </p:sp>
      <p:sp>
        <p:nvSpPr>
          <p:cNvPr id="17416" name="Arc 8"/>
          <p:cNvSpPr>
            <a:spLocks/>
          </p:cNvSpPr>
          <p:nvPr/>
        </p:nvSpPr>
        <p:spPr bwMode="auto">
          <a:xfrm rot="10510640" flipH="1">
            <a:off x="2195513" y="1774825"/>
            <a:ext cx="4010025" cy="23034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479"/>
              <a:gd name="T1" fmla="*/ 0 h 21600"/>
              <a:gd name="T2" fmla="*/ 21479 w 21479"/>
              <a:gd name="T3" fmla="*/ 19313 h 21600"/>
              <a:gd name="T4" fmla="*/ 0 w 2147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79" h="21600" fill="none" extrusionOk="0">
                <a:moveTo>
                  <a:pt x="-1" y="0"/>
                </a:moveTo>
                <a:cubicBezTo>
                  <a:pt x="11044" y="0"/>
                  <a:pt x="20309" y="8331"/>
                  <a:pt x="21478" y="19313"/>
                </a:cubicBezTo>
              </a:path>
              <a:path w="21479" h="21600" stroke="0" extrusionOk="0">
                <a:moveTo>
                  <a:pt x="-1" y="0"/>
                </a:moveTo>
                <a:cubicBezTo>
                  <a:pt x="11044" y="0"/>
                  <a:pt x="20309" y="8331"/>
                  <a:pt x="21478" y="19313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От чего зависит спрос на рынке труда?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Рынок труда специфичен - он является рынком </a:t>
            </a:r>
            <a:r>
              <a:rPr lang="ru-RU" sz="2400" b="1"/>
              <a:t>спроса производного</a:t>
            </a:r>
            <a:r>
              <a:rPr lang="ru-RU" sz="2400"/>
              <a:t>. Дело в том, что способность трудиться как таковая никому не нужна. Её нельзя потребить напрямую. </a:t>
            </a:r>
            <a:r>
              <a:rPr lang="ru-RU" sz="2400" b="1" u="sng"/>
              <a:t>Труд приобретает ценность только тогда, когда он превращается в различные товары и услуги.</a:t>
            </a:r>
            <a:r>
              <a:rPr lang="ru-RU" sz="2400"/>
              <a:t> Поэтому число работников, которые могут получить работу, прямо определяется положением дел на товарных рынках. Если возрастет спрос на товар, то возрастает потребность и в его изготовителях.</a:t>
            </a:r>
          </a:p>
        </p:txBody>
      </p:sp>
      <p:pic>
        <p:nvPicPr>
          <p:cNvPr id="18436" name="Picture 4" descr="peopls3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5157788"/>
            <a:ext cx="1028700" cy="95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Факторы формирования заработной платы.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95288" y="1916113"/>
            <a:ext cx="8280400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/>
              <a:t>величина з/п зависит от: </a:t>
            </a:r>
          </a:p>
          <a:p>
            <a:pPr>
              <a:buFontTx/>
              <a:buChar char="•"/>
            </a:pPr>
            <a:r>
              <a:rPr lang="ru-RU" sz="3200"/>
              <a:t>объема производства, </a:t>
            </a:r>
          </a:p>
          <a:p>
            <a:pPr>
              <a:buFontTx/>
              <a:buChar char="•"/>
            </a:pPr>
            <a:r>
              <a:rPr lang="ru-RU" sz="3200"/>
              <a:t>спроса на производимый товар</a:t>
            </a:r>
          </a:p>
          <a:p>
            <a:pPr>
              <a:buFontTx/>
              <a:buChar char="•"/>
            </a:pPr>
            <a:r>
              <a:rPr lang="ru-RU" sz="3200"/>
              <a:t>Стоимости производимого товара</a:t>
            </a:r>
          </a:p>
          <a:p>
            <a:pPr>
              <a:buFontTx/>
              <a:buChar char="•"/>
            </a:pPr>
            <a:r>
              <a:rPr lang="ru-RU" sz="3200"/>
              <a:t>числа работников </a:t>
            </a:r>
          </a:p>
        </p:txBody>
      </p:sp>
      <p:pic>
        <p:nvPicPr>
          <p:cNvPr id="19462" name="Picture 6" descr="j0336334[2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4652963"/>
            <a:ext cx="2089150" cy="1878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Шары 9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FF9900"/>
      </a:accent1>
      <a:accent2>
        <a:srgbClr val="FF99CC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B9"/>
      </a:accent6>
      <a:hlink>
        <a:srgbClr val="FF9999"/>
      </a:hlink>
      <a:folHlink>
        <a:srgbClr val="FFFF99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23</TotalTime>
  <Words>357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Verdana</vt:lpstr>
      <vt:lpstr>Шары</vt:lpstr>
      <vt:lpstr>Человек на Рынке труда</vt:lpstr>
      <vt:lpstr>Рынок труда</vt:lpstr>
      <vt:lpstr>Особенности трудовых услуг, как товара.</vt:lpstr>
      <vt:lpstr>Особенности рынка труда поэтому:</vt:lpstr>
      <vt:lpstr>Мобильность рабочей силы. </vt:lpstr>
      <vt:lpstr>От чего зависит предложение на рынке труда </vt:lpstr>
      <vt:lpstr>закон предложения на рынке труда:</vt:lpstr>
      <vt:lpstr>От чего зависит спрос на рынке труда?</vt:lpstr>
      <vt:lpstr>Факторы формирования заработной платы.</vt:lpstr>
    </vt:vector>
  </TitlesOfParts>
  <Company>Семья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Человек на Рынке труда</dc:title>
  <dc:creator>Григорай Алексей Борисович</dc:creator>
  <cp:lastModifiedBy>Adam 7</cp:lastModifiedBy>
  <cp:revision>3</cp:revision>
  <dcterms:created xsi:type="dcterms:W3CDTF">2008-12-08T19:23:55Z</dcterms:created>
  <dcterms:modified xsi:type="dcterms:W3CDTF">2020-05-12T08:25:57Z</dcterms:modified>
</cp:coreProperties>
</file>