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6" r:id="rId3"/>
    <p:sldId id="259" r:id="rId4"/>
    <p:sldId id="258" r:id="rId5"/>
    <p:sldId id="260" r:id="rId6"/>
    <p:sldId id="261" r:id="rId7"/>
    <p:sldId id="263" r:id="rId8"/>
    <p:sldId id="262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5B106E36-FD25-4E2D-B0AA-010F637433A0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Вспомним!</a:t>
            </a:r>
            <a:endParaRPr lang="ru-RU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4525963"/>
          </a:xfrm>
        </p:spPr>
        <p:txBody>
          <a:bodyPr/>
          <a:lstStyle/>
          <a:p>
            <a:pPr>
              <a:buBlip>
                <a:blip r:embed="rId2"/>
              </a:buBlip>
            </a:pPr>
            <a:r>
              <a:rPr lang="ru-RU" dirty="0" smtClean="0"/>
              <a:t>Какие </a:t>
            </a:r>
            <a:r>
              <a:rPr lang="ru-RU" b="1" dirty="0" smtClean="0"/>
              <a:t>типы речи </a:t>
            </a:r>
            <a:r>
              <a:rPr lang="ru-RU" dirty="0" smtClean="0"/>
              <a:t>нам знакомы?</a:t>
            </a:r>
          </a:p>
          <a:p>
            <a:pPr>
              <a:buBlip>
                <a:blip r:embed="rId2"/>
              </a:buBlip>
            </a:pPr>
            <a:r>
              <a:rPr lang="ru-RU" i="1" dirty="0" smtClean="0"/>
              <a:t>Повествование, описание, рассуждение</a:t>
            </a:r>
            <a:r>
              <a:rPr lang="ru-RU" dirty="0" smtClean="0"/>
              <a:t>.</a:t>
            </a:r>
          </a:p>
          <a:p>
            <a:pPr>
              <a:buBlip>
                <a:blip r:embed="rId2"/>
              </a:buBlip>
            </a:pPr>
            <a:r>
              <a:rPr lang="ru-RU" dirty="0"/>
              <a:t> </a:t>
            </a:r>
            <a:r>
              <a:rPr lang="ru-RU" dirty="0" smtClean="0"/>
              <a:t>Дайте каждому из них характеристику.</a:t>
            </a:r>
          </a:p>
          <a:p>
            <a:pPr>
              <a:buBlip>
                <a:blip r:embed="rId2"/>
              </a:buBlip>
            </a:pPr>
            <a:r>
              <a:rPr lang="ru-RU" dirty="0"/>
              <a:t> </a:t>
            </a:r>
            <a:r>
              <a:rPr lang="ru-RU" dirty="0" smtClean="0"/>
              <a:t>Что можно описывать? Т.е. какие есть виды описания?</a:t>
            </a:r>
          </a:p>
          <a:p>
            <a:pPr>
              <a:buBlip>
                <a:blip r:embed="rId2"/>
              </a:buBlip>
            </a:pPr>
            <a:r>
              <a:rPr lang="ru-RU" dirty="0"/>
              <a:t> </a:t>
            </a:r>
            <a:r>
              <a:rPr lang="ru-RU" i="1" dirty="0" smtClean="0"/>
              <a:t>Описание природы, описание внешности, описание состояния, описания явления, описание животного, описание помещения и т.д.</a:t>
            </a:r>
          </a:p>
          <a:p>
            <a:pPr>
              <a:buBlip>
                <a:blip r:embed="rId2"/>
              </a:buBlip>
            </a:pPr>
            <a:r>
              <a:rPr lang="ru-RU" i="1" dirty="0"/>
              <a:t> </a:t>
            </a:r>
            <a:r>
              <a:rPr lang="ru-RU" dirty="0" smtClean="0"/>
              <a:t>Скажите, что мы уже с вами делали, а что нет? </a:t>
            </a:r>
            <a:endParaRPr lang="ru-RU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8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Описание помещения</a:t>
            </a:r>
            <a:endParaRPr lang="ru-RU" sz="8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Словарная работа</a:t>
            </a:r>
            <a:endParaRPr lang="ru-RU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12776"/>
            <a:ext cx="8964488" cy="4525963"/>
          </a:xfrm>
        </p:spPr>
        <p:txBody>
          <a:bodyPr/>
          <a:lstStyle/>
          <a:p>
            <a:pPr>
              <a:buBlip>
                <a:blip r:embed="rId2"/>
              </a:buBlip>
            </a:pPr>
            <a:r>
              <a:rPr lang="ru-RU" sz="2800" dirty="0" smtClean="0"/>
              <a:t>Что такое </a:t>
            </a:r>
            <a:r>
              <a:rPr lang="ru-RU" sz="2800" i="1" dirty="0" smtClean="0"/>
              <a:t>помещение</a:t>
            </a:r>
            <a:r>
              <a:rPr lang="ru-RU" sz="2800" dirty="0" smtClean="0"/>
              <a:t>? Что можно назвать помещением?</a:t>
            </a:r>
          </a:p>
          <a:p>
            <a:pPr>
              <a:buBlip>
                <a:blip r:embed="rId2"/>
              </a:buBlip>
            </a:pPr>
            <a:r>
              <a:rPr lang="ru-RU" sz="2800" dirty="0" smtClean="0"/>
              <a:t> </a:t>
            </a:r>
            <a:r>
              <a:rPr lang="ru-RU" sz="2800" i="1" dirty="0" smtClean="0"/>
              <a:t>Помещение</a:t>
            </a:r>
            <a:r>
              <a:rPr lang="ru-RU" sz="2800" dirty="0" smtClean="0"/>
              <a:t> - часть пространства здания или другого объекта недвижимого имущества, выделенная для самостоятельного использования. </a:t>
            </a:r>
            <a:r>
              <a:rPr lang="ru-RU" sz="2800" i="1" dirty="0" smtClean="0"/>
              <a:t>Комната, кабинет, класс, студия, зал, гостиная, аудитория и т.д.</a:t>
            </a:r>
          </a:p>
          <a:p>
            <a:pPr>
              <a:buBlip>
                <a:blip r:embed="rId2"/>
              </a:buBlip>
            </a:pPr>
            <a:r>
              <a:rPr lang="ru-RU" sz="2800" i="1" dirty="0" smtClean="0"/>
              <a:t> </a:t>
            </a:r>
            <a:r>
              <a:rPr lang="ru-RU" sz="2800" dirty="0" smtClean="0"/>
              <a:t>Как назвать одним словом все внутреннее убранство комнаты, </a:t>
            </a:r>
            <a:r>
              <a:rPr lang="ru-RU" sz="2800" i="1" dirty="0" smtClean="0"/>
              <a:t>оформление помещения</a:t>
            </a:r>
            <a:r>
              <a:rPr lang="ru-RU" sz="2800" dirty="0" smtClean="0"/>
              <a:t>?</a:t>
            </a:r>
          </a:p>
          <a:p>
            <a:pPr>
              <a:buBlip>
                <a:blip r:embed="rId2"/>
              </a:buBlip>
            </a:pPr>
            <a:r>
              <a:rPr lang="ru-RU" sz="2800" b="1" i="1" dirty="0" smtClean="0">
                <a:solidFill>
                  <a:srgbClr val="002060"/>
                </a:solidFill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</a:rPr>
              <a:t>Интерьер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Работа с текстом</a:t>
            </a:r>
            <a:endParaRPr lang="ru-RU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4525963"/>
          </a:xfrm>
        </p:spPr>
        <p:txBody>
          <a:bodyPr/>
          <a:lstStyle/>
          <a:p>
            <a:pPr algn="ctr">
              <a:buNone/>
            </a:pPr>
            <a:r>
              <a:rPr lang="ru-RU" sz="2400" b="1" dirty="0" smtClean="0"/>
              <a:t>Прочитайте</a:t>
            </a:r>
            <a:r>
              <a:rPr lang="ru-RU" sz="2400" dirty="0" smtClean="0"/>
              <a:t> фрагмент описания жилища </a:t>
            </a:r>
            <a:r>
              <a:rPr lang="ru-RU" sz="2400" b="1" i="1" dirty="0" smtClean="0"/>
              <a:t> </a:t>
            </a:r>
            <a:r>
              <a:rPr lang="ru-RU" sz="2400" dirty="0" smtClean="0"/>
              <a:t>и </a:t>
            </a:r>
            <a:r>
              <a:rPr lang="ru-RU" sz="2400" b="1" dirty="0" smtClean="0"/>
              <a:t>ответьте</a:t>
            </a:r>
            <a:r>
              <a:rPr lang="ru-RU" sz="2400" dirty="0" smtClean="0"/>
              <a:t> на вопросы.</a:t>
            </a:r>
          </a:p>
          <a:p>
            <a:pPr>
              <a:buNone/>
            </a:pP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«</a:t>
            </a:r>
            <a:r>
              <a:rPr lang="ru-RU" sz="2400" i="1" dirty="0" smtClean="0">
                <a:solidFill>
                  <a:schemeClr val="accent6">
                    <a:lumMod val="75000"/>
                  </a:schemeClr>
                </a:solidFill>
              </a:rPr>
              <a:t>Ему отвели над кухней каморку; он устроил её себе сам, по своему вкусу: соорудил в ней кровать из дубовых досок на четырёх чурбанах, истинно богатырскую кровать; сто пудов можно было положить на неё – не погнулась бы; под кроватью находился дюжий сундук; в уголку стоял столик такого же крепкого свойства, а возле столика – стул на трёх ножках, да такой прочный и приземистый, что сам, _________, бывало, поднимет его, уронит и ухмыльнётся». </a:t>
            </a:r>
          </a:p>
          <a:p>
            <a:pPr>
              <a:buBlip>
                <a:blip r:embed="rId2"/>
              </a:buBlip>
            </a:pPr>
            <a:r>
              <a:rPr lang="ru-RU" sz="2400" dirty="0" smtClean="0"/>
              <a:t>Какому литературному герою принадлежит эта комната? Из какого он рассказа и кто его автор?</a:t>
            </a:r>
          </a:p>
          <a:p>
            <a:pPr>
              <a:buBlip>
                <a:blip r:embed="rId2"/>
              </a:buBlip>
            </a:pPr>
            <a:r>
              <a:rPr lang="ru-RU" sz="2400" dirty="0" smtClean="0"/>
              <a:t> </a:t>
            </a:r>
            <a:r>
              <a:rPr lang="ru-RU" sz="2400" i="1" dirty="0" smtClean="0"/>
              <a:t>Рассказ </a:t>
            </a:r>
            <a:r>
              <a:rPr lang="ru-RU" sz="2400" i="1" dirty="0" err="1" smtClean="0"/>
              <a:t>А.С.Тургенерва</a:t>
            </a:r>
            <a:r>
              <a:rPr lang="ru-RU" sz="2400" i="1" dirty="0" smtClean="0"/>
              <a:t> «</a:t>
            </a:r>
            <a:r>
              <a:rPr lang="ru-RU" sz="2400" i="1" dirty="0" err="1" smtClean="0"/>
              <a:t>Муму</a:t>
            </a:r>
            <a:r>
              <a:rPr lang="ru-RU" sz="2400" i="1" dirty="0" smtClean="0"/>
              <a:t>».</a:t>
            </a:r>
          </a:p>
          <a:p>
            <a:pPr>
              <a:buBlip>
                <a:blip r:embed="rId2"/>
              </a:buBlip>
            </a:pPr>
            <a:r>
              <a:rPr lang="ru-RU" sz="2400" dirty="0" smtClean="0"/>
              <a:t>Определите характер героя, его отношение к жизни по описанию его комнаты. Подтвердите свои слова примерами из текста.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68144" y="3573016"/>
            <a:ext cx="15124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solidFill>
                  <a:schemeClr val="accent6">
                    <a:lumMod val="75000"/>
                  </a:schemeClr>
                </a:solidFill>
              </a:rPr>
              <a:t>Герасим</a:t>
            </a:r>
            <a:endParaRPr lang="ru-RU" sz="2800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275856" y="1484784"/>
            <a:ext cx="1152128" cy="360040"/>
          </a:xfrm>
          <a:prstGeom prst="round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860032" y="1484784"/>
            <a:ext cx="2664296" cy="360040"/>
          </a:xfrm>
          <a:prstGeom prst="round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203848" y="1844824"/>
            <a:ext cx="3456384" cy="360040"/>
          </a:xfrm>
          <a:prstGeom prst="round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915816" y="2204864"/>
            <a:ext cx="2952328" cy="360040"/>
          </a:xfrm>
          <a:prstGeom prst="round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763688" y="2924944"/>
            <a:ext cx="1944216" cy="360040"/>
          </a:xfrm>
          <a:prstGeom prst="round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796136" y="2924944"/>
            <a:ext cx="2592288" cy="360040"/>
          </a:xfrm>
          <a:prstGeom prst="round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292080" y="3284984"/>
            <a:ext cx="2880320" cy="360040"/>
          </a:xfrm>
          <a:prstGeom prst="round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259632" y="3645024"/>
            <a:ext cx="3312368" cy="360040"/>
          </a:xfrm>
          <a:prstGeom prst="round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Вывод!</a:t>
            </a:r>
            <a:endParaRPr lang="ru-RU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4525963"/>
          </a:xfrm>
        </p:spPr>
        <p:txBody>
          <a:bodyPr/>
          <a:lstStyle/>
          <a:p>
            <a:pPr>
              <a:buBlip>
                <a:blip r:embed="rId2"/>
              </a:buBlip>
            </a:pPr>
            <a:r>
              <a:rPr lang="ru-RU" sz="2600" dirty="0" smtClean="0"/>
              <a:t>По описанию комнаты (ее состоянию) можно определить:</a:t>
            </a:r>
          </a:p>
          <a:p>
            <a:pPr>
              <a:buFontTx/>
              <a:buChar char="-"/>
            </a:pPr>
            <a:r>
              <a:rPr lang="ru-RU" sz="2600" b="1" i="1" dirty="0" smtClean="0"/>
              <a:t>Увлечения человека</a:t>
            </a:r>
            <a:r>
              <a:rPr lang="ru-RU" sz="2600" b="1" dirty="0" smtClean="0"/>
              <a:t> </a:t>
            </a:r>
            <a:r>
              <a:rPr lang="ru-RU" sz="2600" dirty="0" smtClean="0"/>
              <a:t>(мячик – спорт, краски – рисование и т.д.)</a:t>
            </a:r>
          </a:p>
          <a:p>
            <a:pPr>
              <a:buFontTx/>
              <a:buChar char="-"/>
            </a:pPr>
            <a:r>
              <a:rPr lang="ru-RU" sz="2600" b="1" i="1" dirty="0" smtClean="0"/>
              <a:t>Отношение человека к вещам </a:t>
            </a:r>
            <a:r>
              <a:rPr lang="ru-RU" sz="2600" dirty="0" smtClean="0"/>
              <a:t>(опрятность, неряшливость и т.д.)</a:t>
            </a:r>
          </a:p>
          <a:p>
            <a:pPr>
              <a:buFontTx/>
              <a:buChar char="-"/>
            </a:pPr>
            <a:r>
              <a:rPr lang="ru-RU" sz="2600" b="1" i="1" dirty="0" smtClean="0"/>
              <a:t>Характер человека </a:t>
            </a:r>
            <a:r>
              <a:rPr lang="ru-RU" sz="2600" dirty="0" smtClean="0"/>
              <a:t>(например, если в комнате преобладают яркие тона, то человек открытый, впечатлительный; резная мебель, картины и т.д. говорят о том, что человек стремится к прекрасному и т.д.).</a:t>
            </a:r>
          </a:p>
          <a:p>
            <a:pPr>
              <a:buBlip>
                <a:blip r:embed="rId2"/>
              </a:buBlip>
            </a:pPr>
            <a:r>
              <a:rPr lang="ru-RU" sz="2600" dirty="0" smtClean="0"/>
              <a:t> </a:t>
            </a:r>
            <a:r>
              <a:rPr lang="ru-RU" sz="2600" b="1" i="1" dirty="0" smtClean="0">
                <a:solidFill>
                  <a:schemeClr val="accent6">
                    <a:lumMod val="75000"/>
                  </a:schemeClr>
                </a:solidFill>
              </a:rPr>
              <a:t>А что люди могут сказать про вас, судя по вашей комнате? Предположите</a:t>
            </a:r>
            <a:r>
              <a:rPr lang="ru-RU" sz="2600" i="1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Словарная работа</a:t>
            </a:r>
            <a:endParaRPr lang="ru-RU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4525963"/>
          </a:xfrm>
        </p:spPr>
        <p:txBody>
          <a:bodyPr/>
          <a:lstStyle/>
          <a:p>
            <a:pPr>
              <a:buBlip>
                <a:blip r:embed="rId2"/>
              </a:buBlip>
            </a:pPr>
            <a:r>
              <a:rPr lang="ru-RU" sz="2600" dirty="0" smtClean="0"/>
              <a:t> Скажите, какие предметы могут находиться в помещении (комнате, кабинете, классе и т.д.)?</a:t>
            </a:r>
          </a:p>
          <a:p>
            <a:pPr>
              <a:buBlip>
                <a:blip r:embed="rId2"/>
              </a:buBlip>
            </a:pPr>
            <a:r>
              <a:rPr lang="ru-RU" sz="2600" dirty="0" smtClean="0"/>
              <a:t> </a:t>
            </a:r>
            <a:r>
              <a:rPr lang="ru-RU" sz="2600" b="1" dirty="0" smtClean="0">
                <a:solidFill>
                  <a:schemeClr val="accent6">
                    <a:lumMod val="75000"/>
                  </a:schemeClr>
                </a:solidFill>
              </a:rPr>
              <a:t>Задание.</a:t>
            </a:r>
            <a:r>
              <a:rPr lang="ru-RU" sz="2600" dirty="0" smtClean="0"/>
              <a:t> Запишите слова, вставляя пропущенные буквы. </a:t>
            </a:r>
            <a:r>
              <a:rPr lang="ru-RU" sz="2600" dirty="0" smtClean="0">
                <a:solidFill>
                  <a:schemeClr val="accent6">
                    <a:lumMod val="75000"/>
                  </a:schemeClr>
                </a:solidFill>
              </a:rPr>
              <a:t>2 человека к доске.</a:t>
            </a:r>
          </a:p>
          <a:p>
            <a:pPr indent="376238">
              <a:buAutoNum type="arabicParenR"/>
            </a:pPr>
            <a:r>
              <a:rPr lang="ru-RU" sz="2600" i="1" dirty="0" smtClean="0"/>
              <a:t>К..</a:t>
            </a:r>
            <a:r>
              <a:rPr lang="ru-RU" sz="2600" i="1" dirty="0" err="1" smtClean="0"/>
              <a:t>мната</a:t>
            </a:r>
            <a:r>
              <a:rPr lang="ru-RU" sz="2600" i="1" dirty="0" smtClean="0"/>
              <a:t>, д..</a:t>
            </a:r>
            <a:r>
              <a:rPr lang="ru-RU" sz="2600" i="1" dirty="0" err="1" smtClean="0"/>
              <a:t>ван</a:t>
            </a:r>
            <a:r>
              <a:rPr lang="ru-RU" sz="2600" i="1" dirty="0" smtClean="0"/>
              <a:t>, с..фа</a:t>
            </a:r>
            <a:r>
              <a:rPr lang="ru-RU" sz="2600" i="1" dirty="0" smtClean="0">
                <a:solidFill>
                  <a:schemeClr val="accent6">
                    <a:lumMod val="75000"/>
                  </a:schemeClr>
                </a:solidFill>
              </a:rPr>
              <a:t>*</a:t>
            </a:r>
            <a:r>
              <a:rPr lang="ru-RU" sz="2600" i="1" dirty="0" smtClean="0"/>
              <a:t>, л..м..</a:t>
            </a:r>
            <a:r>
              <a:rPr lang="ru-RU" sz="2600" i="1" dirty="0" err="1" smtClean="0"/>
              <a:t>нат</a:t>
            </a:r>
            <a:r>
              <a:rPr lang="ru-RU" sz="2600" i="1" dirty="0" smtClean="0"/>
              <a:t>,  к..вер,  пл..</a:t>
            </a:r>
            <a:r>
              <a:rPr lang="ru-RU" sz="2600" i="1" dirty="0" err="1" smtClean="0"/>
              <a:t>тя</a:t>
            </a:r>
            <a:r>
              <a:rPr lang="ru-RU" sz="2600" i="1" dirty="0" smtClean="0"/>
              <a:t>(</a:t>
            </a:r>
            <a:r>
              <a:rPr lang="ru-RU" sz="2600" i="1" dirty="0" err="1" smtClean="0"/>
              <a:t>н,нн</a:t>
            </a:r>
            <a:r>
              <a:rPr lang="ru-RU" sz="2600" i="1" dirty="0" smtClean="0"/>
              <a:t>)ой, </a:t>
            </a:r>
            <a:r>
              <a:rPr lang="ru-RU" sz="2600" i="1" dirty="0" err="1" smtClean="0"/>
              <a:t>шка</a:t>
            </a:r>
            <a:r>
              <a:rPr lang="ru-RU" sz="2600" i="1" dirty="0" smtClean="0"/>
              <a:t>(</a:t>
            </a:r>
            <a:r>
              <a:rPr lang="ru-RU" sz="2600" i="1" dirty="0" err="1" smtClean="0"/>
              <a:t>в,ф</a:t>
            </a:r>
            <a:r>
              <a:rPr lang="ru-RU" sz="2600" i="1" dirty="0" smtClean="0"/>
              <a:t>), п..</a:t>
            </a:r>
            <a:r>
              <a:rPr lang="ru-RU" sz="2600" i="1" dirty="0" err="1" smtClean="0"/>
              <a:t>ртьеры</a:t>
            </a:r>
            <a:r>
              <a:rPr lang="ru-RU" sz="2600" i="1" dirty="0" smtClean="0">
                <a:solidFill>
                  <a:schemeClr val="accent6">
                    <a:lumMod val="75000"/>
                  </a:schemeClr>
                </a:solidFill>
              </a:rPr>
              <a:t>*</a:t>
            </a:r>
            <a:r>
              <a:rPr lang="ru-RU" sz="2600" i="1" dirty="0" smtClean="0"/>
              <a:t>, ж..</a:t>
            </a:r>
            <a:r>
              <a:rPr lang="ru-RU" sz="2600" i="1" dirty="0" err="1" smtClean="0"/>
              <a:t>люз</a:t>
            </a:r>
            <a:r>
              <a:rPr lang="ru-RU" sz="2600" b="1" i="1" dirty="0" err="1" smtClean="0"/>
              <a:t>и</a:t>
            </a:r>
            <a:r>
              <a:rPr lang="ru-RU" sz="2600" i="1" dirty="0" smtClean="0"/>
              <a:t>,  п..</a:t>
            </a:r>
            <a:r>
              <a:rPr lang="ru-RU" sz="2600" i="1" dirty="0" err="1" smtClean="0"/>
              <a:t>ртрет</a:t>
            </a:r>
            <a:r>
              <a:rPr lang="ru-RU" sz="2600" i="1" dirty="0" smtClean="0"/>
              <a:t>,  </a:t>
            </a:r>
            <a:r>
              <a:rPr lang="ru-RU" sz="2600" i="1" dirty="0" err="1" smtClean="0"/>
              <a:t>акс</a:t>
            </a:r>
            <a:r>
              <a:rPr lang="ru-RU" sz="2600" i="1" dirty="0" smtClean="0"/>
              <a:t>..(</a:t>
            </a:r>
            <a:r>
              <a:rPr lang="ru-RU" sz="2600" i="1" dirty="0" err="1" smtClean="0"/>
              <a:t>с,сс</a:t>
            </a:r>
            <a:r>
              <a:rPr lang="ru-RU" sz="2600" i="1" dirty="0" smtClean="0"/>
              <a:t>)</a:t>
            </a:r>
            <a:r>
              <a:rPr lang="ru-RU" sz="2600" i="1" dirty="0" err="1" smtClean="0"/>
              <a:t>уар</a:t>
            </a:r>
            <a:r>
              <a:rPr lang="ru-RU" sz="2600" i="1" dirty="0" smtClean="0">
                <a:solidFill>
                  <a:schemeClr val="accent6">
                    <a:lumMod val="75000"/>
                  </a:schemeClr>
                </a:solidFill>
              </a:rPr>
              <a:t>*.</a:t>
            </a:r>
          </a:p>
          <a:p>
            <a:pPr indent="376238">
              <a:buAutoNum type="arabicParenR"/>
            </a:pPr>
            <a:r>
              <a:rPr lang="ru-RU" sz="2600" i="1" dirty="0" smtClean="0"/>
              <a:t>Гости(</a:t>
            </a:r>
            <a:r>
              <a:rPr lang="ru-RU" sz="2600" i="1" dirty="0" err="1" smtClean="0"/>
              <a:t>н,нн</a:t>
            </a:r>
            <a:r>
              <a:rPr lang="ru-RU" sz="2600" i="1" dirty="0" smtClean="0"/>
              <a:t>)</a:t>
            </a:r>
            <a:r>
              <a:rPr lang="ru-RU" sz="2600" i="1" dirty="0" err="1" smtClean="0"/>
              <a:t>ая</a:t>
            </a:r>
            <a:r>
              <a:rPr lang="ru-RU" sz="2600" i="1" dirty="0" smtClean="0"/>
              <a:t>, </a:t>
            </a:r>
            <a:r>
              <a:rPr lang="ru-RU" sz="2600" i="1" dirty="0" err="1" smtClean="0"/>
              <a:t>кр</a:t>
            </a:r>
            <a:r>
              <a:rPr lang="ru-RU" sz="2600" i="1" dirty="0" smtClean="0"/>
              <a:t>..</a:t>
            </a:r>
            <a:r>
              <a:rPr lang="ru-RU" sz="2600" i="1" dirty="0" err="1" smtClean="0"/>
              <a:t>вать</a:t>
            </a:r>
            <a:r>
              <a:rPr lang="ru-RU" sz="2600" i="1" dirty="0" smtClean="0"/>
              <a:t>,  куше(</a:t>
            </a:r>
            <a:r>
              <a:rPr lang="ru-RU" sz="2600" i="1" dirty="0" err="1" smtClean="0"/>
              <a:t>д,т</a:t>
            </a:r>
            <a:r>
              <a:rPr lang="ru-RU" sz="2600" i="1" dirty="0" smtClean="0"/>
              <a:t>)</a:t>
            </a:r>
            <a:r>
              <a:rPr lang="ru-RU" sz="2600" i="1" dirty="0" err="1" smtClean="0"/>
              <a:t>ка</a:t>
            </a:r>
            <a:r>
              <a:rPr lang="ru-RU" sz="2600" i="1" dirty="0" smtClean="0"/>
              <a:t>, п..</a:t>
            </a:r>
            <a:r>
              <a:rPr lang="ru-RU" sz="2600" i="1" dirty="0" err="1" smtClean="0"/>
              <a:t>ркет</a:t>
            </a:r>
            <a:r>
              <a:rPr lang="ru-RU" sz="2600" i="1" dirty="0" smtClean="0">
                <a:solidFill>
                  <a:schemeClr val="accent6">
                    <a:lumMod val="75000"/>
                  </a:schemeClr>
                </a:solidFill>
              </a:rPr>
              <a:t>*</a:t>
            </a:r>
            <a:r>
              <a:rPr lang="ru-RU" sz="2600" i="1" dirty="0" smtClean="0"/>
              <a:t>, л..но(</a:t>
            </a:r>
            <a:r>
              <a:rPr lang="ru-RU" sz="2600" i="1" dirty="0" err="1" smtClean="0"/>
              <a:t>л,лл</a:t>
            </a:r>
            <a:r>
              <a:rPr lang="ru-RU" sz="2600" i="1" dirty="0" smtClean="0"/>
              <a:t>)..ум, к..мо(</a:t>
            </a:r>
            <a:r>
              <a:rPr lang="ru-RU" sz="2600" i="1" dirty="0" err="1" smtClean="0"/>
              <a:t>д,т</a:t>
            </a:r>
            <a:r>
              <a:rPr lang="ru-RU" sz="2600" i="1" dirty="0" smtClean="0"/>
              <a:t>),  п..лас,  </a:t>
            </a:r>
            <a:r>
              <a:rPr lang="ru-RU" sz="2600" i="1" dirty="0" err="1" smtClean="0"/>
              <a:t>з</a:t>
            </a:r>
            <a:r>
              <a:rPr lang="ru-RU" sz="2600" i="1" dirty="0" smtClean="0"/>
              <a:t>..н..вески, т..</a:t>
            </a:r>
            <a:r>
              <a:rPr lang="ru-RU" sz="2600" i="1" dirty="0" err="1" smtClean="0"/>
              <a:t>ршер</a:t>
            </a:r>
            <a:r>
              <a:rPr lang="ru-RU" sz="2600" i="1" dirty="0" smtClean="0">
                <a:solidFill>
                  <a:schemeClr val="accent6">
                    <a:lumMod val="75000"/>
                  </a:schemeClr>
                </a:solidFill>
              </a:rPr>
              <a:t>*</a:t>
            </a:r>
            <a:r>
              <a:rPr lang="ru-RU" sz="2600" i="1" dirty="0" smtClean="0"/>
              <a:t>, к..</a:t>
            </a:r>
            <a:r>
              <a:rPr lang="ru-RU" sz="2600" i="1" dirty="0" err="1" smtClean="0"/>
              <a:t>ртина</a:t>
            </a:r>
            <a:r>
              <a:rPr lang="ru-RU" sz="2600" i="1" dirty="0" smtClean="0"/>
              <a:t>, л..</a:t>
            </a:r>
            <a:r>
              <a:rPr lang="ru-RU" sz="2600" i="1" dirty="0" err="1" smtClean="0"/>
              <a:t>бр</a:t>
            </a:r>
            <a:r>
              <a:rPr lang="ru-RU" sz="2600" i="1" dirty="0" smtClean="0"/>
              <a:t>..</a:t>
            </a:r>
            <a:r>
              <a:rPr lang="ru-RU" sz="2600" i="1" dirty="0" err="1" smtClean="0"/>
              <a:t>кен</a:t>
            </a:r>
            <a:r>
              <a:rPr lang="ru-RU" sz="2600" i="1" dirty="0" smtClean="0">
                <a:solidFill>
                  <a:schemeClr val="accent6">
                    <a:lumMod val="75000"/>
                  </a:schemeClr>
                </a:solidFill>
              </a:rPr>
              <a:t>*</a:t>
            </a:r>
          </a:p>
          <a:p>
            <a:pPr indent="376238">
              <a:buNone/>
            </a:pPr>
            <a:r>
              <a:rPr lang="ru-RU" sz="2600" dirty="0" smtClean="0">
                <a:solidFill>
                  <a:schemeClr val="accent6">
                    <a:lumMod val="75000"/>
                  </a:schemeClr>
                </a:solidFill>
              </a:rPr>
              <a:t>* </a:t>
            </a:r>
            <a:r>
              <a:rPr lang="ru-RU" sz="2600" b="1" dirty="0" smtClean="0">
                <a:solidFill>
                  <a:schemeClr val="accent6">
                    <a:lumMod val="75000"/>
                  </a:schemeClr>
                </a:solidFill>
              </a:rPr>
              <a:t>Помощник учителя! </a:t>
            </a:r>
            <a:r>
              <a:rPr lang="ru-RU" sz="2600" dirty="0" smtClean="0">
                <a:solidFill>
                  <a:schemeClr val="accent6">
                    <a:lumMod val="75000"/>
                  </a:schemeClr>
                </a:solidFill>
              </a:rPr>
              <a:t>Найти в толковом словаре лексическое </a:t>
            </a:r>
            <a:r>
              <a:rPr lang="ru-RU" sz="2600" b="1" dirty="0" smtClean="0">
                <a:solidFill>
                  <a:schemeClr val="accent6">
                    <a:lumMod val="75000"/>
                  </a:schemeClr>
                </a:solidFill>
              </a:rPr>
              <a:t>значение слов со «звездочкой». </a:t>
            </a:r>
            <a:r>
              <a:rPr lang="ru-RU" sz="2600" dirty="0" smtClean="0">
                <a:solidFill>
                  <a:schemeClr val="accent6">
                    <a:lumMod val="75000"/>
                  </a:schemeClr>
                </a:solidFill>
              </a:rPr>
              <a:t>Записать и рассказать остальным. Первая группа слов  – 1 вариант; вторая группа слов – 2 вариант.</a:t>
            </a:r>
            <a:endParaRPr lang="ru-RU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b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План описания помещения</a:t>
            </a:r>
            <a:endParaRPr lang="ru-RU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340768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</a:rPr>
              <a:t>1. Общие сведения </a:t>
            </a:r>
            <a:r>
              <a:rPr lang="ru-RU" sz="2800" dirty="0" smtClean="0"/>
              <a:t>(</a:t>
            </a:r>
            <a:r>
              <a:rPr lang="ru-RU" sz="2800" i="1" dirty="0" smtClean="0"/>
              <a:t>например, о доме, здании; можно размышлять о значении внешнего вида комнаты и т.д</a:t>
            </a:r>
            <a:r>
              <a:rPr lang="ru-RU" sz="2800" dirty="0" smtClean="0"/>
              <a:t>.).</a:t>
            </a:r>
            <a:endParaRPr lang="ru-RU" sz="28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</a:rPr>
              <a:t>2. Непосредственное описание помещения </a:t>
            </a:r>
            <a:r>
              <a:rPr lang="ru-RU" sz="2800" dirty="0" smtClean="0"/>
              <a:t>(</a:t>
            </a:r>
            <a:r>
              <a:rPr lang="ru-RU" sz="2800" i="1" dirty="0" smtClean="0"/>
              <a:t>можно горизонтально: от двери в заднему плану; можно вертикально – в пола до потолка; можно от больших предметов к маленьким и т.д.)</a:t>
            </a:r>
            <a:endParaRPr lang="ru-RU" sz="2800" b="1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</a:rPr>
              <a:t>3. Личное отношение к помещению. Вывод. </a:t>
            </a:r>
            <a:r>
              <a:rPr lang="ru-RU" sz="2800" dirty="0" smtClean="0"/>
              <a:t>(</a:t>
            </a:r>
            <a:r>
              <a:rPr lang="ru-RU" sz="2800" i="1" dirty="0" smtClean="0"/>
              <a:t>Комфортно мне здесь или нет? Люблю ли я это место? Что я добавил бы? и пр</a:t>
            </a:r>
            <a:r>
              <a:rPr lang="ru-RU" sz="2800" dirty="0" smtClean="0"/>
              <a:t>.)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Слова-помощники</a:t>
            </a:r>
            <a:endParaRPr lang="ru-RU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/>
          <a:lstStyle/>
          <a:p>
            <a:pPr algn="ctr">
              <a:spcBef>
                <a:spcPts val="0"/>
              </a:spcBef>
              <a:buNone/>
            </a:pPr>
            <a:r>
              <a:rPr lang="ru-RU" b="1" dirty="0" smtClean="0"/>
              <a:t>Запишите в тетрадь слова-помощники.</a:t>
            </a:r>
          </a:p>
          <a:p>
            <a:pPr marL="1344613">
              <a:spcBef>
                <a:spcPts val="0"/>
              </a:spcBef>
              <a:buNone/>
            </a:pPr>
            <a:r>
              <a:rPr lang="ru-RU" u="sng" dirty="0" smtClean="0"/>
              <a:t>сп</a:t>
            </a:r>
            <a:r>
              <a:rPr lang="ru-RU" b="1" dirty="0" smtClean="0">
                <a:solidFill>
                  <a:srgbClr val="FF0000"/>
                </a:solidFill>
              </a:rPr>
              <a:t>е</a:t>
            </a:r>
            <a:r>
              <a:rPr lang="ru-RU" dirty="0" smtClean="0"/>
              <a:t>реди</a:t>
            </a:r>
          </a:p>
          <a:p>
            <a:pPr marL="1344613">
              <a:spcBef>
                <a:spcPts val="0"/>
              </a:spcBef>
              <a:buNone/>
            </a:pPr>
            <a:r>
              <a:rPr lang="ru-RU" u="sng" dirty="0" smtClean="0"/>
              <a:t>вп</a:t>
            </a:r>
            <a:r>
              <a:rPr lang="ru-RU" dirty="0" smtClean="0"/>
              <a:t>еред</a:t>
            </a:r>
            <a:r>
              <a:rPr lang="ru-RU" b="1" dirty="0" smtClean="0">
                <a:solidFill>
                  <a:srgbClr val="FF0000"/>
                </a:solidFill>
              </a:rPr>
              <a:t>и</a:t>
            </a:r>
          </a:p>
          <a:p>
            <a:pPr marL="1344613">
              <a:spcBef>
                <a:spcPts val="0"/>
              </a:spcBef>
              <a:buNone/>
            </a:pPr>
            <a:r>
              <a:rPr lang="ru-RU" b="1" u="sng" dirty="0" smtClean="0">
                <a:solidFill>
                  <a:srgbClr val="0070C0"/>
                </a:solidFill>
              </a:rPr>
              <a:t>с</a:t>
            </a:r>
            <a:r>
              <a:rPr lang="ru-RU" u="sng" dirty="0" smtClean="0"/>
              <a:t>п</a:t>
            </a:r>
            <a:r>
              <a:rPr lang="ru-RU" dirty="0" smtClean="0"/>
              <a:t>рав</a:t>
            </a:r>
            <a:r>
              <a:rPr lang="ru-RU" b="1" dirty="0" smtClean="0">
                <a:solidFill>
                  <a:srgbClr val="0070C0"/>
                </a:solidFill>
              </a:rPr>
              <a:t>а</a:t>
            </a:r>
          </a:p>
          <a:p>
            <a:pPr marL="1344613">
              <a:spcBef>
                <a:spcPts val="0"/>
              </a:spcBef>
              <a:buNone/>
            </a:pPr>
            <a:r>
              <a:rPr lang="ru-RU" b="1" u="sng" dirty="0" smtClean="0">
                <a:solidFill>
                  <a:srgbClr val="0070C0"/>
                </a:solidFill>
              </a:rPr>
              <a:t>с</a:t>
            </a:r>
            <a:r>
              <a:rPr lang="ru-RU" u="sng" dirty="0" smtClean="0"/>
              <a:t>л</a:t>
            </a:r>
            <a:r>
              <a:rPr lang="ru-RU" dirty="0" smtClean="0"/>
              <a:t>ев</a:t>
            </a:r>
            <a:r>
              <a:rPr lang="ru-RU" b="1" dirty="0" smtClean="0">
                <a:solidFill>
                  <a:srgbClr val="0070C0"/>
                </a:solidFill>
              </a:rPr>
              <a:t>а</a:t>
            </a:r>
          </a:p>
          <a:p>
            <a:pPr marL="1344613">
              <a:spcBef>
                <a:spcPts val="0"/>
              </a:spcBef>
              <a:buNone/>
            </a:pPr>
            <a:r>
              <a:rPr lang="ru-RU" b="1" dirty="0" smtClean="0">
                <a:solidFill>
                  <a:srgbClr val="0070C0"/>
                </a:solidFill>
              </a:rPr>
              <a:t>н</a:t>
            </a:r>
            <a:r>
              <a:rPr lang="ru-RU" b="1" u="sng" dirty="0" smtClean="0">
                <a:solidFill>
                  <a:srgbClr val="0070C0"/>
                </a:solidFill>
              </a:rPr>
              <a:t>а</a:t>
            </a:r>
            <a:r>
              <a:rPr lang="ru-RU" u="sng" dirty="0" smtClean="0"/>
              <a:t>л</a:t>
            </a:r>
            <a:r>
              <a:rPr lang="ru-RU" dirty="0" smtClean="0"/>
              <a:t>ев</a:t>
            </a:r>
            <a:r>
              <a:rPr lang="ru-RU" b="1" dirty="0" smtClean="0">
                <a:solidFill>
                  <a:srgbClr val="0070C0"/>
                </a:solidFill>
              </a:rPr>
              <a:t>о</a:t>
            </a:r>
          </a:p>
          <a:p>
            <a:pPr marL="1344613">
              <a:spcBef>
                <a:spcPts val="0"/>
              </a:spcBef>
              <a:buNone/>
            </a:pPr>
            <a:r>
              <a:rPr lang="ru-RU" b="1" dirty="0" smtClean="0">
                <a:solidFill>
                  <a:srgbClr val="0070C0"/>
                </a:solidFill>
              </a:rPr>
              <a:t>н</a:t>
            </a:r>
            <a:r>
              <a:rPr lang="ru-RU" b="1" u="sng" dirty="0" smtClean="0">
                <a:solidFill>
                  <a:srgbClr val="0070C0"/>
                </a:solidFill>
              </a:rPr>
              <a:t>а</a:t>
            </a:r>
            <a:r>
              <a:rPr lang="ru-RU" u="sng" dirty="0" smtClean="0"/>
              <a:t>п</a:t>
            </a:r>
            <a:r>
              <a:rPr lang="ru-RU" dirty="0" smtClean="0"/>
              <a:t>рав</a:t>
            </a:r>
            <a:r>
              <a:rPr lang="ru-RU" b="1" dirty="0" smtClean="0">
                <a:solidFill>
                  <a:srgbClr val="0070C0"/>
                </a:solidFill>
              </a:rPr>
              <a:t>о</a:t>
            </a:r>
          </a:p>
          <a:p>
            <a:pPr marL="1344613">
              <a:spcBef>
                <a:spcPts val="0"/>
              </a:spcBef>
              <a:buNone/>
            </a:pPr>
            <a:r>
              <a:rPr lang="ru-RU" dirty="0" smtClean="0"/>
              <a:t>п</a:t>
            </a:r>
            <a:r>
              <a:rPr lang="ru-RU" u="sng" dirty="0" smtClean="0"/>
              <a:t>ос</a:t>
            </a:r>
            <a:r>
              <a:rPr lang="ru-RU" dirty="0" smtClean="0"/>
              <a:t>ередин</a:t>
            </a:r>
            <a:r>
              <a:rPr lang="ru-RU" b="1" dirty="0" smtClean="0">
                <a:solidFill>
                  <a:srgbClr val="0070C0"/>
                </a:solidFill>
              </a:rPr>
              <a:t>е</a:t>
            </a:r>
          </a:p>
          <a:p>
            <a:pPr marL="1344613">
              <a:spcBef>
                <a:spcPts val="0"/>
              </a:spcBef>
              <a:buNone/>
            </a:pPr>
            <a:r>
              <a:rPr lang="ru-RU" dirty="0" err="1" smtClean="0"/>
              <a:t>как__бу</a:t>
            </a:r>
            <a:r>
              <a:rPr lang="ru-RU" b="1" u="sng" dirty="0" err="1" smtClean="0">
                <a:solidFill>
                  <a:srgbClr val="0070C0"/>
                </a:solidFill>
              </a:rPr>
              <a:t>д</a:t>
            </a:r>
            <a:r>
              <a:rPr lang="ru-RU" u="sng" dirty="0" err="1" smtClean="0"/>
              <a:t>т</a:t>
            </a:r>
            <a:r>
              <a:rPr lang="ru-RU" dirty="0" err="1" smtClean="0"/>
              <a:t>о</a:t>
            </a:r>
            <a:endParaRPr lang="ru-RU" dirty="0" smtClean="0"/>
          </a:p>
          <a:p>
            <a:pPr marL="1344613">
              <a:spcBef>
                <a:spcPts val="0"/>
              </a:spcBef>
              <a:buNone/>
            </a:pPr>
            <a:r>
              <a:rPr lang="ru-RU" dirty="0" err="1" smtClean="0"/>
              <a:t>бу</a:t>
            </a:r>
            <a:r>
              <a:rPr lang="ru-RU" b="1" u="sng" dirty="0" err="1" smtClean="0">
                <a:solidFill>
                  <a:srgbClr val="0070C0"/>
                </a:solidFill>
              </a:rPr>
              <a:t>д</a:t>
            </a:r>
            <a:r>
              <a:rPr lang="ru-RU" u="sng" dirty="0" err="1" smtClean="0"/>
              <a:t>т</a:t>
            </a:r>
            <a:r>
              <a:rPr lang="ru-RU" dirty="0" err="1" smtClean="0"/>
              <a:t>о__</a:t>
            </a:r>
            <a:r>
              <a:rPr lang="ru-RU" dirty="0" smtClean="0"/>
              <a:t>(бы)</a:t>
            </a:r>
          </a:p>
          <a:p>
            <a:pPr marL="1344613">
              <a:spcBef>
                <a:spcPts val="0"/>
              </a:spcBef>
              <a:buNone/>
            </a:pPr>
            <a:r>
              <a:rPr lang="ru-RU" dirty="0" smtClean="0"/>
              <a:t> </a:t>
            </a:r>
          </a:p>
          <a:p>
            <a:pPr>
              <a:spcBef>
                <a:spcPts val="0"/>
              </a:spcBef>
              <a:buNone/>
            </a:pPr>
            <a:endParaRPr lang="ru-RU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4427984" y="1988840"/>
            <a:ext cx="4572000" cy="600164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200" dirty="0" err="1" smtClean="0"/>
              <a:t>потому__что</a:t>
            </a:r>
            <a:endParaRPr lang="ru-RU" sz="3200" dirty="0" smtClean="0"/>
          </a:p>
          <a:p>
            <a:r>
              <a:rPr lang="ru-RU" sz="3200" dirty="0" smtClean="0"/>
              <a:t>вп</a:t>
            </a:r>
            <a:r>
              <a:rPr lang="ru-RU" sz="3200" b="1" dirty="0" smtClean="0">
                <a:solidFill>
                  <a:srgbClr val="0070C0"/>
                </a:solidFill>
              </a:rPr>
              <a:t>е</a:t>
            </a:r>
            <a:r>
              <a:rPr lang="ru-RU" sz="3200" dirty="0" smtClean="0"/>
              <a:t>ч</a:t>
            </a:r>
            <a:r>
              <a:rPr lang="ru-RU" sz="3200" b="1" dirty="0" smtClean="0">
                <a:solidFill>
                  <a:srgbClr val="0070C0"/>
                </a:solidFill>
              </a:rPr>
              <a:t>а</a:t>
            </a:r>
            <a:r>
              <a:rPr lang="ru-RU" sz="3200" dirty="0" smtClean="0"/>
              <a:t>тление</a:t>
            </a:r>
          </a:p>
          <a:p>
            <a:pPr>
              <a:spcBef>
                <a:spcPts val="0"/>
              </a:spcBef>
              <a:buNone/>
            </a:pPr>
            <a:r>
              <a:rPr lang="ru-RU" sz="3200" dirty="0" smtClean="0"/>
              <a:t>в</a:t>
            </a:r>
            <a:r>
              <a:rPr lang="ru-RU" sz="3200" b="1" dirty="0" smtClean="0">
                <a:solidFill>
                  <a:srgbClr val="0070C0"/>
                </a:solidFill>
              </a:rPr>
              <a:t>е</a:t>
            </a:r>
            <a:r>
              <a:rPr lang="ru-RU" sz="3200" dirty="0" smtClean="0"/>
              <a:t>л</a:t>
            </a:r>
            <a:r>
              <a:rPr lang="ru-RU" sz="3200" b="1" dirty="0" smtClean="0">
                <a:solidFill>
                  <a:srgbClr val="0070C0"/>
                </a:solidFill>
              </a:rPr>
              <a:t>и</a:t>
            </a:r>
            <a:r>
              <a:rPr lang="ru-RU" sz="3200" dirty="0" smtClean="0"/>
              <a:t>к</a:t>
            </a:r>
            <a:r>
              <a:rPr lang="ru-RU" sz="3200" b="1" dirty="0" smtClean="0">
                <a:solidFill>
                  <a:srgbClr val="0070C0"/>
                </a:solidFill>
              </a:rPr>
              <a:t>о</a:t>
            </a:r>
            <a:r>
              <a:rPr lang="ru-RU" sz="3200" dirty="0" smtClean="0"/>
              <a:t>лепная</a:t>
            </a:r>
          </a:p>
          <a:p>
            <a:pPr>
              <a:spcBef>
                <a:spcPts val="0"/>
              </a:spcBef>
              <a:buNone/>
            </a:pPr>
            <a:r>
              <a:rPr lang="ru-RU" sz="3200" dirty="0" err="1" smtClean="0"/>
              <a:t>иметь_в_виду</a:t>
            </a:r>
            <a:endParaRPr lang="ru-RU" sz="3200" dirty="0" smtClean="0"/>
          </a:p>
          <a:p>
            <a:pPr>
              <a:spcBef>
                <a:spcPts val="0"/>
              </a:spcBef>
              <a:buNone/>
            </a:pPr>
            <a:r>
              <a:rPr lang="ru-RU" sz="3200" dirty="0" err="1" smtClean="0"/>
              <a:t>н</a:t>
            </a:r>
            <a:r>
              <a:rPr lang="ru-RU" sz="3200" u="sng" dirty="0" err="1" smtClean="0"/>
              <a:t>ес</a:t>
            </a:r>
            <a:r>
              <a:rPr lang="ru-RU" sz="3200" dirty="0" err="1" smtClean="0"/>
              <a:t>м</a:t>
            </a:r>
            <a:r>
              <a:rPr lang="ru-RU" sz="3200" b="1" dirty="0" err="1" smtClean="0">
                <a:solidFill>
                  <a:srgbClr val="0070C0"/>
                </a:solidFill>
              </a:rPr>
              <a:t>о</a:t>
            </a:r>
            <a:r>
              <a:rPr lang="ru-RU" sz="3200" dirty="0" err="1" smtClean="0"/>
              <a:t>тря__на</a:t>
            </a:r>
            <a:endParaRPr lang="ru-RU" sz="3200" dirty="0" smtClean="0"/>
          </a:p>
          <a:p>
            <a:pPr>
              <a:spcBef>
                <a:spcPts val="0"/>
              </a:spcBef>
              <a:buNone/>
            </a:pPr>
            <a:r>
              <a:rPr lang="ru-RU" sz="3200" dirty="0" smtClean="0"/>
              <a:t>о</a:t>
            </a:r>
            <a:r>
              <a:rPr lang="ru-RU" sz="3200" u="sng" dirty="0" smtClean="0"/>
              <a:t>тс</a:t>
            </a:r>
            <a:r>
              <a:rPr lang="ru-RU" sz="3200" dirty="0" smtClean="0"/>
              <a:t>юд</a:t>
            </a:r>
            <a:r>
              <a:rPr lang="ru-RU" sz="3200" b="1" dirty="0" smtClean="0">
                <a:solidFill>
                  <a:srgbClr val="0070C0"/>
                </a:solidFill>
              </a:rPr>
              <a:t>а</a:t>
            </a:r>
          </a:p>
          <a:p>
            <a:pPr>
              <a:spcBef>
                <a:spcPts val="0"/>
              </a:spcBef>
              <a:buNone/>
            </a:pPr>
            <a:r>
              <a:rPr lang="ru-RU" sz="3200" dirty="0" smtClean="0"/>
              <a:t>о</a:t>
            </a:r>
            <a:r>
              <a:rPr lang="ru-RU" sz="3200" u="sng" dirty="0" smtClean="0"/>
              <a:t>тт</a:t>
            </a:r>
            <a:r>
              <a:rPr lang="ru-RU" sz="3200" dirty="0" smtClean="0"/>
              <a:t>уд</a:t>
            </a:r>
            <a:r>
              <a:rPr lang="ru-RU" sz="3200" b="1" dirty="0" smtClean="0">
                <a:solidFill>
                  <a:srgbClr val="0070C0"/>
                </a:solidFill>
              </a:rPr>
              <a:t>а</a:t>
            </a:r>
            <a:r>
              <a:rPr lang="ru-RU" sz="3200" dirty="0" smtClean="0"/>
              <a:t> </a:t>
            </a:r>
          </a:p>
          <a:p>
            <a:r>
              <a:rPr lang="ru-RU" sz="3200" u="sng" dirty="0" smtClean="0"/>
              <a:t>вб</a:t>
            </a:r>
            <a:r>
              <a:rPr lang="ru-RU" sz="3200" dirty="0" smtClean="0"/>
              <a:t>л</a:t>
            </a:r>
            <a:r>
              <a:rPr lang="ru-RU" sz="3200" b="1" dirty="0" smtClean="0">
                <a:solidFill>
                  <a:srgbClr val="0070C0"/>
                </a:solidFill>
              </a:rPr>
              <a:t>и</a:t>
            </a:r>
            <a:r>
              <a:rPr lang="ru-RU" sz="3200" dirty="0" smtClean="0"/>
              <a:t>зи</a:t>
            </a:r>
          </a:p>
          <a:p>
            <a:r>
              <a:rPr lang="ru-RU" sz="3200" dirty="0" smtClean="0"/>
              <a:t>из-за</a:t>
            </a:r>
          </a:p>
          <a:p>
            <a:pPr>
              <a:spcBef>
                <a:spcPts val="0"/>
              </a:spcBef>
              <a:buNone/>
            </a:pPr>
            <a:endParaRPr lang="ru-RU" sz="3200" dirty="0" smtClean="0"/>
          </a:p>
          <a:p>
            <a:pPr>
              <a:spcBef>
                <a:spcPts val="0"/>
              </a:spcBef>
            </a:pP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143000"/>
          </a:xfrm>
        </p:spPr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Домашнее задание</a:t>
            </a:r>
            <a:endParaRPr lang="ru-RU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 smtClean="0"/>
              <a:t>Сделать конспект в тетрадях на тему </a:t>
            </a:r>
            <a:r>
              <a:rPr lang="ru-RU" sz="3600" dirty="0" smtClean="0"/>
              <a:t> </a:t>
            </a:r>
            <a:r>
              <a:rPr lang="ru-RU" sz="3600" b="1" dirty="0" smtClean="0">
                <a:solidFill>
                  <a:srgbClr val="002060"/>
                </a:solidFill>
              </a:rPr>
              <a:t>сочинение-описание </a:t>
            </a:r>
            <a:r>
              <a:rPr lang="ru-RU" sz="3600" b="1" dirty="0" smtClean="0">
                <a:solidFill>
                  <a:srgbClr val="002060"/>
                </a:solidFill>
              </a:rPr>
              <a:t>помещения.</a:t>
            </a:r>
          </a:p>
          <a:p>
            <a:r>
              <a:rPr lang="ru-RU" sz="3600" b="1" dirty="0" smtClean="0">
                <a:solidFill>
                  <a:srgbClr val="002060"/>
                </a:solidFill>
              </a:rPr>
              <a:t>Пересказать </a:t>
            </a:r>
            <a:endParaRPr lang="ru-RU" sz="36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фон_01 - копия (3)">
  <a:themeElements>
    <a:clrScheme name="фон_01 - копия (3) 1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800000"/>
      </a:hlink>
      <a:folHlink>
        <a:srgbClr val="FFCC99"/>
      </a:folHlink>
    </a:clrScheme>
    <a:fontScheme name="фон_01 - копия (3)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фон_01 - копия (3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фон_01 - копия (3)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фон_01 - копия (3)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фон_01 - копия (3)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фон_01 - копия (3)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фон_01 - копия (3)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фон_01 - копия (3)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фон_01 - копия (3)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фон_01 - копия (3)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фон_01 - копия (3)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фон_01 - копия (3)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фон_01 - копия (3)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фон_01 - копия (3)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22B00"/>
        </a:hlink>
        <a:folHlink>
          <a:srgbClr val="FFA95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фон_01 - копия (3)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00000"/>
        </a:hlink>
        <a:folHlink>
          <a:srgbClr val="FF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Pug_02</Template>
  <TotalTime>51</TotalTime>
  <Words>652</Words>
  <Application>Microsoft Office PowerPoint</Application>
  <PresentationFormat>Экран (4:3)</PresentationFormat>
  <Paragraphs>62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Times New Roman</vt:lpstr>
      <vt:lpstr>фон_01 - копия (3)</vt:lpstr>
      <vt:lpstr>Вспомним!</vt:lpstr>
      <vt:lpstr>Описание помещения</vt:lpstr>
      <vt:lpstr>Словарная работа</vt:lpstr>
      <vt:lpstr>Работа с текстом</vt:lpstr>
      <vt:lpstr>Вывод!</vt:lpstr>
      <vt:lpstr>Словарная работа</vt:lpstr>
      <vt:lpstr>План описания помещения</vt:lpstr>
      <vt:lpstr>Слова-помощники</vt:lpstr>
      <vt:lpstr>Домашнее задание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Вспомним!</dc:title>
  <dc:creator>55</dc:creator>
  <cp:lastModifiedBy>Admin</cp:lastModifiedBy>
  <cp:revision>12</cp:revision>
  <dcterms:created xsi:type="dcterms:W3CDTF">2017-10-22T07:39:25Z</dcterms:created>
  <dcterms:modified xsi:type="dcterms:W3CDTF">2020-04-18T08:16:23Z</dcterms:modified>
</cp:coreProperties>
</file>