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6" r:id="rId18"/>
    <p:sldId id="274" r:id="rId19"/>
    <p:sldId id="275" r:id="rId20"/>
    <p:sldId id="273"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7" autoAdjust="0"/>
    <p:restoredTop sz="94660"/>
  </p:normalViewPr>
  <p:slideViewPr>
    <p:cSldViewPr snapToGrid="0">
      <p:cViewPr varScale="1">
        <p:scale>
          <a:sx n="67" d="100"/>
          <a:sy n="67" d="100"/>
        </p:scale>
        <p:origin x="-84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EA0E5C-51E9-4426-B8E9-70718A6F176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8" name="Slide Number Placeholder 7"/>
          <p:cNvSpPr>
            <a:spLocks noGrp="1"/>
          </p:cNvSpPr>
          <p:nvPr>
            <p:ph type="sldNum" sz="quarter" idx="11"/>
          </p:nvPr>
        </p:nvSpPr>
        <p:spPr/>
        <p:txBody>
          <a:bodyPr/>
          <a:lstStyle/>
          <a:p>
            <a:fld id="{10EA0E5C-51E9-4426-B8E9-70718A6F1766}" type="slidenum">
              <a:rPr lang="ru-RU" smtClean="0"/>
              <a:pPr/>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0EA0E5C-51E9-4426-B8E9-70718A6F176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0EA0E5C-51E9-4426-B8E9-70718A6F1766}"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F37E16-1B8D-4733-9B06-B6F0C179765A}" type="datetimeFigureOut">
              <a:rPr lang="ru-RU" smtClean="0"/>
              <a:pPr/>
              <a:t>16.04.2020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0EA0E5C-51E9-4426-B8E9-70718A6F1766}" type="slidenum">
              <a:rPr lang="ru-RU" smtClean="0"/>
              <a:pPr/>
              <a:t>‹#›</a:t>
            </a:fld>
            <a:endParaRPr lang="ru-RU"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4BF37E16-1B8D-4733-9B06-B6F0C179765A}" type="datetimeFigureOut">
              <a:rPr lang="ru-RU" smtClean="0"/>
              <a:pPr/>
              <a:t>16.04.2020</a:t>
            </a:fld>
            <a:endParaRPr lang="ru-RU"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ru-RU"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10EA0E5C-51E9-4426-B8E9-70718A6F1766}" type="slidenum">
              <a:rPr lang="ru-RU" smtClean="0"/>
              <a:pPr/>
              <a:t>‹#›</a:t>
            </a:fld>
            <a:endParaRPr lang="ru-RU"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oc-ege.sdamgia.r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resh.edu.ru/" TargetMode="External"/><Relationship Id="rId2" Type="http://schemas.openxmlformats.org/officeDocument/2006/relationships/hyperlink" Target="https://soc-ege.sdamgia.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0697" y="1470804"/>
            <a:ext cx="10058400" cy="1775342"/>
          </a:xfrm>
        </p:spPr>
        <p:txBody>
          <a:bodyPr>
            <a:normAutofit fontScale="90000"/>
          </a:bodyPr>
          <a:lstStyle/>
          <a:p>
            <a:pPr algn="ctr"/>
            <a:r>
              <a:rPr lang="ru-RU" sz="5900" b="1" dirty="0" smtClean="0">
                <a:solidFill>
                  <a:schemeClr val="tx1"/>
                </a:solidFill>
                <a:latin typeface="Arial Black" panose="020B0A04020102020204" pitchFamily="34" charset="0"/>
              </a:rPr>
              <a:t>КОНСТИТУЦИОННОЕ СУДОПРОИЗВОДСТВО</a:t>
            </a:r>
            <a:endParaRPr lang="ru-RU" sz="5900" b="1" dirty="0">
              <a:solidFill>
                <a:schemeClr val="tx1"/>
              </a:solidFill>
              <a:latin typeface="Arial Black" panose="020B0A04020102020204" pitchFamily="34" charset="0"/>
            </a:endParaRPr>
          </a:p>
        </p:txBody>
      </p:sp>
      <p:sp>
        <p:nvSpPr>
          <p:cNvPr id="3" name="Подзаголовок 2"/>
          <p:cNvSpPr>
            <a:spLocks noGrp="1"/>
          </p:cNvSpPr>
          <p:nvPr>
            <p:ph type="subTitle" idx="1"/>
          </p:nvPr>
        </p:nvSpPr>
        <p:spPr>
          <a:xfrm>
            <a:off x="1351472" y="3739550"/>
            <a:ext cx="9144000" cy="1867619"/>
          </a:xfrm>
        </p:spPr>
        <p:txBody>
          <a:bodyPr>
            <a:normAutofit/>
          </a:bodyPr>
          <a:lstStyle/>
          <a:p>
            <a:pPr lvl="0" algn="ctr">
              <a:lnSpc>
                <a:spcPct val="100000"/>
              </a:lnSpc>
              <a:spcBef>
                <a:spcPct val="20000"/>
              </a:spcBef>
              <a:spcAft>
                <a:spcPts val="600"/>
              </a:spcAft>
              <a:buClrTx/>
              <a:buSzTx/>
            </a:pPr>
            <a:r>
              <a:rPr lang="ru-RU" sz="5900" spc="120" dirty="0" smtClean="0">
                <a:solidFill>
                  <a:srgbClr val="000000"/>
                </a:solidFill>
                <a:latin typeface="Arial Black"/>
              </a:rPr>
              <a:t>10 класс</a:t>
            </a:r>
          </a:p>
          <a:p>
            <a:pPr lvl="0" algn="ctr">
              <a:lnSpc>
                <a:spcPct val="100000"/>
              </a:lnSpc>
              <a:spcBef>
                <a:spcPct val="20000"/>
              </a:spcBef>
              <a:spcAft>
                <a:spcPts val="600"/>
              </a:spcAft>
              <a:buClrTx/>
              <a:buSzTx/>
            </a:pPr>
            <a:endParaRPr lang="ru-RU" sz="5900" spc="120" dirty="0">
              <a:solidFill>
                <a:srgbClr val="000000"/>
              </a:solidFill>
              <a:latin typeface="Arial Black"/>
            </a:endParaRPr>
          </a:p>
          <a:p>
            <a:endParaRPr lang="ru-RU" dirty="0"/>
          </a:p>
        </p:txBody>
      </p:sp>
    </p:spTree>
    <p:extLst>
      <p:ext uri="{BB962C8B-B14F-4D97-AF65-F5344CB8AC3E}">
        <p14:creationId xmlns:p14="http://schemas.microsoft.com/office/powerpoint/2010/main" xmlns="" val="32075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87923"/>
            <a:ext cx="5373858" cy="1538655"/>
          </a:xfrm>
        </p:spPr>
        <p:txBody>
          <a:bodyPr>
            <a:normAutofit fontScale="90000"/>
          </a:bodyPr>
          <a:lstStyle/>
          <a:p>
            <a:r>
              <a:rPr lang="ru-RU" sz="3200" cap="all" spc="-60" dirty="0">
                <a:solidFill>
                  <a:srgbClr val="D1282E"/>
                </a:solidFill>
                <a:latin typeface="Arial Black"/>
              </a:rPr>
              <a:t>Изучение нового </a:t>
            </a:r>
            <a:r>
              <a:rPr lang="ru-RU" sz="3200" cap="all" spc="-60" dirty="0" smtClean="0">
                <a:solidFill>
                  <a:srgbClr val="D1282E"/>
                </a:solidFill>
                <a:latin typeface="Arial Black"/>
              </a:rPr>
              <a:t>материала</a:t>
            </a:r>
            <a:br>
              <a:rPr lang="ru-RU" sz="3200" cap="all" spc="-60" dirty="0" smtClean="0">
                <a:solidFill>
                  <a:srgbClr val="D1282E"/>
                </a:solidFill>
                <a:latin typeface="Arial Black"/>
              </a:rPr>
            </a:br>
            <a:r>
              <a:rPr lang="ru-RU" sz="1900" b="1" spc="0" dirty="0">
                <a:solidFill>
                  <a:srgbClr val="000000"/>
                </a:solidFill>
                <a:latin typeface="Arial"/>
                <a:ea typeface="+mn-ea"/>
                <a:cs typeface="+mn-cs"/>
              </a:rPr>
              <a:t>Понятие Конституционное судопроизводство</a:t>
            </a:r>
            <a:endParaRPr lang="ru-RU" sz="1900" dirty="0"/>
          </a:p>
        </p:txBody>
      </p:sp>
      <p:sp>
        <p:nvSpPr>
          <p:cNvPr id="3" name="Объект 2"/>
          <p:cNvSpPr>
            <a:spLocks noGrp="1"/>
          </p:cNvSpPr>
          <p:nvPr>
            <p:ph idx="1"/>
          </p:nvPr>
        </p:nvSpPr>
        <p:spPr>
          <a:xfrm>
            <a:off x="1097280" y="1845734"/>
            <a:ext cx="10227212" cy="4023360"/>
          </a:xfrm>
        </p:spPr>
        <p:txBody>
          <a:bodyPr/>
          <a:lstStyle/>
          <a:p>
            <a:r>
              <a:rPr lang="ru-RU" b="1" u="sng" dirty="0" smtClean="0">
                <a:solidFill>
                  <a:srgbClr val="FF0000"/>
                </a:solidFill>
                <a:latin typeface="Arial" panose="020B0604020202020204" pitchFamily="34" charset="0"/>
                <a:cs typeface="Arial" panose="020B0604020202020204" pitchFamily="34" charset="0"/>
              </a:rPr>
              <a:t>Конституционное судопроизводство- </a:t>
            </a:r>
            <a:r>
              <a:rPr lang="ru-RU" b="1" dirty="0" smtClean="0">
                <a:solidFill>
                  <a:schemeClr val="tx1"/>
                </a:solidFill>
                <a:latin typeface="Arial" panose="020B0604020202020204" pitchFamily="34" charset="0"/>
                <a:cs typeface="Arial" panose="020B0604020202020204" pitchFamily="34" charset="0"/>
              </a:rPr>
              <a:t>рассмотрение определенных дел в Конституционном Суде(КС). КС РФ действует на основании Конституции РФ, Конституционного закона «О Конституционном Суде РФ» и Регламента Конституционного Суда.</a:t>
            </a:r>
          </a:p>
          <a:p>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В отличие от других судебных систем Конституционный Суд РФ и соответствующие суды регионов не образуют единую вертикальную систему; Конституционный Суд РФ не является вышестоящим для региональных, не вправе пересматривать их решения. Решения всех конституционных судов не обжалуются</a:t>
            </a:r>
            <a:r>
              <a:rPr lang="ru-RU"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05601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717"/>
            <a:ext cx="3068782" cy="3151591"/>
          </a:xfrm>
        </p:spPr>
        <p:txBody>
          <a:bodyPr>
            <a:normAutofit/>
          </a:bodyPr>
          <a:lstStyle/>
          <a:p>
            <a:r>
              <a:rPr lang="ru-RU" sz="2900" dirty="0">
                <a:solidFill>
                  <a:srgbClr val="D1282E"/>
                </a:solidFill>
              </a:rPr>
              <a:t>Изучение нового материала</a:t>
            </a:r>
            <a:br>
              <a:rPr lang="ru-RU" sz="2900" dirty="0">
                <a:solidFill>
                  <a:srgbClr val="D1282E"/>
                </a:solidFill>
              </a:rPr>
            </a:br>
            <a:r>
              <a:rPr lang="ru-RU" sz="1700" b="1" spc="0" dirty="0">
                <a:solidFill>
                  <a:srgbClr val="000000"/>
                </a:solidFill>
                <a:latin typeface="Arial"/>
              </a:rPr>
              <a:t>Понятие Конституционное судопроизводство</a:t>
            </a:r>
            <a:endParaRPr lang="ru-RU" dirty="0"/>
          </a:p>
        </p:txBody>
      </p:sp>
      <p:pic>
        <p:nvPicPr>
          <p:cNvPr id="4" name="Объект 3"/>
          <p:cNvPicPr>
            <a:picLocks noGrp="1" noChangeAspect="1"/>
          </p:cNvPicPr>
          <p:nvPr>
            <p:ph idx="1"/>
          </p:nvPr>
        </p:nvPicPr>
        <p:blipFill>
          <a:blip r:embed="rId2"/>
          <a:stretch>
            <a:fillRect/>
          </a:stretch>
        </p:blipFill>
        <p:spPr>
          <a:xfrm>
            <a:off x="3861262" y="960826"/>
            <a:ext cx="7458116" cy="5593587"/>
          </a:xfrm>
          <a:prstGeom prst="rect">
            <a:avLst/>
          </a:prstGeom>
        </p:spPr>
      </p:pic>
    </p:spTree>
    <p:extLst>
      <p:ext uri="{BB962C8B-B14F-4D97-AF65-F5344CB8AC3E}">
        <p14:creationId xmlns:p14="http://schemas.microsoft.com/office/powerpoint/2010/main" xmlns="" val="61759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75588"/>
            <a:ext cx="6200335" cy="1638912"/>
          </a:xfrm>
        </p:spPr>
        <p:txBody>
          <a:bodyPr>
            <a:normAutofit fontScale="90000"/>
          </a:bodyPr>
          <a:lstStyle/>
          <a:p>
            <a:r>
              <a:rPr lang="ru-RU" sz="3200" cap="all" spc="-60" dirty="0">
                <a:solidFill>
                  <a:srgbClr val="D1282E"/>
                </a:solidFill>
                <a:latin typeface="Arial Black"/>
              </a:rPr>
              <a:t>Изучение нового </a:t>
            </a:r>
            <a:r>
              <a:rPr lang="ru-RU" sz="3200" cap="all" spc="-60" dirty="0" smtClean="0">
                <a:solidFill>
                  <a:srgbClr val="D1282E"/>
                </a:solidFill>
                <a:latin typeface="Arial Black"/>
              </a:rPr>
              <a:t>материала</a:t>
            </a:r>
            <a:r>
              <a:rPr lang="ru-RU" sz="3200" b="1" dirty="0">
                <a:solidFill>
                  <a:srgbClr val="000000"/>
                </a:solidFill>
                <a:latin typeface="Arial"/>
              </a:rPr>
              <a:t> </a:t>
            </a:r>
            <a:r>
              <a:rPr lang="ru-RU" sz="3200" b="1" dirty="0" smtClean="0">
                <a:solidFill>
                  <a:srgbClr val="000000"/>
                </a:solidFill>
                <a:latin typeface="Arial"/>
              </a:rPr>
              <a:t/>
            </a:r>
            <a:br>
              <a:rPr lang="ru-RU" sz="3200" b="1" dirty="0" smtClean="0">
                <a:solidFill>
                  <a:srgbClr val="000000"/>
                </a:solidFill>
                <a:latin typeface="Arial"/>
              </a:rPr>
            </a:br>
            <a:r>
              <a:rPr lang="ru-RU" sz="2100" b="1" dirty="0" smtClean="0">
                <a:solidFill>
                  <a:srgbClr val="000000"/>
                </a:solidFill>
                <a:latin typeface="Arial"/>
              </a:rPr>
              <a:t>Цель </a:t>
            </a:r>
            <a:r>
              <a:rPr lang="ru-RU" sz="2100" b="1" dirty="0">
                <a:solidFill>
                  <a:srgbClr val="000000"/>
                </a:solidFill>
                <a:latin typeface="Arial"/>
              </a:rPr>
              <a:t>Конституционного судопроизводства </a:t>
            </a:r>
            <a:endParaRPr lang="ru-RU" sz="2100" dirty="0"/>
          </a:p>
        </p:txBody>
      </p:sp>
      <p:sp>
        <p:nvSpPr>
          <p:cNvPr id="3" name="Объект 2"/>
          <p:cNvSpPr>
            <a:spLocks noGrp="1"/>
          </p:cNvSpPr>
          <p:nvPr>
            <p:ph idx="1"/>
          </p:nvPr>
        </p:nvSpPr>
        <p:spPr/>
        <p:txBody>
          <a:bodyPr/>
          <a:lstStyle/>
          <a:p>
            <a:r>
              <a:rPr lang="ru-RU" b="1" u="sng" dirty="0">
                <a:solidFill>
                  <a:srgbClr val="FF0000"/>
                </a:solidFill>
                <a:latin typeface="Arial" panose="020B0604020202020204" pitchFamily="34" charset="0"/>
                <a:cs typeface="Arial" panose="020B0604020202020204" pitchFamily="34" charset="0"/>
              </a:rPr>
              <a:t>Целью</a:t>
            </a:r>
            <a:r>
              <a:rPr lang="ru-RU" b="1" dirty="0">
                <a:solidFill>
                  <a:schemeClr val="tx1"/>
                </a:solidFill>
                <a:latin typeface="Arial" panose="020B0604020202020204" pitchFamily="34" charset="0"/>
                <a:cs typeface="Arial" panose="020B0604020202020204" pitchFamily="34" charset="0"/>
              </a:rPr>
              <a:t> конституционного правосудия является охрана и защита конституции, обеспечение ее верховенства и прямого действия на всей территории государства, т. е. установление конституционности в обществе и государстве.  </a:t>
            </a:r>
            <a:endParaRPr lang="ru-RU" b="1" dirty="0" smtClean="0">
              <a:solidFill>
                <a:schemeClr val="tx1"/>
              </a:solidFill>
              <a:latin typeface="Arial" panose="020B0604020202020204" pitchFamily="34" charset="0"/>
              <a:cs typeface="Arial" panose="020B0604020202020204" pitchFamily="34" charset="0"/>
            </a:endParaRPr>
          </a:p>
          <a:p>
            <a:r>
              <a:rPr lang="ru-RU" b="1" u="sng" dirty="0" smtClean="0">
                <a:solidFill>
                  <a:srgbClr val="FF0000"/>
                </a:solidFill>
                <a:latin typeface="Arial" panose="020B0604020202020204" pitchFamily="34" charset="0"/>
                <a:cs typeface="Arial" panose="020B0604020202020204" pitchFamily="34" charset="0"/>
              </a:rPr>
              <a:t>Задачами</a:t>
            </a:r>
            <a:r>
              <a:rPr lang="ru-RU" b="1" dirty="0">
                <a:solidFill>
                  <a:schemeClr val="tx1"/>
                </a:solidFill>
                <a:latin typeface="Arial" panose="020B0604020202020204" pitchFamily="34" charset="0"/>
                <a:cs typeface="Arial" panose="020B0604020202020204" pitchFamily="34" charset="0"/>
              </a:rPr>
              <a:t> деятельности  КС служат обеспечение, охрана и защита основ конституционного строя, фундаментальных конституционных ценностей и достижение конституционных идеалов.</a:t>
            </a:r>
            <a:r>
              <a:rPr lang="ru-RU"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02590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1" y="457200"/>
            <a:ext cx="6147582" cy="1280160"/>
          </a:xfrm>
        </p:spPr>
        <p:txBody>
          <a:bodyPr>
            <a:normAutofit fontScale="90000"/>
          </a:bodyPr>
          <a:lstStyle/>
          <a:p>
            <a:pPr lvl="0"/>
            <a:r>
              <a:rPr lang="ru-RU" sz="3600" cap="all" spc="-60" dirty="0">
                <a:solidFill>
                  <a:srgbClr val="D1282E"/>
                </a:solidFill>
                <a:latin typeface="Arial Black"/>
              </a:rPr>
              <a:t>Изучение нового материала</a:t>
            </a:r>
            <a:r>
              <a:rPr lang="ru-RU" sz="3600" b="1" dirty="0">
                <a:solidFill>
                  <a:srgbClr val="000000"/>
                </a:solidFill>
                <a:latin typeface="Arial"/>
              </a:rPr>
              <a:t> </a:t>
            </a:r>
            <a:r>
              <a:rPr lang="ru-RU" sz="2100" b="1" dirty="0" smtClean="0">
                <a:solidFill>
                  <a:srgbClr val="000000"/>
                </a:solidFill>
                <a:latin typeface="Arial"/>
              </a:rPr>
              <a:t/>
            </a:r>
            <a:br>
              <a:rPr lang="ru-RU" sz="2100" b="1" dirty="0" smtClean="0">
                <a:solidFill>
                  <a:srgbClr val="000000"/>
                </a:solidFill>
                <a:latin typeface="Arial"/>
              </a:rPr>
            </a:br>
            <a:r>
              <a:rPr lang="ru-RU" sz="2100" b="1" dirty="0" smtClean="0">
                <a:solidFill>
                  <a:srgbClr val="000000"/>
                </a:solidFill>
                <a:latin typeface="Arial"/>
              </a:rPr>
              <a:t>Судьи </a:t>
            </a:r>
            <a:r>
              <a:rPr lang="ru-RU" sz="2100" b="1" dirty="0">
                <a:solidFill>
                  <a:srgbClr val="000000"/>
                </a:solidFill>
                <a:latin typeface="Arial"/>
              </a:rPr>
              <a:t>Конституционного Суда</a:t>
            </a:r>
            <a:endParaRPr lang="ru-RU" sz="2100" dirty="0"/>
          </a:p>
        </p:txBody>
      </p:sp>
      <p:sp>
        <p:nvSpPr>
          <p:cNvPr id="3" name="Объект 2"/>
          <p:cNvSpPr>
            <a:spLocks noGrp="1"/>
          </p:cNvSpPr>
          <p:nvPr>
            <p:ph idx="1"/>
          </p:nvPr>
        </p:nvSpPr>
        <p:spPr>
          <a:xfrm>
            <a:off x="499404" y="1652304"/>
            <a:ext cx="10816296" cy="3878058"/>
          </a:xfrm>
        </p:spPr>
        <p:txBody>
          <a:bodyPr numCol="2">
            <a:noAutofit/>
          </a:bodyPr>
          <a:lstStyle/>
          <a:p>
            <a:r>
              <a:rPr lang="ru-RU" b="1" dirty="0" smtClean="0">
                <a:solidFill>
                  <a:schemeClr val="tx1"/>
                </a:solidFill>
                <a:latin typeface="Arial" panose="020B0604020202020204" pitchFamily="34" charset="0"/>
                <a:cs typeface="Arial" panose="020B0604020202020204" pitchFamily="34" charset="0"/>
              </a:rPr>
              <a:t>1)Состоит </a:t>
            </a:r>
            <a:r>
              <a:rPr lang="ru-RU" b="1" dirty="0">
                <a:solidFill>
                  <a:schemeClr val="tx1"/>
                </a:solidFill>
                <a:latin typeface="Arial" panose="020B0604020202020204" pitchFamily="34" charset="0"/>
                <a:cs typeface="Arial" panose="020B0604020202020204" pitchFamily="34" charset="0"/>
              </a:rPr>
              <a:t>из 19 судей, назначаемых на должность Советом Федерации Федерального Собрания Российской Федерации по представлению Президента Российской Федерации. </a:t>
            </a:r>
            <a:r>
              <a:rPr lang="ru-RU" b="1" dirty="0" smtClean="0">
                <a:solidFill>
                  <a:schemeClr val="tx1"/>
                </a:solidFill>
                <a:latin typeface="Arial" panose="020B0604020202020204" pitchFamily="34" charset="0"/>
                <a:cs typeface="Arial" panose="020B0604020202020204" pitchFamily="34" charset="0"/>
              </a:rPr>
              <a:t> </a:t>
            </a:r>
          </a:p>
          <a:p>
            <a:r>
              <a:rPr lang="ru-RU" b="1" dirty="0" smtClean="0">
                <a:solidFill>
                  <a:schemeClr val="tx1"/>
                </a:solidFill>
                <a:latin typeface="Arial" panose="020B0604020202020204" pitchFamily="34" charset="0"/>
                <a:cs typeface="Arial" panose="020B0604020202020204" pitchFamily="34" charset="0"/>
              </a:rPr>
              <a:t>2)Конституционный </a:t>
            </a:r>
            <a:r>
              <a:rPr lang="ru-RU" b="1" dirty="0">
                <a:solidFill>
                  <a:schemeClr val="tx1"/>
                </a:solidFill>
                <a:latin typeface="Arial" panose="020B0604020202020204" pitchFamily="34" charset="0"/>
                <a:cs typeface="Arial" panose="020B0604020202020204" pitchFamily="34" charset="0"/>
              </a:rPr>
              <a:t>Суд осуществляет деятельность при наличии ¾ состава. </a:t>
            </a:r>
            <a:r>
              <a:rPr lang="ru-RU" b="1" dirty="0" smtClean="0">
                <a:solidFill>
                  <a:schemeClr val="tx1"/>
                </a:solidFill>
                <a:latin typeface="Arial" panose="020B0604020202020204" pitchFamily="34" charset="0"/>
                <a:cs typeface="Arial" panose="020B0604020202020204" pitchFamily="34" charset="0"/>
              </a:rPr>
              <a:t> </a:t>
            </a:r>
          </a:p>
          <a:p>
            <a:r>
              <a:rPr lang="ru-RU" b="1" dirty="0" smtClean="0">
                <a:solidFill>
                  <a:schemeClr val="tx1"/>
                </a:solidFill>
                <a:latin typeface="Arial" panose="020B0604020202020204" pitchFamily="34" charset="0"/>
                <a:cs typeface="Arial" panose="020B0604020202020204" pitchFamily="34" charset="0"/>
              </a:rPr>
              <a:t>3)Судьей </a:t>
            </a:r>
            <a:r>
              <a:rPr lang="ru-RU" b="1" dirty="0">
                <a:solidFill>
                  <a:schemeClr val="tx1"/>
                </a:solidFill>
                <a:latin typeface="Arial" panose="020B0604020202020204" pitchFamily="34" charset="0"/>
                <a:cs typeface="Arial" panose="020B0604020202020204" pitchFamily="34" charset="0"/>
              </a:rPr>
              <a:t>может быть: гражданин РФ, с безупречной репутацией; высшим юридическим образованием; стаж-15 лет;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4)Назначение </a:t>
            </a:r>
            <a:r>
              <a:rPr lang="ru-RU" b="1" dirty="0">
                <a:solidFill>
                  <a:schemeClr val="tx1"/>
                </a:solidFill>
                <a:latin typeface="Arial" panose="020B0604020202020204" pitchFamily="34" charset="0"/>
                <a:cs typeface="Arial" panose="020B0604020202020204" pitchFamily="34" charset="0"/>
              </a:rPr>
              <a:t>рассматривается в течении 2 недель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5)Подчиняются </a:t>
            </a:r>
            <a:r>
              <a:rPr lang="ru-RU" b="1" dirty="0">
                <a:solidFill>
                  <a:schemeClr val="tx1"/>
                </a:solidFill>
                <a:latin typeface="Arial" panose="020B0604020202020204" pitchFamily="34" charset="0"/>
                <a:cs typeface="Arial" panose="020B0604020202020204" pitchFamily="34" charset="0"/>
              </a:rPr>
              <a:t>только Конституции </a:t>
            </a:r>
            <a:r>
              <a:rPr lang="ru-RU" b="1" dirty="0" smtClean="0">
                <a:solidFill>
                  <a:schemeClr val="tx1"/>
                </a:solidFill>
                <a:latin typeface="Arial" panose="020B0604020202020204" pitchFamily="34" charset="0"/>
                <a:cs typeface="Arial" panose="020B0604020202020204" pitchFamily="34" charset="0"/>
              </a:rPr>
              <a:t>РФ</a:t>
            </a:r>
          </a:p>
          <a:p>
            <a:r>
              <a:rPr lang="ru-RU" b="1" dirty="0" smtClean="0">
                <a:solidFill>
                  <a:schemeClr val="tx1"/>
                </a:solidFill>
                <a:latin typeface="Arial" panose="020B0604020202020204" pitchFamily="34" charset="0"/>
                <a:cs typeface="Arial" panose="020B0604020202020204" pitchFamily="34" charset="0"/>
              </a:rPr>
              <a:t>6)Судья </a:t>
            </a:r>
            <a:r>
              <a:rPr lang="ru-RU" b="1" dirty="0">
                <a:solidFill>
                  <a:schemeClr val="tx1"/>
                </a:solidFill>
                <a:latin typeface="Arial" panose="020B0604020202020204" pitchFamily="34" charset="0"/>
                <a:cs typeface="Arial" panose="020B0604020202020204" pitchFamily="34" charset="0"/>
              </a:rPr>
              <a:t>не может быть депутатом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7)Занимать </a:t>
            </a:r>
            <a:r>
              <a:rPr lang="ru-RU" b="1" dirty="0">
                <a:solidFill>
                  <a:schemeClr val="tx1"/>
                </a:solidFill>
                <a:latin typeface="Arial" panose="020B0604020202020204" pitchFamily="34" charset="0"/>
                <a:cs typeface="Arial" panose="020B0604020202020204" pitchFamily="34" charset="0"/>
              </a:rPr>
              <a:t>государственные или общественные должности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8)Иметь </a:t>
            </a:r>
            <a:r>
              <a:rPr lang="ru-RU" b="1" dirty="0">
                <a:solidFill>
                  <a:schemeClr val="tx1"/>
                </a:solidFill>
                <a:latin typeface="Arial" panose="020B0604020202020204" pitchFamily="34" charset="0"/>
                <a:cs typeface="Arial" panose="020B0604020202020204" pitchFamily="34" charset="0"/>
              </a:rPr>
              <a:t>практику и </a:t>
            </a:r>
            <a:r>
              <a:rPr lang="ru-RU" b="1" dirty="0" smtClean="0">
                <a:solidFill>
                  <a:schemeClr val="tx1"/>
                </a:solidFill>
                <a:latin typeface="Arial" panose="020B0604020202020204" pitchFamily="34" charset="0"/>
                <a:cs typeface="Arial" panose="020B0604020202020204" pitchFamily="34" charset="0"/>
              </a:rPr>
              <a:t>т.д</a:t>
            </a:r>
          </a:p>
          <a:p>
            <a:r>
              <a:rPr lang="ru-RU" b="1" dirty="0" smtClean="0">
                <a:solidFill>
                  <a:schemeClr val="tx1"/>
                </a:solidFill>
                <a:latin typeface="Arial" panose="020B0604020202020204" pitchFamily="34" charset="0"/>
                <a:cs typeface="Arial" panose="020B0604020202020204" pitchFamily="34" charset="0"/>
              </a:rPr>
              <a:t> 9)Разрешается </a:t>
            </a:r>
            <a:r>
              <a:rPr lang="ru-RU" b="1" dirty="0">
                <a:solidFill>
                  <a:schemeClr val="tx1"/>
                </a:solidFill>
                <a:latin typeface="Arial" panose="020B0604020202020204" pitchFamily="34" charset="0"/>
                <a:cs typeface="Arial" panose="020B0604020202020204" pitchFamily="34" charset="0"/>
              </a:rPr>
              <a:t>преподавательская, научная , творческая деятельность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10)Не </a:t>
            </a:r>
            <a:r>
              <a:rPr lang="ru-RU" b="1" dirty="0">
                <a:solidFill>
                  <a:schemeClr val="tx1"/>
                </a:solidFill>
                <a:latin typeface="Arial" panose="020B0604020202020204" pitchFamily="34" charset="0"/>
                <a:cs typeface="Arial" panose="020B0604020202020204" pitchFamily="34" charset="0"/>
              </a:rPr>
              <a:t>могут принадлежать к политическим партиям и движениям, вести агитацию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11)Возраст- </a:t>
            </a:r>
            <a:r>
              <a:rPr lang="ru-RU" b="1" dirty="0">
                <a:solidFill>
                  <a:schemeClr val="tx1"/>
                </a:solidFill>
                <a:latin typeface="Arial" panose="020B0604020202020204" pitchFamily="34" charset="0"/>
                <a:cs typeface="Arial" panose="020B0604020202020204" pitchFamily="34" charset="0"/>
              </a:rPr>
              <a:t>от 40-70 лет, кроме председателя </a:t>
            </a:r>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12)Снимаются </a:t>
            </a:r>
            <a:r>
              <a:rPr lang="ru-RU" b="1" dirty="0">
                <a:solidFill>
                  <a:schemeClr val="tx1"/>
                </a:solidFill>
                <a:latin typeface="Arial" panose="020B0604020202020204" pitchFamily="34" charset="0"/>
                <a:cs typeface="Arial" panose="020B0604020202020204" pitchFamily="34" charset="0"/>
              </a:rPr>
              <a:t>с должности решением Конституционного Суда</a:t>
            </a:r>
          </a:p>
        </p:txBody>
      </p:sp>
    </p:spTree>
    <p:extLst>
      <p:ext uri="{BB962C8B-B14F-4D97-AF65-F5344CB8AC3E}">
        <p14:creationId xmlns:p14="http://schemas.microsoft.com/office/powerpoint/2010/main" xmlns="" val="3666291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274" y="1253756"/>
            <a:ext cx="5586633" cy="1014659"/>
          </a:xfrm>
        </p:spPr>
        <p:txBody>
          <a:bodyPr>
            <a:normAutofit fontScale="90000"/>
          </a:bodyPr>
          <a:lstStyle/>
          <a:p>
            <a:pPr lvl="0"/>
            <a:r>
              <a:rPr lang="ru-RU" sz="3600" cap="all" spc="-60" dirty="0">
                <a:solidFill>
                  <a:srgbClr val="D1282E"/>
                </a:solidFill>
                <a:latin typeface="Arial Black"/>
              </a:rPr>
              <a:t/>
            </a:r>
            <a:br>
              <a:rPr lang="ru-RU" sz="3600" cap="all" spc="-60" dirty="0">
                <a:solidFill>
                  <a:srgbClr val="D1282E"/>
                </a:solidFill>
                <a:latin typeface="Arial Black"/>
              </a:rPr>
            </a:br>
            <a:r>
              <a:rPr lang="ru-RU" sz="3600" cap="all" spc="-60" dirty="0" smtClean="0">
                <a:solidFill>
                  <a:srgbClr val="D1282E"/>
                </a:solidFill>
                <a:latin typeface="Arial Black"/>
              </a:rPr>
              <a:t/>
            </a:r>
            <a:br>
              <a:rPr lang="ru-RU" sz="3600" cap="all" spc="-60" dirty="0" smtClean="0">
                <a:solidFill>
                  <a:srgbClr val="D1282E"/>
                </a:solidFill>
                <a:latin typeface="Arial Black"/>
              </a:rPr>
            </a:br>
            <a:r>
              <a:rPr lang="ru-RU" sz="3600" cap="all" spc="-60" dirty="0">
                <a:solidFill>
                  <a:srgbClr val="D1282E"/>
                </a:solidFill>
                <a:latin typeface="Arial Black"/>
              </a:rPr>
              <a:t/>
            </a:r>
            <a:br>
              <a:rPr lang="ru-RU" sz="3600" cap="all" spc="-60" dirty="0">
                <a:solidFill>
                  <a:srgbClr val="D1282E"/>
                </a:solidFill>
                <a:latin typeface="Arial Black"/>
              </a:rPr>
            </a:br>
            <a:r>
              <a:rPr lang="ru-RU" sz="3600" cap="all" spc="-60" dirty="0" smtClean="0">
                <a:solidFill>
                  <a:srgbClr val="D1282E"/>
                </a:solidFill>
                <a:latin typeface="Arial Black"/>
              </a:rPr>
              <a:t/>
            </a:r>
            <a:br>
              <a:rPr lang="ru-RU" sz="3600" cap="all" spc="-60" dirty="0" smtClean="0">
                <a:solidFill>
                  <a:srgbClr val="D1282E"/>
                </a:solidFill>
                <a:latin typeface="Arial Black"/>
              </a:rPr>
            </a:br>
            <a:r>
              <a:rPr lang="ru-RU" sz="3600" cap="all" spc="-60" dirty="0" smtClean="0">
                <a:solidFill>
                  <a:srgbClr val="D1282E"/>
                </a:solidFill>
                <a:latin typeface="Arial Black"/>
              </a:rPr>
              <a:t>Изучение </a:t>
            </a:r>
            <a:r>
              <a:rPr lang="ru-RU" sz="3600" cap="all" spc="-60" dirty="0">
                <a:solidFill>
                  <a:srgbClr val="D1282E"/>
                </a:solidFill>
                <a:latin typeface="Arial Black"/>
              </a:rPr>
              <a:t>нового материала</a:t>
            </a:r>
            <a:r>
              <a:rPr lang="ru-RU" sz="3600" b="1" dirty="0">
                <a:solidFill>
                  <a:srgbClr val="000000"/>
                </a:solidFill>
                <a:latin typeface="Arial"/>
              </a:rPr>
              <a:t> </a:t>
            </a:r>
            <a:r>
              <a:rPr lang="ru-RU" sz="3600" b="1" dirty="0" smtClean="0">
                <a:solidFill>
                  <a:srgbClr val="000000"/>
                </a:solidFill>
                <a:latin typeface="Arial"/>
              </a:rPr>
              <a:t/>
            </a:r>
            <a:br>
              <a:rPr lang="ru-RU" sz="3600" b="1" dirty="0" smtClean="0">
                <a:solidFill>
                  <a:srgbClr val="000000"/>
                </a:solidFill>
                <a:latin typeface="Arial"/>
              </a:rPr>
            </a:br>
            <a:r>
              <a:rPr lang="ru-RU" sz="2100" b="1" dirty="0" smtClean="0">
                <a:solidFill>
                  <a:srgbClr val="000000"/>
                </a:solidFill>
                <a:latin typeface="Arial"/>
              </a:rPr>
              <a:t>Основные </a:t>
            </a:r>
            <a:r>
              <a:rPr lang="ru-RU" sz="2100" b="1" dirty="0">
                <a:solidFill>
                  <a:srgbClr val="000000"/>
                </a:solidFill>
                <a:latin typeface="Arial"/>
              </a:rPr>
              <a:t>принципы </a:t>
            </a:r>
            <a:r>
              <a:rPr lang="ru-RU" sz="2100" b="1" dirty="0" smtClean="0">
                <a:solidFill>
                  <a:srgbClr val="000000"/>
                </a:solidFill>
                <a:latin typeface="Arial"/>
              </a:rPr>
              <a:t>Конституционного Суда </a:t>
            </a:r>
            <a:r>
              <a:rPr lang="ru-RU" b="1" dirty="0">
                <a:solidFill>
                  <a:srgbClr val="000000"/>
                </a:solidFill>
                <a:latin typeface="Arial"/>
              </a:rPr>
              <a:t/>
            </a:r>
            <a:br>
              <a:rPr lang="ru-RU" b="1" dirty="0">
                <a:solidFill>
                  <a:srgbClr val="000000"/>
                </a:solidFill>
                <a:latin typeface="Arial"/>
              </a:rPr>
            </a:br>
            <a:endParaRPr lang="ru-RU" dirty="0"/>
          </a:p>
        </p:txBody>
      </p:sp>
      <p:sp>
        <p:nvSpPr>
          <p:cNvPr id="3" name="Объект 2"/>
          <p:cNvSpPr>
            <a:spLocks noGrp="1"/>
          </p:cNvSpPr>
          <p:nvPr>
            <p:ph idx="1"/>
          </p:nvPr>
        </p:nvSpPr>
        <p:spPr/>
        <p:txBody>
          <a:bodyPr/>
          <a:lstStyle/>
          <a:p>
            <a:pPr marL="457200" indent="-457200">
              <a:buClrTx/>
              <a:buFont typeface="+mj-lt"/>
              <a:buAutoNum type="arabicPeriod"/>
            </a:pPr>
            <a:r>
              <a:rPr lang="ru-RU" b="1" dirty="0" smtClean="0">
                <a:solidFill>
                  <a:schemeClr val="tx1"/>
                </a:solidFill>
                <a:latin typeface="Arial" panose="020B0604020202020204" pitchFamily="34" charset="0"/>
                <a:cs typeface="Arial" panose="020B0604020202020204" pitchFamily="34" charset="0"/>
              </a:rPr>
              <a:t>Независимость судей</a:t>
            </a:r>
          </a:p>
          <a:p>
            <a:pPr marL="457200" indent="-457200">
              <a:buClrTx/>
              <a:buFont typeface="+mj-lt"/>
              <a:buAutoNum type="arabicPeriod"/>
            </a:pPr>
            <a:r>
              <a:rPr lang="ru-RU" b="1" dirty="0" smtClean="0">
                <a:solidFill>
                  <a:schemeClr val="tx1"/>
                </a:solidFill>
                <a:latin typeface="Arial" panose="020B0604020202020204" pitchFamily="34" charset="0"/>
                <a:cs typeface="Arial" panose="020B0604020202020204" pitchFamily="34" charset="0"/>
              </a:rPr>
              <a:t>Коллегиальность </a:t>
            </a:r>
          </a:p>
          <a:p>
            <a:pPr marL="457200" indent="-457200">
              <a:buClrTx/>
              <a:buFont typeface="+mj-lt"/>
              <a:buAutoNum type="arabicPeriod"/>
            </a:pPr>
            <a:r>
              <a:rPr lang="ru-RU" b="1" dirty="0" smtClean="0">
                <a:solidFill>
                  <a:schemeClr val="tx1"/>
                </a:solidFill>
                <a:latin typeface="Arial" panose="020B0604020202020204" pitchFamily="34" charset="0"/>
                <a:cs typeface="Arial" panose="020B0604020202020204" pitchFamily="34" charset="0"/>
              </a:rPr>
              <a:t>Гласность </a:t>
            </a:r>
          </a:p>
          <a:p>
            <a:pPr marL="457200" indent="-457200">
              <a:buClrTx/>
              <a:buFont typeface="+mj-lt"/>
              <a:buAutoNum type="arabicPeriod"/>
            </a:pPr>
            <a:r>
              <a:rPr lang="ru-RU" b="1" dirty="0">
                <a:solidFill>
                  <a:schemeClr val="tx1"/>
                </a:solidFill>
                <a:latin typeface="Arial" panose="020B0604020202020204" pitchFamily="34" charset="0"/>
                <a:cs typeface="Arial" panose="020B0604020202020204" pitchFamily="34" charset="0"/>
              </a:rPr>
              <a:t>У</a:t>
            </a:r>
            <a:r>
              <a:rPr lang="ru-RU" b="1" dirty="0" smtClean="0">
                <a:solidFill>
                  <a:schemeClr val="tx1"/>
                </a:solidFill>
                <a:latin typeface="Arial" panose="020B0604020202020204" pitchFamily="34" charset="0"/>
                <a:cs typeface="Arial" panose="020B0604020202020204" pitchFamily="34" charset="0"/>
              </a:rPr>
              <a:t>стность разбирательства</a:t>
            </a:r>
          </a:p>
          <a:p>
            <a:pPr marL="457200" indent="-457200">
              <a:buClrTx/>
              <a:buFont typeface="+mj-lt"/>
              <a:buAutoNum type="arabicPeriod"/>
            </a:pPr>
            <a:r>
              <a:rPr lang="ru-RU" b="1" dirty="0">
                <a:solidFill>
                  <a:schemeClr val="tx1"/>
                </a:solidFill>
                <a:latin typeface="Arial" panose="020B0604020202020204" pitchFamily="34" charset="0"/>
                <a:cs typeface="Arial" panose="020B0604020202020204" pitchFamily="34" charset="0"/>
              </a:rPr>
              <a:t>Я</a:t>
            </a:r>
            <a:r>
              <a:rPr lang="ru-RU" b="1" dirty="0" smtClean="0">
                <a:solidFill>
                  <a:schemeClr val="tx1"/>
                </a:solidFill>
                <a:latin typeface="Arial" panose="020B0604020202020204" pitchFamily="34" charset="0"/>
                <a:cs typeface="Arial" panose="020B0604020202020204" pitchFamily="34" charset="0"/>
              </a:rPr>
              <a:t>зык судопроизводства</a:t>
            </a:r>
          </a:p>
          <a:p>
            <a:pPr marL="457200" indent="-457200">
              <a:buClrTx/>
              <a:buFont typeface="+mj-lt"/>
              <a:buAutoNum type="arabicPeriod"/>
            </a:pPr>
            <a:r>
              <a:rPr lang="ru-RU" b="1" dirty="0">
                <a:solidFill>
                  <a:schemeClr val="tx1"/>
                </a:solidFill>
                <a:latin typeface="Arial" panose="020B0604020202020204" pitchFamily="34" charset="0"/>
                <a:cs typeface="Arial" panose="020B0604020202020204" pitchFamily="34" charset="0"/>
              </a:rPr>
              <a:t>Н</a:t>
            </a:r>
            <a:r>
              <a:rPr lang="ru-RU" b="1" dirty="0" smtClean="0">
                <a:solidFill>
                  <a:schemeClr val="tx1"/>
                </a:solidFill>
                <a:latin typeface="Arial" panose="020B0604020202020204" pitchFamily="34" charset="0"/>
                <a:cs typeface="Arial" panose="020B0604020202020204" pitchFamily="34" charset="0"/>
              </a:rPr>
              <a:t>епрерывность </a:t>
            </a:r>
            <a:r>
              <a:rPr lang="ru-RU" b="1" dirty="0">
                <a:solidFill>
                  <a:schemeClr val="tx1"/>
                </a:solidFill>
                <a:latin typeface="Arial" panose="020B0604020202020204" pitchFamily="34" charset="0"/>
                <a:cs typeface="Arial" panose="020B0604020202020204" pitchFamily="34" charset="0"/>
              </a:rPr>
              <a:t>судебного </a:t>
            </a:r>
            <a:r>
              <a:rPr lang="ru-RU" b="1" dirty="0" smtClean="0">
                <a:solidFill>
                  <a:schemeClr val="tx1"/>
                </a:solidFill>
                <a:latin typeface="Arial" panose="020B0604020202020204" pitchFamily="34" charset="0"/>
                <a:cs typeface="Arial" panose="020B0604020202020204" pitchFamily="34" charset="0"/>
              </a:rPr>
              <a:t>заседания </a:t>
            </a:r>
          </a:p>
          <a:p>
            <a:pPr marL="457200" indent="-457200">
              <a:buClrTx/>
              <a:buFont typeface="+mj-lt"/>
              <a:buAutoNum type="arabicPeriod"/>
            </a:pPr>
            <a:r>
              <a:rPr lang="ru-RU" b="1" dirty="0">
                <a:solidFill>
                  <a:schemeClr val="tx1"/>
                </a:solidFill>
                <a:latin typeface="Arial" panose="020B0604020202020204" pitchFamily="34" charset="0"/>
                <a:cs typeface="Arial" panose="020B0604020202020204" pitchFamily="34" charset="0"/>
              </a:rPr>
              <a:t>С</a:t>
            </a:r>
            <a:r>
              <a:rPr lang="ru-RU" b="1" dirty="0" smtClean="0">
                <a:solidFill>
                  <a:schemeClr val="tx1"/>
                </a:solidFill>
                <a:latin typeface="Arial" panose="020B0604020202020204" pitchFamily="34" charset="0"/>
                <a:cs typeface="Arial" panose="020B0604020202020204" pitchFamily="34" charset="0"/>
              </a:rPr>
              <a:t>остязательность </a:t>
            </a:r>
            <a:r>
              <a:rPr lang="ru-RU" b="1" dirty="0">
                <a:solidFill>
                  <a:schemeClr val="tx1"/>
                </a:solidFill>
                <a:latin typeface="Arial" panose="020B0604020202020204" pitchFamily="34" charset="0"/>
                <a:cs typeface="Arial" panose="020B0604020202020204" pitchFamily="34" charset="0"/>
              </a:rPr>
              <a:t>и равноправие </a:t>
            </a:r>
            <a:r>
              <a:rPr lang="ru-RU" b="1" dirty="0" smtClean="0">
                <a:solidFill>
                  <a:schemeClr val="tx1"/>
                </a:solidFill>
                <a:latin typeface="Arial" panose="020B0604020202020204" pitchFamily="34" charset="0"/>
                <a:cs typeface="Arial" panose="020B0604020202020204" pitchFamily="34" charset="0"/>
              </a:rPr>
              <a:t>сторон</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829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550372"/>
            <a:ext cx="5716758" cy="1146543"/>
          </a:xfrm>
        </p:spPr>
        <p:txBody>
          <a:bodyPr>
            <a:normAutofit fontScale="90000"/>
          </a:bodyPr>
          <a:lstStyle/>
          <a:p>
            <a:r>
              <a:rPr lang="ru-RU" sz="3200" cap="all" spc="-60" dirty="0">
                <a:solidFill>
                  <a:srgbClr val="D1282E"/>
                </a:solidFill>
                <a:latin typeface="Arial Black"/>
              </a:rPr>
              <a:t>Изучение нового материала</a:t>
            </a:r>
            <a:r>
              <a:rPr lang="ru-RU" sz="3200" b="1" dirty="0">
                <a:solidFill>
                  <a:srgbClr val="000000"/>
                </a:solidFill>
                <a:latin typeface="Arial"/>
              </a:rPr>
              <a:t> </a:t>
            </a:r>
            <a:r>
              <a:rPr lang="ru-RU" sz="2000" b="1" dirty="0" smtClean="0">
                <a:solidFill>
                  <a:srgbClr val="000000"/>
                </a:solidFill>
                <a:latin typeface="Arial"/>
              </a:rPr>
              <a:t/>
            </a:r>
            <a:br>
              <a:rPr lang="ru-RU" sz="2000" b="1" dirty="0" smtClean="0">
                <a:solidFill>
                  <a:srgbClr val="000000"/>
                </a:solidFill>
                <a:latin typeface="Arial"/>
              </a:rPr>
            </a:br>
            <a:r>
              <a:rPr lang="ru-RU" sz="2100" b="1" dirty="0" smtClean="0">
                <a:solidFill>
                  <a:srgbClr val="000000"/>
                </a:solidFill>
                <a:latin typeface="Arial"/>
              </a:rPr>
              <a:t>Основные </a:t>
            </a:r>
            <a:r>
              <a:rPr lang="ru-RU" sz="2100" b="1" dirty="0">
                <a:solidFill>
                  <a:srgbClr val="000000"/>
                </a:solidFill>
                <a:latin typeface="Arial"/>
              </a:rPr>
              <a:t>стадии Конституционного судопроизводства</a:t>
            </a:r>
            <a:endParaRPr lang="ru-RU" sz="2100" dirty="0"/>
          </a:p>
        </p:txBody>
      </p:sp>
      <p:sp>
        <p:nvSpPr>
          <p:cNvPr id="3" name="Объект 2"/>
          <p:cNvSpPr>
            <a:spLocks noGrp="1"/>
          </p:cNvSpPr>
          <p:nvPr>
            <p:ph idx="1"/>
          </p:nvPr>
        </p:nvSpPr>
        <p:spPr>
          <a:xfrm>
            <a:off x="633045" y="1845733"/>
            <a:ext cx="7561385" cy="4458351"/>
          </a:xfrm>
        </p:spPr>
        <p:txBody>
          <a:bodyPr>
            <a:normAutofit lnSpcReduction="10000"/>
          </a:bodyPr>
          <a:lstStyle/>
          <a:p>
            <a:r>
              <a:rPr lang="ru-RU" b="1" dirty="0" smtClean="0">
                <a:solidFill>
                  <a:schemeClr val="tx1"/>
                </a:solidFill>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a:t>
            </a:r>
            <a:r>
              <a:rPr lang="ru-RU" b="1" u="sng" dirty="0" smtClean="0">
                <a:solidFill>
                  <a:srgbClr val="FF0000"/>
                </a:solidFill>
                <a:latin typeface="Arial" panose="020B0604020202020204" pitchFamily="34" charset="0"/>
                <a:cs typeface="Arial" panose="020B0604020202020204" pitchFamily="34" charset="0"/>
              </a:rPr>
              <a:t>Обращение в КС РФ. </a:t>
            </a:r>
            <a:r>
              <a:rPr lang="ru-RU" b="1" dirty="0" smtClean="0">
                <a:solidFill>
                  <a:schemeClr val="tx1"/>
                </a:solidFill>
                <a:latin typeface="Arial" panose="020B0604020202020204" pitchFamily="34" charset="0"/>
                <a:cs typeface="Arial" panose="020B0604020202020204" pitchFamily="34" charset="0"/>
              </a:rPr>
              <a:t>Поводом к рассмотрению дела в КС РФ является обращение в КС РФ в форме запроса, ходатайства или жалобы Основание для рассмотрения дела- правовая неопределенность в вопросе о том, соответствует ли Конституции РФ закон, иной нормативный акт, договор между органами государственной власти, не вступивший в силу международный договор.</a:t>
            </a:r>
          </a:p>
          <a:p>
            <a:r>
              <a:rPr lang="ru-RU" b="1" dirty="0" smtClean="0">
                <a:solidFill>
                  <a:schemeClr val="tx1"/>
                </a:solidFill>
                <a:latin typeface="Arial" panose="020B0604020202020204" pitchFamily="34" charset="0"/>
                <a:cs typeface="Arial" panose="020B0604020202020204" pitchFamily="34" charset="0"/>
              </a:rPr>
              <a:t>2.</a:t>
            </a:r>
            <a:r>
              <a:rPr lang="ru-RU" b="1" u="sng" dirty="0" smtClean="0">
                <a:solidFill>
                  <a:srgbClr val="FF0000"/>
                </a:solidFill>
                <a:latin typeface="Arial" panose="020B0604020202020204" pitchFamily="34" charset="0"/>
                <a:cs typeface="Arial" panose="020B0604020202020204" pitchFamily="34" charset="0"/>
              </a:rPr>
              <a:t>Предварительное рассмотрение обращения Секретариатом. </a:t>
            </a:r>
            <a:r>
              <a:rPr lang="ru-RU" b="1" dirty="0" smtClean="0">
                <a:solidFill>
                  <a:schemeClr val="tx1"/>
                </a:solidFill>
                <a:latin typeface="Arial" panose="020B0604020202020204" pitchFamily="34" charset="0"/>
                <a:cs typeface="Arial" panose="020B0604020202020204" pitchFamily="34" charset="0"/>
              </a:rPr>
              <a:t>Обращения, поступающие в КС РФ, подлежат обязательной регистрации, после чего изучаются Секретариатом, который обращает внимание на формальные несоответствия, например: обращение явно не подведомственно КС РФ; по форме не отвечает требованиям закона; не оплачено гос. пошлиной.</a:t>
            </a:r>
            <a:endParaRPr lang="ru-RU" b="1"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8086359" y="1696915"/>
            <a:ext cx="3818426" cy="3996027"/>
          </a:xfrm>
          <a:prstGeom prst="rect">
            <a:avLst/>
          </a:prstGeom>
        </p:spPr>
      </p:pic>
    </p:spTree>
    <p:extLst>
      <p:ext uri="{BB962C8B-B14F-4D97-AF65-F5344CB8AC3E}">
        <p14:creationId xmlns:p14="http://schemas.microsoft.com/office/powerpoint/2010/main" xmlns="" val="193965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900" cap="all" spc="-60" dirty="0">
                <a:solidFill>
                  <a:srgbClr val="D1282E"/>
                </a:solidFill>
                <a:latin typeface="Arial Black"/>
              </a:rPr>
              <a:t>Изучение нового материала</a:t>
            </a:r>
            <a:endParaRPr lang="ru-RU" dirty="0"/>
          </a:p>
        </p:txBody>
      </p:sp>
      <p:sp>
        <p:nvSpPr>
          <p:cNvPr id="3" name="Объект 2"/>
          <p:cNvSpPr>
            <a:spLocks noGrp="1"/>
          </p:cNvSpPr>
          <p:nvPr>
            <p:ph idx="1"/>
          </p:nvPr>
        </p:nvSpPr>
        <p:spPr>
          <a:xfrm>
            <a:off x="1097280" y="1872762"/>
            <a:ext cx="10058400" cy="4325814"/>
          </a:xfrm>
        </p:spPr>
        <p:txBody>
          <a:bodyPr/>
          <a:lstStyle/>
          <a:p>
            <a:r>
              <a:rPr lang="ru-RU" b="1" dirty="0" smtClean="0">
                <a:solidFill>
                  <a:schemeClr val="tx1"/>
                </a:solidFill>
                <a:latin typeface="Arial" panose="020B0604020202020204" pitchFamily="34" charset="0"/>
                <a:cs typeface="Arial" panose="020B0604020202020204" pitchFamily="34" charset="0"/>
              </a:rPr>
              <a:t>3</a:t>
            </a:r>
            <a:r>
              <a:rPr lang="ru-RU" b="1" u="sng" dirty="0" smtClean="0">
                <a:solidFill>
                  <a:srgbClr val="FF0000"/>
                </a:solidFill>
                <a:latin typeface="Arial" panose="020B0604020202020204" pitchFamily="34" charset="0"/>
                <a:cs typeface="Arial" panose="020B0604020202020204" pitchFamily="34" charset="0"/>
              </a:rPr>
              <a:t>.Предварительное рассмотрение обращения судьями. </a:t>
            </a:r>
            <a:r>
              <a:rPr lang="ru-RU" b="1" dirty="0" smtClean="0">
                <a:solidFill>
                  <a:schemeClr val="tx1"/>
                </a:solidFill>
                <a:latin typeface="Arial" panose="020B0604020202020204" pitchFamily="34" charset="0"/>
                <a:cs typeface="Arial" panose="020B0604020202020204" pitchFamily="34" charset="0"/>
              </a:rPr>
              <a:t>По указанию Председателя КС РФ один или несколько судей анализируют обращение и дают предварительный ответ на вопрос, заданный в обращении.</a:t>
            </a:r>
          </a:p>
          <a:p>
            <a:r>
              <a:rPr lang="ru-RU" b="1" dirty="0" smtClean="0">
                <a:solidFill>
                  <a:schemeClr val="tx1"/>
                </a:solidFill>
                <a:latin typeface="Arial" panose="020B0604020202020204" pitchFamily="34" charset="0"/>
                <a:cs typeface="Arial" panose="020B0604020202020204" pitchFamily="34" charset="0"/>
              </a:rPr>
              <a:t>4.</a:t>
            </a:r>
            <a:r>
              <a:rPr lang="ru-RU" b="1" u="sng" dirty="0" smtClean="0">
                <a:solidFill>
                  <a:srgbClr val="FF0000"/>
                </a:solidFill>
                <a:latin typeface="Arial" panose="020B0604020202020204" pitchFamily="34" charset="0"/>
                <a:cs typeface="Arial" panose="020B0604020202020204" pitchFamily="34" charset="0"/>
              </a:rPr>
              <a:t>Назначение и подготовка дела к слушанию.</a:t>
            </a:r>
          </a:p>
          <a:p>
            <a:r>
              <a:rPr lang="ru-RU" b="1" dirty="0" smtClean="0">
                <a:solidFill>
                  <a:schemeClr val="tx1"/>
                </a:solidFill>
                <a:latin typeface="Arial" panose="020B0604020202020204" pitchFamily="34" charset="0"/>
                <a:cs typeface="Arial" panose="020B0604020202020204" pitchFamily="34" charset="0"/>
              </a:rPr>
              <a:t>5.</a:t>
            </a:r>
            <a:r>
              <a:rPr lang="ru-RU" b="1" u="sng" dirty="0" smtClean="0">
                <a:solidFill>
                  <a:srgbClr val="FF0000"/>
                </a:solidFill>
                <a:latin typeface="Arial" panose="020B0604020202020204" pitchFamily="34" charset="0"/>
                <a:cs typeface="Arial" panose="020B0604020202020204" pitchFamily="34" charset="0"/>
              </a:rPr>
              <a:t>Судебное разбирательство. </a:t>
            </a:r>
            <a:r>
              <a:rPr lang="ru-RU" b="1" dirty="0" smtClean="0">
                <a:solidFill>
                  <a:schemeClr val="tx1"/>
                </a:solidFill>
                <a:latin typeface="Arial" panose="020B0604020202020204" pitchFamily="34" charset="0"/>
                <a:cs typeface="Arial" panose="020B0604020202020204" pitchFamily="34" charset="0"/>
              </a:rPr>
              <a:t>Решение КС РФ принимается открытым голосованием путем поименного оправа судей. Решение КС РФ считается принятым, если за него проголосовало большинство участвовавших в голосовании судей.</a:t>
            </a:r>
          </a:p>
          <a:p>
            <a:r>
              <a:rPr lang="ru-RU" b="1" dirty="0" smtClean="0">
                <a:solidFill>
                  <a:schemeClr val="tx1"/>
                </a:solidFill>
                <a:latin typeface="Arial" panose="020B0604020202020204" pitchFamily="34" charset="0"/>
                <a:cs typeface="Arial" panose="020B0604020202020204" pitchFamily="34" charset="0"/>
              </a:rPr>
              <a:t>6.</a:t>
            </a:r>
            <a:r>
              <a:rPr lang="ru-RU" b="1" u="sng" dirty="0" smtClean="0">
                <a:solidFill>
                  <a:srgbClr val="FF0000"/>
                </a:solidFill>
                <a:latin typeface="Arial" panose="020B0604020202020204" pitchFamily="34" charset="0"/>
                <a:cs typeface="Arial" panose="020B0604020202020204" pitchFamily="34" charset="0"/>
              </a:rPr>
              <a:t>Вынесение постановления</a:t>
            </a:r>
          </a:p>
          <a:p>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15464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4248443" cy="1331182"/>
          </a:xfrm>
        </p:spPr>
        <p:txBody>
          <a:bodyPr>
            <a:noAutofit/>
          </a:bodyPr>
          <a:lstStyle/>
          <a:p>
            <a:r>
              <a:rPr lang="ru-RU" sz="3200" cap="all" spc="-60" dirty="0">
                <a:solidFill>
                  <a:srgbClr val="D1282E"/>
                </a:solidFill>
                <a:latin typeface="Arial Black"/>
              </a:rPr>
              <a:t>Задания для закрепления и рекомендации:</a:t>
            </a:r>
            <a:endParaRPr lang="ru-RU" sz="3200" dirty="0"/>
          </a:p>
        </p:txBody>
      </p:sp>
      <p:sp>
        <p:nvSpPr>
          <p:cNvPr id="3" name="Объект 2"/>
          <p:cNvSpPr>
            <a:spLocks noGrp="1"/>
          </p:cNvSpPr>
          <p:nvPr>
            <p:ph idx="1"/>
          </p:nvPr>
        </p:nvSpPr>
        <p:spPr/>
        <p:txBody>
          <a:bodyPr>
            <a:normAutofit/>
          </a:bodyPr>
          <a:lstStyle/>
          <a:p>
            <a:pPr marL="0" indent="0" algn="just">
              <a:buNone/>
            </a:pPr>
            <a:r>
              <a:rPr lang="ru-RU" b="1" dirty="0" smtClean="0">
                <a:solidFill>
                  <a:srgbClr val="000000"/>
                </a:solidFill>
                <a:latin typeface="Arial" panose="020B0604020202020204" pitchFamily="34" charset="0"/>
                <a:cs typeface="Arial" panose="020B0604020202020204" pitchFamily="34" charset="0"/>
              </a:rPr>
              <a:t>Задание №1 В </a:t>
            </a:r>
            <a:r>
              <a:rPr lang="ru-RU" b="1" dirty="0">
                <a:solidFill>
                  <a:srgbClr val="000000"/>
                </a:solidFill>
                <a:latin typeface="Arial" panose="020B0604020202020204" pitchFamily="34" charset="0"/>
                <a:cs typeface="Arial" panose="020B0604020202020204" pitchFamily="34" charset="0"/>
              </a:rPr>
              <a:t>конце 90-х годов вышел закон, согласно которому администрация предприятий обязана была увольнять работников пенсионного возраста, имевших трудовой стаж, достаточный для получения полной пенсии. Несколько уволенных на этой основе пенсионеров за восстановлением своих прав обратились в</a:t>
            </a:r>
          </a:p>
          <a:p>
            <a:pPr algn="just"/>
            <a:endParaRPr lang="ru-RU" b="1" dirty="0">
              <a:solidFill>
                <a:srgbClr val="000000"/>
              </a:solidFill>
              <a:latin typeface="Arial" panose="020B0604020202020204" pitchFamily="34" charset="0"/>
              <a:cs typeface="Arial" panose="020B0604020202020204" pitchFamily="34" charset="0"/>
            </a:endParaRPr>
          </a:p>
          <a:p>
            <a:pPr algn="just"/>
            <a:r>
              <a:rPr lang="ru-RU" b="1" dirty="0">
                <a:solidFill>
                  <a:srgbClr val="000000"/>
                </a:solidFill>
                <a:latin typeface="Arial" panose="020B0604020202020204" pitchFamily="34" charset="0"/>
                <a:cs typeface="Arial" panose="020B0604020202020204" pitchFamily="34" charset="0"/>
              </a:rPr>
              <a:t>1) Европейский Суд по правам человека</a:t>
            </a:r>
          </a:p>
          <a:p>
            <a:pPr algn="just"/>
            <a:r>
              <a:rPr lang="ru-RU" b="1" dirty="0">
                <a:solidFill>
                  <a:srgbClr val="000000"/>
                </a:solidFill>
                <a:latin typeface="Arial" panose="020B0604020202020204" pitchFamily="34" charset="0"/>
                <a:cs typeface="Arial" panose="020B0604020202020204" pitchFamily="34" charset="0"/>
              </a:rPr>
              <a:t>2) Верховный Суд</a:t>
            </a:r>
          </a:p>
          <a:p>
            <a:pPr algn="just"/>
            <a:r>
              <a:rPr lang="ru-RU" b="1" dirty="0">
                <a:solidFill>
                  <a:srgbClr val="000000"/>
                </a:solidFill>
                <a:latin typeface="Arial" panose="020B0604020202020204" pitchFamily="34" charset="0"/>
                <a:cs typeface="Arial" panose="020B0604020202020204" pitchFamily="34" charset="0"/>
              </a:rPr>
              <a:t>3) Арбитражный Суд</a:t>
            </a:r>
          </a:p>
          <a:p>
            <a:pPr algn="just"/>
            <a:r>
              <a:rPr lang="ru-RU" b="1" dirty="0">
                <a:solidFill>
                  <a:srgbClr val="000000"/>
                </a:solidFill>
                <a:latin typeface="Arial" panose="020B0604020202020204" pitchFamily="34" charset="0"/>
                <a:cs typeface="Arial" panose="020B0604020202020204" pitchFamily="34" charset="0"/>
              </a:rPr>
              <a:t>4) Конституционный Суд</a:t>
            </a:r>
          </a:p>
          <a:p>
            <a:endParaRPr lang="ru-RU" dirty="0"/>
          </a:p>
        </p:txBody>
      </p:sp>
    </p:spTree>
    <p:extLst>
      <p:ext uri="{BB962C8B-B14F-4D97-AF65-F5344CB8AC3E}">
        <p14:creationId xmlns:p14="http://schemas.microsoft.com/office/powerpoint/2010/main" xmlns="" val="84356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4538589" cy="1357559"/>
          </a:xfrm>
        </p:spPr>
        <p:txBody>
          <a:bodyPr>
            <a:normAutofit fontScale="90000"/>
          </a:bodyPr>
          <a:lstStyle/>
          <a:p>
            <a:r>
              <a:rPr lang="ru-RU" sz="3200" cap="all" spc="-60" dirty="0">
                <a:solidFill>
                  <a:srgbClr val="D1282E"/>
                </a:solidFill>
                <a:latin typeface="Arial Black"/>
              </a:rPr>
              <a:t>Задания для закрепления и рекомендации:</a:t>
            </a:r>
            <a:endParaRPr lang="ru-RU" dirty="0"/>
          </a:p>
        </p:txBody>
      </p:sp>
      <p:sp>
        <p:nvSpPr>
          <p:cNvPr id="3" name="Объект 2"/>
          <p:cNvSpPr>
            <a:spLocks noGrp="1"/>
          </p:cNvSpPr>
          <p:nvPr>
            <p:ph idx="1"/>
          </p:nvPr>
        </p:nvSpPr>
        <p:spPr/>
        <p:txBody>
          <a:bodyPr/>
          <a:lstStyle/>
          <a:p>
            <a:pPr algn="just"/>
            <a:r>
              <a:rPr lang="ru-RU" b="1" dirty="0" smtClean="0">
                <a:solidFill>
                  <a:srgbClr val="000000"/>
                </a:solidFill>
                <a:latin typeface="Arial" panose="020B0604020202020204" pitchFamily="34" charset="0"/>
                <a:cs typeface="Arial" panose="020B0604020202020204" pitchFamily="34" charset="0"/>
              </a:rPr>
              <a:t>Задание №2 Возвращаясь </a:t>
            </a:r>
            <a:r>
              <a:rPr lang="ru-RU" b="1" dirty="0">
                <a:solidFill>
                  <a:srgbClr val="000000"/>
                </a:solidFill>
                <a:latin typeface="Arial" panose="020B0604020202020204" pitchFamily="34" charset="0"/>
                <a:cs typeface="Arial" panose="020B0604020202020204" pitchFamily="34" charset="0"/>
              </a:rPr>
              <a:t>с работы в 8 часов вечера, гражданин Р. начинает в квартире ремонтные работы, которые заканчиваются около полуночи, что мешает отдыхать соседям. Соседи обратились в суд. Этот спор подведомствен суду</a:t>
            </a:r>
          </a:p>
          <a:p>
            <a:pPr algn="just"/>
            <a:r>
              <a:rPr lang="ru-RU" b="1" dirty="0">
                <a:solidFill>
                  <a:srgbClr val="000000"/>
                </a:solidFill>
                <a:latin typeface="Arial" panose="020B0604020202020204" pitchFamily="34" charset="0"/>
                <a:cs typeface="Arial" panose="020B0604020202020204" pitchFamily="34" charset="0"/>
              </a:rPr>
              <a:t> </a:t>
            </a:r>
          </a:p>
          <a:p>
            <a:pPr algn="just"/>
            <a:r>
              <a:rPr lang="ru-RU" b="1" dirty="0">
                <a:solidFill>
                  <a:srgbClr val="000000"/>
                </a:solidFill>
                <a:latin typeface="Arial" panose="020B0604020202020204" pitchFamily="34" charset="0"/>
                <a:cs typeface="Arial" panose="020B0604020202020204" pitchFamily="34" charset="0"/>
              </a:rPr>
              <a:t>1) мировому</a:t>
            </a:r>
          </a:p>
          <a:p>
            <a:pPr algn="just"/>
            <a:r>
              <a:rPr lang="ru-RU" b="1" dirty="0">
                <a:solidFill>
                  <a:srgbClr val="000000"/>
                </a:solidFill>
                <a:latin typeface="Arial" panose="020B0604020202020204" pitchFamily="34" charset="0"/>
                <a:cs typeface="Arial" panose="020B0604020202020204" pitchFamily="34" charset="0"/>
              </a:rPr>
              <a:t>2) присяжных</a:t>
            </a:r>
          </a:p>
          <a:p>
            <a:pPr algn="just"/>
            <a:r>
              <a:rPr lang="ru-RU" b="1" dirty="0">
                <a:solidFill>
                  <a:srgbClr val="000000"/>
                </a:solidFill>
                <a:latin typeface="Arial" panose="020B0604020202020204" pitchFamily="34" charset="0"/>
                <a:cs typeface="Arial" panose="020B0604020202020204" pitchFamily="34" charset="0"/>
              </a:rPr>
              <a:t>3) конституционному</a:t>
            </a:r>
          </a:p>
          <a:p>
            <a:pPr algn="just"/>
            <a:r>
              <a:rPr lang="ru-RU" b="1" dirty="0">
                <a:solidFill>
                  <a:srgbClr val="000000"/>
                </a:solidFill>
                <a:latin typeface="Arial" panose="020B0604020202020204" pitchFamily="34" charset="0"/>
                <a:cs typeface="Arial" panose="020B0604020202020204" pitchFamily="34" charset="0"/>
              </a:rPr>
              <a:t>4) арбитражному</a:t>
            </a:r>
          </a:p>
          <a:p>
            <a:endParaRPr lang="ru-RU" dirty="0"/>
          </a:p>
        </p:txBody>
      </p:sp>
    </p:spTree>
    <p:extLst>
      <p:ext uri="{BB962C8B-B14F-4D97-AF65-F5344CB8AC3E}">
        <p14:creationId xmlns:p14="http://schemas.microsoft.com/office/powerpoint/2010/main" xmlns="" val="371266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5057335" cy="1450757"/>
          </a:xfrm>
        </p:spPr>
        <p:txBody>
          <a:bodyPr>
            <a:normAutofit fontScale="90000"/>
          </a:bodyPr>
          <a:lstStyle/>
          <a:p>
            <a:r>
              <a:rPr lang="ru-RU" sz="3200" cap="all" spc="-60" dirty="0">
                <a:solidFill>
                  <a:srgbClr val="D1282E"/>
                </a:solidFill>
                <a:latin typeface="Arial Black"/>
              </a:rPr>
              <a:t>Задания для закрепления и рекомендации:</a:t>
            </a:r>
            <a:endParaRPr lang="ru-RU" dirty="0"/>
          </a:p>
        </p:txBody>
      </p:sp>
      <p:sp>
        <p:nvSpPr>
          <p:cNvPr id="3" name="Объект 2"/>
          <p:cNvSpPr>
            <a:spLocks noGrp="1"/>
          </p:cNvSpPr>
          <p:nvPr>
            <p:ph idx="1"/>
          </p:nvPr>
        </p:nvSpPr>
        <p:spPr/>
        <p:txBody>
          <a:bodyPr>
            <a:normAutofit/>
          </a:bodyPr>
          <a:lstStyle/>
          <a:p>
            <a:pPr algn="just"/>
            <a:r>
              <a:rPr lang="ru-RU" b="1" dirty="0" smtClean="0">
                <a:solidFill>
                  <a:srgbClr val="000000"/>
                </a:solidFill>
                <a:latin typeface="Arial" panose="020B0604020202020204" pitchFamily="34" charset="0"/>
                <a:cs typeface="Arial" panose="020B0604020202020204" pitchFamily="34" charset="0"/>
              </a:rPr>
              <a:t>Задание №3 Индивидуальное </a:t>
            </a:r>
            <a:r>
              <a:rPr lang="ru-RU" b="1" dirty="0">
                <a:solidFill>
                  <a:srgbClr val="000000"/>
                </a:solidFill>
                <a:latin typeface="Arial" panose="020B0604020202020204" pitchFamily="34" charset="0"/>
                <a:cs typeface="Arial" panose="020B0604020202020204" pitchFamily="34" charset="0"/>
              </a:rPr>
              <a:t>частное предприятие «Таёжные коренья и травы» предъявило иск к муниципальной аптеке по поводу нарушения условий предоставления ему в аренду помещения</a:t>
            </a:r>
            <a:r>
              <a:rPr lang="ru-RU" b="1" dirty="0" smtClean="0">
                <a:solidFill>
                  <a:srgbClr val="000000"/>
                </a:solidFill>
                <a:latin typeface="Arial" panose="020B0604020202020204" pitchFamily="34" charset="0"/>
                <a:cs typeface="Arial" panose="020B0604020202020204" pitchFamily="34" charset="0"/>
              </a:rPr>
              <a:t>.</a:t>
            </a:r>
            <a:endParaRPr lang="ru-RU" b="1" dirty="0">
              <a:solidFill>
                <a:srgbClr val="000000"/>
              </a:solidFill>
              <a:latin typeface="Arial" panose="020B0604020202020204" pitchFamily="34" charset="0"/>
              <a:cs typeface="Arial" panose="020B0604020202020204" pitchFamily="34" charset="0"/>
            </a:endParaRPr>
          </a:p>
          <a:p>
            <a:pPr algn="just"/>
            <a:r>
              <a:rPr lang="ru-RU" b="1" dirty="0">
                <a:solidFill>
                  <a:srgbClr val="000000"/>
                </a:solidFill>
                <a:latin typeface="Arial" panose="020B0604020202020204" pitchFamily="34" charset="0"/>
                <a:cs typeface="Arial" panose="020B0604020202020204" pitchFamily="34" charset="0"/>
              </a:rPr>
              <a:t>В каком суде будет рассмотрен данный иск?</a:t>
            </a:r>
          </a:p>
          <a:p>
            <a:pPr algn="just"/>
            <a:r>
              <a:rPr lang="ru-RU" b="1" dirty="0">
                <a:solidFill>
                  <a:srgbClr val="000000"/>
                </a:solidFill>
                <a:latin typeface="Arial" panose="020B0604020202020204" pitchFamily="34" charset="0"/>
                <a:cs typeface="Arial" panose="020B0604020202020204" pitchFamily="34" charset="0"/>
              </a:rPr>
              <a:t> </a:t>
            </a:r>
          </a:p>
          <a:p>
            <a:pPr algn="just"/>
            <a:r>
              <a:rPr lang="ru-RU" b="1" dirty="0">
                <a:solidFill>
                  <a:srgbClr val="000000"/>
                </a:solidFill>
                <a:latin typeface="Arial" panose="020B0604020202020204" pitchFamily="34" charset="0"/>
                <a:cs typeface="Arial" panose="020B0604020202020204" pitchFamily="34" charset="0"/>
              </a:rPr>
              <a:t>1) в арбитражном</a:t>
            </a:r>
          </a:p>
          <a:p>
            <a:pPr algn="just"/>
            <a:r>
              <a:rPr lang="ru-RU" b="1" dirty="0">
                <a:solidFill>
                  <a:srgbClr val="000000"/>
                </a:solidFill>
                <a:latin typeface="Arial" panose="020B0604020202020204" pitchFamily="34" charset="0"/>
                <a:cs typeface="Arial" panose="020B0604020202020204" pitchFamily="34" charset="0"/>
              </a:rPr>
              <a:t>2) в суде общей юрисдикции</a:t>
            </a:r>
          </a:p>
          <a:p>
            <a:pPr algn="just"/>
            <a:r>
              <a:rPr lang="ru-RU" b="1" dirty="0">
                <a:solidFill>
                  <a:srgbClr val="000000"/>
                </a:solidFill>
                <a:latin typeface="Arial" panose="020B0604020202020204" pitchFamily="34" charset="0"/>
                <a:cs typeface="Arial" panose="020B0604020202020204" pitchFamily="34" charset="0"/>
              </a:rPr>
              <a:t>3) в мировом</a:t>
            </a:r>
          </a:p>
          <a:p>
            <a:pPr algn="just"/>
            <a:r>
              <a:rPr lang="ru-RU" b="1" dirty="0">
                <a:solidFill>
                  <a:srgbClr val="000000"/>
                </a:solidFill>
                <a:latin typeface="Arial" panose="020B0604020202020204" pitchFamily="34" charset="0"/>
                <a:cs typeface="Arial" panose="020B0604020202020204" pitchFamily="34" charset="0"/>
              </a:rPr>
              <a:t>4) в конституционном</a:t>
            </a:r>
          </a:p>
          <a:p>
            <a:endParaRPr lang="ru-RU" dirty="0"/>
          </a:p>
        </p:txBody>
      </p:sp>
    </p:spTree>
    <p:extLst>
      <p:ext uri="{BB962C8B-B14F-4D97-AF65-F5344CB8AC3E}">
        <p14:creationId xmlns:p14="http://schemas.microsoft.com/office/powerpoint/2010/main" xmlns="" val="413866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1772" y="1028699"/>
            <a:ext cx="10058400" cy="647114"/>
          </a:xfrm>
        </p:spPr>
        <p:txBody>
          <a:bodyPr/>
          <a:lstStyle/>
          <a:p>
            <a:r>
              <a:rPr lang="ru-RU" sz="3600" cap="all" spc="-60" dirty="0">
                <a:solidFill>
                  <a:srgbClr val="D1282E"/>
                </a:solidFill>
                <a:latin typeface="Arial Black"/>
              </a:rPr>
              <a:t>План урока:</a:t>
            </a:r>
            <a:endParaRPr lang="ru-RU" dirty="0"/>
          </a:p>
        </p:txBody>
      </p:sp>
      <p:sp>
        <p:nvSpPr>
          <p:cNvPr id="3" name="Объект 2"/>
          <p:cNvSpPr>
            <a:spLocks noGrp="1"/>
          </p:cNvSpPr>
          <p:nvPr>
            <p:ph idx="1"/>
          </p:nvPr>
        </p:nvSpPr>
        <p:spPr>
          <a:xfrm>
            <a:off x="820323" y="1784839"/>
            <a:ext cx="10401299" cy="4791807"/>
          </a:xfrm>
        </p:spPr>
        <p:txBody>
          <a:bodyPr>
            <a:normAutofit fontScale="92500" lnSpcReduction="20000"/>
          </a:bodyPr>
          <a:lstStyle/>
          <a:p>
            <a:pPr marL="457200" lvl="0" indent="-457200">
              <a:lnSpc>
                <a:spcPct val="100000"/>
              </a:lnSpc>
              <a:spcBef>
                <a:spcPct val="20000"/>
              </a:spcBef>
              <a:spcAft>
                <a:spcPts val="600"/>
              </a:spcAft>
              <a:buClrTx/>
              <a:buSzTx/>
              <a:buFont typeface="Arial" pitchFamily="34" charset="0"/>
              <a:buAutoNum type="arabicPeriod"/>
            </a:pPr>
            <a:r>
              <a:rPr lang="ru-RU" sz="1900" b="1" dirty="0">
                <a:solidFill>
                  <a:srgbClr val="000000"/>
                </a:solidFill>
                <a:latin typeface="Arial"/>
              </a:rPr>
              <a:t>Повторение ранее изученного материала</a:t>
            </a:r>
          </a:p>
          <a:p>
            <a:pPr marL="0" indent="0">
              <a:lnSpc>
                <a:spcPct val="100000"/>
              </a:lnSpc>
              <a:spcBef>
                <a:spcPct val="20000"/>
              </a:spcBef>
              <a:spcAft>
                <a:spcPts val="600"/>
              </a:spcAft>
              <a:buClrTx/>
              <a:buSzTx/>
              <a:buNone/>
            </a:pPr>
            <a:r>
              <a:rPr lang="ru-RU" sz="1900" b="1" dirty="0">
                <a:solidFill>
                  <a:srgbClr val="000000"/>
                </a:solidFill>
                <a:latin typeface="Arial"/>
              </a:rPr>
              <a:t>А) Процессуальное </a:t>
            </a:r>
            <a:r>
              <a:rPr lang="ru-RU" sz="1900" b="1" dirty="0" smtClean="0">
                <a:solidFill>
                  <a:srgbClr val="000000"/>
                </a:solidFill>
                <a:latin typeface="Arial"/>
              </a:rPr>
              <a:t>право (повторение </a:t>
            </a:r>
            <a:r>
              <a:rPr lang="ru-RU" sz="1900" b="1" dirty="0">
                <a:solidFill>
                  <a:srgbClr val="000000"/>
                </a:solidFill>
                <a:latin typeface="Arial"/>
              </a:rPr>
              <a:t>+ задание)</a:t>
            </a:r>
          </a:p>
          <a:p>
            <a:pPr marL="0" indent="0">
              <a:lnSpc>
                <a:spcPct val="100000"/>
              </a:lnSpc>
              <a:spcBef>
                <a:spcPct val="20000"/>
              </a:spcBef>
              <a:spcAft>
                <a:spcPts val="600"/>
              </a:spcAft>
              <a:buClrTx/>
              <a:buSzTx/>
              <a:buNone/>
            </a:pPr>
            <a:r>
              <a:rPr lang="ru-RU" sz="1900" b="1" dirty="0">
                <a:solidFill>
                  <a:srgbClr val="000000"/>
                </a:solidFill>
                <a:latin typeface="Arial"/>
              </a:rPr>
              <a:t>Б) Гражданский </a:t>
            </a:r>
            <a:r>
              <a:rPr lang="ru-RU" sz="1900" b="1" dirty="0" smtClean="0">
                <a:solidFill>
                  <a:srgbClr val="000000"/>
                </a:solidFill>
                <a:latin typeface="Arial"/>
              </a:rPr>
              <a:t>процесс (повторение </a:t>
            </a:r>
            <a:r>
              <a:rPr lang="ru-RU" sz="1900" b="1" dirty="0">
                <a:solidFill>
                  <a:srgbClr val="000000"/>
                </a:solidFill>
                <a:latin typeface="Arial"/>
              </a:rPr>
              <a:t>+ задание)</a:t>
            </a:r>
          </a:p>
          <a:p>
            <a:pPr marL="0" lvl="0" indent="0">
              <a:lnSpc>
                <a:spcPct val="100000"/>
              </a:lnSpc>
              <a:spcBef>
                <a:spcPct val="20000"/>
              </a:spcBef>
              <a:spcAft>
                <a:spcPts val="600"/>
              </a:spcAft>
              <a:buClrTx/>
              <a:buSzTx/>
              <a:buNone/>
            </a:pPr>
            <a:r>
              <a:rPr lang="ru-RU" sz="1900" b="1" dirty="0">
                <a:solidFill>
                  <a:srgbClr val="000000"/>
                </a:solidFill>
                <a:latin typeface="Arial"/>
              </a:rPr>
              <a:t>В) Арбитражный </a:t>
            </a:r>
            <a:r>
              <a:rPr lang="ru-RU" sz="1900" b="1" dirty="0" smtClean="0">
                <a:solidFill>
                  <a:srgbClr val="000000"/>
                </a:solidFill>
                <a:latin typeface="Arial"/>
              </a:rPr>
              <a:t>процесс (повторение </a:t>
            </a:r>
            <a:r>
              <a:rPr lang="ru-RU" sz="1900" b="1" dirty="0">
                <a:solidFill>
                  <a:srgbClr val="000000"/>
                </a:solidFill>
                <a:latin typeface="Arial"/>
              </a:rPr>
              <a:t>+ задание</a:t>
            </a:r>
            <a:r>
              <a:rPr lang="ru-RU" sz="1900" b="1" dirty="0" smtClean="0">
                <a:solidFill>
                  <a:srgbClr val="000000"/>
                </a:solidFill>
                <a:latin typeface="Arial"/>
              </a:rPr>
              <a:t>)</a:t>
            </a:r>
          </a:p>
          <a:p>
            <a:pPr marL="0" indent="0">
              <a:lnSpc>
                <a:spcPct val="100000"/>
              </a:lnSpc>
              <a:spcBef>
                <a:spcPct val="20000"/>
              </a:spcBef>
              <a:spcAft>
                <a:spcPts val="600"/>
              </a:spcAft>
              <a:buClrTx/>
              <a:buSzTx/>
              <a:buNone/>
            </a:pPr>
            <a:r>
              <a:rPr lang="ru-RU" sz="1900" b="1" dirty="0" smtClean="0">
                <a:solidFill>
                  <a:srgbClr val="000000"/>
                </a:solidFill>
                <a:latin typeface="Arial"/>
              </a:rPr>
              <a:t>Г)</a:t>
            </a:r>
            <a:r>
              <a:rPr lang="ru-RU" sz="1900" b="1" dirty="0">
                <a:solidFill>
                  <a:srgbClr val="000000"/>
                </a:solidFill>
                <a:latin typeface="Arial"/>
              </a:rPr>
              <a:t> Уголовный </a:t>
            </a:r>
            <a:r>
              <a:rPr lang="ru-RU" sz="1900" b="1" dirty="0" smtClean="0">
                <a:solidFill>
                  <a:srgbClr val="000000"/>
                </a:solidFill>
                <a:latin typeface="Arial"/>
              </a:rPr>
              <a:t>процесс </a:t>
            </a:r>
            <a:r>
              <a:rPr lang="ru-RU" sz="1900" b="1" dirty="0">
                <a:solidFill>
                  <a:srgbClr val="000000"/>
                </a:solidFill>
                <a:latin typeface="Arial"/>
              </a:rPr>
              <a:t>(повторение + задание)</a:t>
            </a:r>
          </a:p>
          <a:p>
            <a:pPr marL="0" indent="0">
              <a:lnSpc>
                <a:spcPct val="100000"/>
              </a:lnSpc>
              <a:spcBef>
                <a:spcPct val="20000"/>
              </a:spcBef>
              <a:spcAft>
                <a:spcPts val="600"/>
              </a:spcAft>
              <a:buClrTx/>
              <a:buSzTx/>
              <a:buNone/>
            </a:pPr>
            <a:r>
              <a:rPr lang="ru-RU" sz="1900" b="1" dirty="0" smtClean="0">
                <a:solidFill>
                  <a:srgbClr val="000000"/>
                </a:solidFill>
                <a:latin typeface="Arial"/>
              </a:rPr>
              <a:t>Д)</a:t>
            </a:r>
            <a:r>
              <a:rPr lang="ru-RU" sz="1900" b="1" dirty="0">
                <a:solidFill>
                  <a:srgbClr val="000000"/>
                </a:solidFill>
                <a:latin typeface="Arial"/>
              </a:rPr>
              <a:t> Административная </a:t>
            </a:r>
            <a:r>
              <a:rPr lang="ru-RU" sz="1900" b="1" dirty="0" smtClean="0">
                <a:solidFill>
                  <a:srgbClr val="000000"/>
                </a:solidFill>
                <a:latin typeface="Arial"/>
              </a:rPr>
              <a:t>юрисдикция </a:t>
            </a:r>
            <a:r>
              <a:rPr lang="ru-RU" sz="1900" b="1" dirty="0">
                <a:solidFill>
                  <a:srgbClr val="000000"/>
                </a:solidFill>
                <a:latin typeface="Arial"/>
              </a:rPr>
              <a:t>(повторение + задание)</a:t>
            </a:r>
          </a:p>
          <a:p>
            <a:pPr marL="457200" lvl="0" indent="-457200">
              <a:lnSpc>
                <a:spcPct val="100000"/>
              </a:lnSpc>
              <a:spcBef>
                <a:spcPct val="20000"/>
              </a:spcBef>
              <a:spcAft>
                <a:spcPts val="600"/>
              </a:spcAft>
              <a:buClrTx/>
              <a:buSzTx/>
              <a:buFont typeface="Arial" pitchFamily="34" charset="0"/>
              <a:buAutoNum type="arabicPeriod" startAt="2"/>
            </a:pPr>
            <a:r>
              <a:rPr lang="ru-RU" sz="1900" b="1" dirty="0">
                <a:solidFill>
                  <a:srgbClr val="000000"/>
                </a:solidFill>
                <a:latin typeface="Arial"/>
              </a:rPr>
              <a:t>Изучение нового материала:</a:t>
            </a:r>
          </a:p>
          <a:p>
            <a:pPr marL="0" lvl="0" indent="0">
              <a:lnSpc>
                <a:spcPct val="100000"/>
              </a:lnSpc>
              <a:spcBef>
                <a:spcPct val="20000"/>
              </a:spcBef>
              <a:spcAft>
                <a:spcPts val="600"/>
              </a:spcAft>
              <a:buClrTx/>
              <a:buSzTx/>
              <a:buNone/>
            </a:pPr>
            <a:r>
              <a:rPr lang="ru-RU" sz="1900" b="1" dirty="0" smtClean="0">
                <a:solidFill>
                  <a:srgbClr val="000000"/>
                </a:solidFill>
                <a:latin typeface="Arial"/>
              </a:rPr>
              <a:t>А</a:t>
            </a:r>
            <a:r>
              <a:rPr lang="ru-RU" sz="1900" b="1" dirty="0">
                <a:solidFill>
                  <a:srgbClr val="000000"/>
                </a:solidFill>
                <a:latin typeface="Arial"/>
              </a:rPr>
              <a:t>)</a:t>
            </a:r>
            <a:r>
              <a:rPr lang="ru-RU" sz="1900" b="1" dirty="0" smtClean="0">
                <a:solidFill>
                  <a:srgbClr val="000000"/>
                </a:solidFill>
                <a:latin typeface="Arial"/>
              </a:rPr>
              <a:t> Понятие </a:t>
            </a:r>
            <a:r>
              <a:rPr lang="ru-RU" sz="1900" b="1" dirty="0">
                <a:solidFill>
                  <a:srgbClr val="000000"/>
                </a:solidFill>
                <a:latin typeface="Arial"/>
              </a:rPr>
              <a:t>Конституционное судопроизводство </a:t>
            </a:r>
            <a:endParaRPr lang="ru-RU" sz="1900" b="1" dirty="0" smtClean="0">
              <a:solidFill>
                <a:srgbClr val="000000"/>
              </a:solidFill>
              <a:latin typeface="Arial"/>
            </a:endParaRPr>
          </a:p>
          <a:p>
            <a:pPr marL="0" lvl="0" indent="0">
              <a:lnSpc>
                <a:spcPct val="100000"/>
              </a:lnSpc>
              <a:spcBef>
                <a:spcPct val="20000"/>
              </a:spcBef>
              <a:spcAft>
                <a:spcPts val="600"/>
              </a:spcAft>
              <a:buClrTx/>
              <a:buSzTx/>
              <a:buNone/>
            </a:pPr>
            <a:r>
              <a:rPr lang="ru-RU" sz="1900" b="1" dirty="0" smtClean="0">
                <a:solidFill>
                  <a:srgbClr val="000000"/>
                </a:solidFill>
                <a:latin typeface="Arial"/>
              </a:rPr>
              <a:t>Б) </a:t>
            </a:r>
            <a:r>
              <a:rPr lang="ru-RU" sz="1900" b="1" dirty="0">
                <a:solidFill>
                  <a:srgbClr val="000000"/>
                </a:solidFill>
                <a:latin typeface="Arial"/>
              </a:rPr>
              <a:t>Цель Конституционного судопроизводства </a:t>
            </a:r>
            <a:endParaRPr lang="ru-RU" sz="1900" b="1" dirty="0" smtClean="0">
              <a:solidFill>
                <a:srgbClr val="000000"/>
              </a:solidFill>
              <a:latin typeface="Arial"/>
            </a:endParaRPr>
          </a:p>
          <a:p>
            <a:pPr marL="0" lvl="0" indent="0">
              <a:lnSpc>
                <a:spcPct val="100000"/>
              </a:lnSpc>
              <a:spcBef>
                <a:spcPct val="20000"/>
              </a:spcBef>
              <a:spcAft>
                <a:spcPts val="600"/>
              </a:spcAft>
              <a:buClrTx/>
              <a:buSzTx/>
              <a:buNone/>
            </a:pPr>
            <a:r>
              <a:rPr lang="ru-RU" sz="1900" b="1" dirty="0" smtClean="0">
                <a:solidFill>
                  <a:srgbClr val="000000"/>
                </a:solidFill>
                <a:latin typeface="Arial"/>
              </a:rPr>
              <a:t>В) </a:t>
            </a:r>
            <a:r>
              <a:rPr lang="ru-RU" sz="1900" b="1" dirty="0">
                <a:solidFill>
                  <a:srgbClr val="000000"/>
                </a:solidFill>
                <a:latin typeface="Arial"/>
              </a:rPr>
              <a:t>Судьи Конституционного Суда </a:t>
            </a:r>
            <a:endParaRPr lang="ru-RU" sz="1900" b="1" dirty="0" smtClean="0">
              <a:solidFill>
                <a:srgbClr val="000000"/>
              </a:solidFill>
              <a:latin typeface="Arial"/>
            </a:endParaRPr>
          </a:p>
          <a:p>
            <a:pPr marL="0" lvl="0" indent="0">
              <a:lnSpc>
                <a:spcPct val="100000"/>
              </a:lnSpc>
              <a:spcBef>
                <a:spcPct val="20000"/>
              </a:spcBef>
              <a:spcAft>
                <a:spcPts val="600"/>
              </a:spcAft>
              <a:buClrTx/>
              <a:buSzTx/>
              <a:buNone/>
            </a:pPr>
            <a:r>
              <a:rPr lang="ru-RU" sz="1900" b="1" dirty="0" smtClean="0">
                <a:solidFill>
                  <a:srgbClr val="000000"/>
                </a:solidFill>
                <a:latin typeface="Arial"/>
              </a:rPr>
              <a:t>Г) Основные </a:t>
            </a:r>
            <a:r>
              <a:rPr lang="ru-RU" sz="1900" b="1" dirty="0">
                <a:solidFill>
                  <a:srgbClr val="000000"/>
                </a:solidFill>
                <a:latin typeface="Arial"/>
              </a:rPr>
              <a:t>принципы Конституционного Суда </a:t>
            </a:r>
            <a:endParaRPr lang="ru-RU" sz="1900" b="1" dirty="0" smtClean="0">
              <a:solidFill>
                <a:srgbClr val="000000"/>
              </a:solidFill>
              <a:latin typeface="Arial"/>
            </a:endParaRPr>
          </a:p>
          <a:p>
            <a:pPr marL="0" lvl="0" indent="0">
              <a:lnSpc>
                <a:spcPct val="100000"/>
              </a:lnSpc>
              <a:spcBef>
                <a:spcPct val="20000"/>
              </a:spcBef>
              <a:spcAft>
                <a:spcPts val="600"/>
              </a:spcAft>
              <a:buClrTx/>
              <a:buSzTx/>
              <a:buNone/>
            </a:pPr>
            <a:r>
              <a:rPr lang="ru-RU" sz="1900" b="1" dirty="0" smtClean="0">
                <a:solidFill>
                  <a:srgbClr val="000000"/>
                </a:solidFill>
                <a:latin typeface="Arial"/>
              </a:rPr>
              <a:t>Д) Основные </a:t>
            </a:r>
            <a:r>
              <a:rPr lang="ru-RU" sz="1900" b="1" dirty="0">
                <a:solidFill>
                  <a:srgbClr val="000000"/>
                </a:solidFill>
                <a:latin typeface="Arial"/>
              </a:rPr>
              <a:t>стадии Конституционного </a:t>
            </a:r>
            <a:r>
              <a:rPr lang="ru-RU" sz="1900" b="1" dirty="0" smtClean="0">
                <a:solidFill>
                  <a:srgbClr val="000000"/>
                </a:solidFill>
                <a:latin typeface="Arial"/>
              </a:rPr>
              <a:t>судопроизводства</a:t>
            </a:r>
          </a:p>
          <a:p>
            <a:pPr marL="0" lvl="0" indent="0">
              <a:lnSpc>
                <a:spcPct val="100000"/>
              </a:lnSpc>
              <a:spcBef>
                <a:spcPct val="20000"/>
              </a:spcBef>
              <a:spcAft>
                <a:spcPts val="600"/>
              </a:spcAft>
              <a:buClrTx/>
              <a:buSzTx/>
              <a:buNone/>
            </a:pPr>
            <a:r>
              <a:rPr lang="ru-RU" sz="1900" b="1" dirty="0" smtClean="0">
                <a:solidFill>
                  <a:srgbClr val="000000"/>
                </a:solidFill>
                <a:latin typeface="Arial"/>
              </a:rPr>
              <a:t>3</a:t>
            </a:r>
            <a:r>
              <a:rPr lang="ru-RU" sz="1900" b="1" dirty="0">
                <a:solidFill>
                  <a:srgbClr val="000000"/>
                </a:solidFill>
                <a:latin typeface="Arial"/>
              </a:rPr>
              <a:t>. Задания для закрепления и рекомендации</a:t>
            </a:r>
          </a:p>
          <a:p>
            <a:endParaRPr lang="ru-RU" dirty="0"/>
          </a:p>
        </p:txBody>
      </p:sp>
    </p:spTree>
    <p:extLst>
      <p:ext uri="{BB962C8B-B14F-4D97-AF65-F5344CB8AC3E}">
        <p14:creationId xmlns:p14="http://schemas.microsoft.com/office/powerpoint/2010/main" xmlns="" val="232571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4617720" cy="1260843"/>
          </a:xfrm>
        </p:spPr>
        <p:txBody>
          <a:bodyPr>
            <a:normAutofit fontScale="90000"/>
          </a:bodyPr>
          <a:lstStyle/>
          <a:p>
            <a:r>
              <a:rPr lang="ru-RU" sz="2600" cap="all" spc="-60" dirty="0">
                <a:solidFill>
                  <a:srgbClr val="D1282E"/>
                </a:solidFill>
                <a:latin typeface="Arial Black"/>
              </a:rPr>
              <a:t>Задания для </a:t>
            </a:r>
            <a:br>
              <a:rPr lang="ru-RU" sz="2600" cap="all" spc="-60" dirty="0">
                <a:solidFill>
                  <a:srgbClr val="D1282E"/>
                </a:solidFill>
                <a:latin typeface="Arial Black"/>
              </a:rPr>
            </a:br>
            <a:r>
              <a:rPr lang="ru-RU" sz="2600" cap="all" spc="-60" dirty="0">
                <a:solidFill>
                  <a:srgbClr val="D1282E"/>
                </a:solidFill>
                <a:latin typeface="Arial Black"/>
              </a:rPr>
              <a:t>закрепления и рекомендации:</a:t>
            </a:r>
            <a:endParaRPr lang="ru-RU" dirty="0"/>
          </a:p>
        </p:txBody>
      </p:sp>
      <p:sp>
        <p:nvSpPr>
          <p:cNvPr id="3" name="Объект 2"/>
          <p:cNvSpPr>
            <a:spLocks noGrp="1"/>
          </p:cNvSpPr>
          <p:nvPr>
            <p:ph idx="1"/>
          </p:nvPr>
        </p:nvSpPr>
        <p:spPr>
          <a:xfrm>
            <a:off x="1097280" y="1811215"/>
            <a:ext cx="9646920" cy="4057879"/>
          </a:xfrm>
        </p:spPr>
        <p:txBody>
          <a:bodyPr/>
          <a:lstStyle/>
          <a:p>
            <a:pPr lvl="0" algn="just">
              <a:spcBef>
                <a:spcPts val="0"/>
              </a:spcBef>
              <a:spcAft>
                <a:spcPts val="0"/>
              </a:spcAft>
            </a:pPr>
            <a:r>
              <a:rPr lang="ru-RU" sz="1800" b="1" dirty="0">
                <a:solidFill>
                  <a:srgbClr val="000000"/>
                </a:solidFill>
                <a:latin typeface="Arial"/>
              </a:rPr>
              <a:t>Дорогие ребята! Для эффективной подготовки и понимания материала рекомендую прослушать на сайте Российская электронная </a:t>
            </a:r>
            <a:r>
              <a:rPr lang="ru-RU" sz="1800" b="1" dirty="0" smtClean="0">
                <a:solidFill>
                  <a:srgbClr val="000000"/>
                </a:solidFill>
                <a:latin typeface="Arial"/>
              </a:rPr>
              <a:t>школа Урок </a:t>
            </a:r>
            <a:r>
              <a:rPr lang="ru-RU" sz="1800" dirty="0" smtClean="0">
                <a:solidFill>
                  <a:srgbClr val="000000"/>
                </a:solidFill>
              </a:rPr>
              <a:t>31  </a:t>
            </a:r>
            <a:r>
              <a:rPr lang="ru-RU" sz="1800" dirty="0">
                <a:solidFill>
                  <a:srgbClr val="000000"/>
                </a:solidFill>
              </a:rPr>
              <a:t>Гражданские правоотношения (для повторения)</a:t>
            </a:r>
            <a:r>
              <a:rPr lang="ru-RU" sz="1800" b="1" dirty="0" smtClean="0">
                <a:solidFill>
                  <a:srgbClr val="000000"/>
                </a:solidFill>
                <a:latin typeface="Arial"/>
              </a:rPr>
              <a:t>, а </a:t>
            </a:r>
            <a:r>
              <a:rPr lang="ru-RU" sz="1800" b="1" dirty="0">
                <a:solidFill>
                  <a:srgbClr val="000000"/>
                </a:solidFill>
                <a:latin typeface="Arial"/>
              </a:rPr>
              <a:t>также решать задания на сайте РЕШУ ЕГЭ </a:t>
            </a:r>
            <a:r>
              <a:rPr lang="en-US" sz="1800" dirty="0">
                <a:solidFill>
                  <a:srgbClr val="000000"/>
                </a:solidFill>
                <a:latin typeface="Arial"/>
                <a:hlinkClick r:id="rId2"/>
              </a:rPr>
              <a:t>https://soc-ege.sdamgia.ru/</a:t>
            </a:r>
            <a:r>
              <a:rPr lang="ru-RU" sz="1800" b="1" dirty="0">
                <a:solidFill>
                  <a:srgbClr val="000000"/>
                </a:solidFill>
                <a:latin typeface="Arial"/>
              </a:rPr>
              <a:t>.</a:t>
            </a:r>
          </a:p>
          <a:p>
            <a:endParaRPr lang="ru-RU" dirty="0"/>
          </a:p>
        </p:txBody>
      </p:sp>
      <p:pic>
        <p:nvPicPr>
          <p:cNvPr id="4" name="Рисунок 3"/>
          <p:cNvPicPr>
            <a:picLocks noChangeAspect="1"/>
          </p:cNvPicPr>
          <p:nvPr/>
        </p:nvPicPr>
        <p:blipFill>
          <a:blip r:embed="rId3"/>
          <a:stretch>
            <a:fillRect/>
          </a:stretch>
        </p:blipFill>
        <p:spPr>
          <a:xfrm>
            <a:off x="1035734" y="3067462"/>
            <a:ext cx="3346994" cy="2639797"/>
          </a:xfrm>
          <a:prstGeom prst="rect">
            <a:avLst/>
          </a:prstGeom>
        </p:spPr>
      </p:pic>
      <p:pic>
        <p:nvPicPr>
          <p:cNvPr id="5" name="Рисунок 4"/>
          <p:cNvPicPr>
            <a:picLocks noChangeAspect="1"/>
          </p:cNvPicPr>
          <p:nvPr/>
        </p:nvPicPr>
        <p:blipFill>
          <a:blip r:embed="rId4"/>
          <a:stretch>
            <a:fillRect/>
          </a:stretch>
        </p:blipFill>
        <p:spPr>
          <a:xfrm>
            <a:off x="3101313" y="3740964"/>
            <a:ext cx="3316511" cy="2426418"/>
          </a:xfrm>
          <a:prstGeom prst="rect">
            <a:avLst/>
          </a:prstGeom>
        </p:spPr>
      </p:pic>
      <p:pic>
        <p:nvPicPr>
          <p:cNvPr id="6" name="Рисунок 5"/>
          <p:cNvPicPr>
            <a:picLocks noChangeAspect="1"/>
          </p:cNvPicPr>
          <p:nvPr/>
        </p:nvPicPr>
        <p:blipFill>
          <a:blip r:embed="rId5"/>
          <a:stretch>
            <a:fillRect/>
          </a:stretch>
        </p:blipFill>
        <p:spPr>
          <a:xfrm>
            <a:off x="7127505" y="3265434"/>
            <a:ext cx="2895851" cy="2901948"/>
          </a:xfrm>
          <a:prstGeom prst="rect">
            <a:avLst/>
          </a:prstGeom>
        </p:spPr>
      </p:pic>
    </p:spTree>
    <p:extLst>
      <p:ext uri="{BB962C8B-B14F-4D97-AF65-F5344CB8AC3E}">
        <p14:creationId xmlns:p14="http://schemas.microsoft.com/office/powerpoint/2010/main" xmlns="" val="3155967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5233182" cy="1450757"/>
          </a:xfrm>
        </p:spPr>
        <p:txBody>
          <a:bodyPr>
            <a:normAutofit fontScale="90000"/>
          </a:bodyPr>
          <a:lstStyle/>
          <a:p>
            <a:r>
              <a:rPr lang="ru-RU" sz="3200" cap="all" spc="-60" dirty="0">
                <a:solidFill>
                  <a:srgbClr val="D1282E"/>
                </a:solidFill>
                <a:latin typeface="Arial Black"/>
              </a:rPr>
              <a:t>Литература и интернет сайты для подготовки дз</a:t>
            </a:r>
            <a:endParaRPr lang="ru-RU" dirty="0"/>
          </a:p>
        </p:txBody>
      </p:sp>
      <p:sp>
        <p:nvSpPr>
          <p:cNvPr id="3" name="Объект 2"/>
          <p:cNvSpPr>
            <a:spLocks noGrp="1"/>
          </p:cNvSpPr>
          <p:nvPr>
            <p:ph idx="1"/>
          </p:nvPr>
        </p:nvSpPr>
        <p:spPr>
          <a:xfrm>
            <a:off x="1009357" y="1889695"/>
            <a:ext cx="9189720" cy="4168205"/>
          </a:xfrm>
        </p:spPr>
        <p:txBody>
          <a:bodyPr/>
          <a:lstStyle/>
          <a:p>
            <a:pPr marL="0" lvl="0" indent="0">
              <a:lnSpc>
                <a:spcPct val="100000"/>
              </a:lnSpc>
              <a:spcBef>
                <a:spcPct val="20000"/>
              </a:spcBef>
              <a:spcAft>
                <a:spcPts val="600"/>
              </a:spcAft>
              <a:buClrTx/>
              <a:buSzTx/>
              <a:buNone/>
            </a:pPr>
            <a:r>
              <a:rPr lang="ru-RU" b="1" dirty="0">
                <a:solidFill>
                  <a:srgbClr val="000000"/>
                </a:solidFill>
                <a:latin typeface="Arial"/>
              </a:rPr>
              <a:t>Учебник: Обществознание.  10 класс: учеб. для общеобразоват. Организации : базовый уровень / Л.Н. Боголюбова, </a:t>
            </a:r>
            <a:endParaRPr lang="ru-RU" b="1" dirty="0">
              <a:solidFill>
                <a:prstClr val="black"/>
              </a:solidFill>
              <a:latin typeface="Arial"/>
            </a:endParaRPr>
          </a:p>
          <a:p>
            <a:pPr marL="0" lvl="0" indent="0">
              <a:lnSpc>
                <a:spcPct val="100000"/>
              </a:lnSpc>
              <a:spcBef>
                <a:spcPct val="20000"/>
              </a:spcBef>
              <a:spcAft>
                <a:spcPts val="600"/>
              </a:spcAft>
              <a:buClrTx/>
              <a:buSzTx/>
              <a:buNone/>
            </a:pPr>
            <a:endParaRPr lang="ru-RU" b="1" dirty="0">
              <a:solidFill>
                <a:prstClr val="black"/>
              </a:solidFill>
              <a:latin typeface="Arial"/>
            </a:endParaRPr>
          </a:p>
          <a:p>
            <a:pPr marL="0" lvl="0" indent="0">
              <a:lnSpc>
                <a:spcPct val="100000"/>
              </a:lnSpc>
              <a:spcBef>
                <a:spcPct val="20000"/>
              </a:spcBef>
              <a:spcAft>
                <a:spcPts val="600"/>
              </a:spcAft>
              <a:buClrTx/>
              <a:buSzTx/>
              <a:buNone/>
            </a:pPr>
            <a:r>
              <a:rPr lang="ru-RU" b="1" dirty="0">
                <a:solidFill>
                  <a:prstClr val="black"/>
                </a:solidFill>
                <a:latin typeface="Arial"/>
              </a:rPr>
              <a:t>РЕШУ ЕГЭ Обществознание // </a:t>
            </a:r>
            <a:r>
              <a:rPr lang="en-US" sz="1800" dirty="0">
                <a:solidFill>
                  <a:srgbClr val="000000"/>
                </a:solidFill>
                <a:latin typeface="Arial"/>
                <a:hlinkClick r:id="rId2"/>
              </a:rPr>
              <a:t>https://soc-ege.sdamgia.ru</a:t>
            </a:r>
            <a:endParaRPr lang="ru-RU" sz="1800" dirty="0">
              <a:solidFill>
                <a:srgbClr val="000000"/>
              </a:solidFill>
              <a:latin typeface="Arial"/>
            </a:endParaRPr>
          </a:p>
          <a:p>
            <a:pPr marL="0" lvl="0" indent="0">
              <a:lnSpc>
                <a:spcPct val="100000"/>
              </a:lnSpc>
              <a:spcBef>
                <a:spcPct val="20000"/>
              </a:spcBef>
              <a:spcAft>
                <a:spcPts val="600"/>
              </a:spcAft>
              <a:buClrTx/>
              <a:buSzTx/>
              <a:buNone/>
            </a:pPr>
            <a:endParaRPr lang="ru-RU" sz="1800" b="1" u="sng" dirty="0">
              <a:solidFill>
                <a:srgbClr val="0000FF"/>
              </a:solidFill>
              <a:latin typeface="Arial"/>
              <a:cs typeface="Times New Roman"/>
            </a:endParaRPr>
          </a:p>
          <a:p>
            <a:pPr marL="0" lvl="0" indent="0">
              <a:lnSpc>
                <a:spcPct val="100000"/>
              </a:lnSpc>
              <a:spcBef>
                <a:spcPct val="20000"/>
              </a:spcBef>
              <a:spcAft>
                <a:spcPts val="600"/>
              </a:spcAft>
              <a:buClrTx/>
              <a:buSzTx/>
              <a:buNone/>
            </a:pPr>
            <a:r>
              <a:rPr lang="ru-RU" sz="1800" b="1" dirty="0">
                <a:solidFill>
                  <a:prstClr val="black"/>
                </a:solidFill>
                <a:latin typeface="Arial"/>
              </a:rPr>
              <a:t>РОССИЙСКАЯ ЭЛЕКТРОННАЯ ШКОЛА // </a:t>
            </a:r>
            <a:r>
              <a:rPr lang="en-US" sz="1800" b="1" dirty="0">
                <a:solidFill>
                  <a:srgbClr val="000000"/>
                </a:solidFill>
                <a:latin typeface="Arial"/>
                <a:hlinkClick r:id="rId3"/>
              </a:rPr>
              <a:t>https://resh.edu.ru</a:t>
            </a:r>
            <a:r>
              <a:rPr lang="ru-RU" sz="1800" b="1" dirty="0">
                <a:solidFill>
                  <a:srgbClr val="000000"/>
                </a:solidFill>
                <a:latin typeface="Arial"/>
              </a:rPr>
              <a:t>  </a:t>
            </a:r>
          </a:p>
          <a:p>
            <a:pPr marL="0" lvl="0" indent="0">
              <a:lnSpc>
                <a:spcPct val="100000"/>
              </a:lnSpc>
              <a:spcBef>
                <a:spcPct val="20000"/>
              </a:spcBef>
              <a:spcAft>
                <a:spcPts val="600"/>
              </a:spcAft>
              <a:buClrTx/>
              <a:buSzTx/>
              <a:buNone/>
            </a:pPr>
            <a:endParaRPr lang="ru-RU" sz="1800" b="1" dirty="0">
              <a:solidFill>
                <a:srgbClr val="000000"/>
              </a:solidFill>
              <a:latin typeface="Arial"/>
            </a:endParaRPr>
          </a:p>
          <a:p>
            <a:endParaRPr lang="ru-RU" dirty="0"/>
          </a:p>
        </p:txBody>
      </p:sp>
    </p:spTree>
    <p:extLst>
      <p:ext uri="{BB962C8B-B14F-4D97-AF65-F5344CB8AC3E}">
        <p14:creationId xmlns:p14="http://schemas.microsoft.com/office/powerpoint/2010/main" xmlns="" val="388157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475" y="2443116"/>
            <a:ext cx="10058400" cy="575043"/>
          </a:xfrm>
        </p:spPr>
        <p:txBody>
          <a:bodyPr>
            <a:normAutofit fontScale="90000"/>
          </a:bodyPr>
          <a:lstStyle/>
          <a:p>
            <a:pPr lvl="0"/>
            <a:r>
              <a:rPr lang="ru-RU" sz="3200" dirty="0" smtClean="0">
                <a:solidFill>
                  <a:srgbClr val="000000"/>
                </a:solidFill>
                <a:latin typeface="Arial Black" panose="020B0A04020102020204" pitchFamily="34" charset="0"/>
              </a:rPr>
              <a:t>1.Повторение </a:t>
            </a:r>
            <a:r>
              <a:rPr lang="ru-RU" sz="3200" dirty="0">
                <a:solidFill>
                  <a:srgbClr val="000000"/>
                </a:solidFill>
                <a:latin typeface="Arial Black" panose="020B0A04020102020204" pitchFamily="34" charset="0"/>
              </a:rPr>
              <a:t>ранее изученного </a:t>
            </a:r>
            <a:r>
              <a:rPr lang="ru-RU" sz="3200" dirty="0" smtClean="0">
                <a:solidFill>
                  <a:srgbClr val="000000"/>
                </a:solidFill>
                <a:latin typeface="Arial Black" panose="020B0A04020102020204" pitchFamily="34" charset="0"/>
              </a:rPr>
              <a:t>материала</a:t>
            </a:r>
            <a:endParaRPr lang="ru-RU" sz="3200" dirty="0">
              <a:latin typeface="Arial Black" panose="020B0A04020102020204" pitchFamily="34" charset="0"/>
            </a:endParaRPr>
          </a:p>
        </p:txBody>
      </p:sp>
      <p:sp>
        <p:nvSpPr>
          <p:cNvPr id="3" name="Объект 2"/>
          <p:cNvSpPr>
            <a:spLocks noGrp="1"/>
          </p:cNvSpPr>
          <p:nvPr>
            <p:ph idx="1"/>
          </p:nvPr>
        </p:nvSpPr>
        <p:spPr>
          <a:xfrm>
            <a:off x="1079696" y="3429000"/>
            <a:ext cx="10058400" cy="2668694"/>
          </a:xfrm>
        </p:spPr>
        <p:txBody>
          <a:bodyPr/>
          <a:lstStyle/>
          <a:p>
            <a:pPr marL="0" lvl="0" indent="0" algn="just">
              <a:lnSpc>
                <a:spcPct val="100000"/>
              </a:lnSpc>
              <a:spcBef>
                <a:spcPct val="20000"/>
              </a:spcBef>
              <a:spcAft>
                <a:spcPts val="600"/>
              </a:spcAft>
              <a:buClrTx/>
              <a:buSzTx/>
              <a:buNone/>
            </a:pPr>
            <a:r>
              <a:rPr lang="ru-RU" b="1" dirty="0" smtClean="0">
                <a:solidFill>
                  <a:schemeClr val="tx1"/>
                </a:solidFill>
                <a:latin typeface="Arial"/>
              </a:rPr>
              <a:t>А)</a:t>
            </a:r>
            <a:r>
              <a:rPr lang="ru-RU" b="1" u="sng" dirty="0" smtClean="0">
                <a:solidFill>
                  <a:srgbClr val="FF0000"/>
                </a:solidFill>
                <a:latin typeface="Arial"/>
              </a:rPr>
              <a:t>Процессуальное право </a:t>
            </a:r>
            <a:r>
              <a:rPr lang="ru-RU" b="1" dirty="0" smtClean="0">
                <a:solidFill>
                  <a:srgbClr val="000000"/>
                </a:solidFill>
                <a:latin typeface="Arial"/>
              </a:rPr>
              <a:t>определяет правила реализации и защиты материальных прав.</a:t>
            </a:r>
            <a:r>
              <a:rPr lang="ru-RU" b="1" dirty="0">
                <a:solidFill>
                  <a:srgbClr val="000000"/>
                </a:solidFill>
                <a:latin typeface="Arial"/>
              </a:rPr>
              <a:t> </a:t>
            </a:r>
            <a:r>
              <a:rPr lang="ru-RU" b="1" dirty="0" smtClean="0">
                <a:solidFill>
                  <a:srgbClr val="000000"/>
                </a:solidFill>
                <a:latin typeface="Arial"/>
              </a:rPr>
              <a:t> </a:t>
            </a:r>
          </a:p>
          <a:p>
            <a:pPr marL="0" lvl="0" indent="0" algn="just">
              <a:lnSpc>
                <a:spcPct val="100000"/>
              </a:lnSpc>
              <a:spcBef>
                <a:spcPct val="20000"/>
              </a:spcBef>
              <a:spcAft>
                <a:spcPts val="600"/>
              </a:spcAft>
              <a:buClrTx/>
              <a:buSzTx/>
              <a:buNone/>
            </a:pPr>
            <a:r>
              <a:rPr lang="ru-RU" b="1" dirty="0" smtClean="0">
                <a:solidFill>
                  <a:srgbClr val="000000"/>
                </a:solidFill>
                <a:latin typeface="Arial"/>
              </a:rPr>
              <a:t>Следовательно</a:t>
            </a:r>
            <a:r>
              <a:rPr lang="ru-RU" b="1" dirty="0">
                <a:solidFill>
                  <a:srgbClr val="000000"/>
                </a:solidFill>
                <a:latin typeface="Arial"/>
              </a:rPr>
              <a:t>, </a:t>
            </a:r>
            <a:r>
              <a:rPr lang="ru-RU" b="1" dirty="0">
                <a:solidFill>
                  <a:srgbClr val="FF0000"/>
                </a:solidFill>
                <a:latin typeface="Arial"/>
              </a:rPr>
              <a:t>материальные нормы </a:t>
            </a:r>
            <a:r>
              <a:rPr lang="ru-RU" b="1" dirty="0">
                <a:solidFill>
                  <a:srgbClr val="000000"/>
                </a:solidFill>
                <a:latin typeface="Arial"/>
              </a:rPr>
              <a:t>определяют, какие именно </a:t>
            </a:r>
            <a:r>
              <a:rPr lang="ru-RU" b="1" dirty="0">
                <a:solidFill>
                  <a:srgbClr val="FF0000"/>
                </a:solidFill>
                <a:latin typeface="Arial"/>
              </a:rPr>
              <a:t>права и обязанности </a:t>
            </a:r>
            <a:r>
              <a:rPr lang="ru-RU" b="1" dirty="0">
                <a:solidFill>
                  <a:srgbClr val="000000"/>
                </a:solidFill>
                <a:latin typeface="Arial"/>
              </a:rPr>
              <a:t>у нас есть, а </a:t>
            </a:r>
            <a:r>
              <a:rPr lang="ru-RU" b="1" dirty="0">
                <a:solidFill>
                  <a:srgbClr val="FF0000"/>
                </a:solidFill>
                <a:latin typeface="Arial"/>
              </a:rPr>
              <a:t>процессуальные</a:t>
            </a:r>
            <a:r>
              <a:rPr lang="ru-RU" b="1" dirty="0">
                <a:solidFill>
                  <a:srgbClr val="000000"/>
                </a:solidFill>
                <a:latin typeface="Arial"/>
              </a:rPr>
              <a:t> – каким образом мы сможем </a:t>
            </a:r>
            <a:r>
              <a:rPr lang="ru-RU" b="1" dirty="0">
                <a:solidFill>
                  <a:srgbClr val="FF0000"/>
                </a:solidFill>
                <a:latin typeface="Arial"/>
              </a:rPr>
              <a:t>защитить наши права</a:t>
            </a:r>
            <a:r>
              <a:rPr lang="ru-RU" b="1" dirty="0">
                <a:solidFill>
                  <a:srgbClr val="000000"/>
                </a:solidFill>
                <a:latin typeface="Arial"/>
              </a:rPr>
              <a:t>, если кто-то не исполняет своих по отношению к нам обязанностей.</a:t>
            </a:r>
          </a:p>
          <a:p>
            <a:pPr marL="0" lvl="0" indent="0" algn="just">
              <a:lnSpc>
                <a:spcPct val="100000"/>
              </a:lnSpc>
              <a:spcBef>
                <a:spcPct val="20000"/>
              </a:spcBef>
              <a:spcAft>
                <a:spcPts val="600"/>
              </a:spcAft>
              <a:buClrTx/>
              <a:buSzTx/>
              <a:buNone/>
            </a:pPr>
            <a:endParaRPr lang="ru-RU" sz="1700" b="1" dirty="0" smtClean="0">
              <a:solidFill>
                <a:srgbClr val="000000"/>
              </a:solidFill>
              <a:latin typeface="Arial"/>
            </a:endParaRPr>
          </a:p>
          <a:p>
            <a:endParaRPr lang="ru-RU" dirty="0"/>
          </a:p>
        </p:txBody>
      </p:sp>
      <p:sp>
        <p:nvSpPr>
          <p:cNvPr id="4" name="TextBox 3"/>
          <p:cNvSpPr txBox="1"/>
          <p:nvPr/>
        </p:nvSpPr>
        <p:spPr>
          <a:xfrm>
            <a:off x="1163782" y="623455"/>
            <a:ext cx="184731" cy="369332"/>
          </a:xfrm>
          <a:prstGeom prst="rect">
            <a:avLst/>
          </a:prstGeom>
          <a:noFill/>
        </p:spPr>
        <p:txBody>
          <a:bodyPr wrap="none" rtlCol="0">
            <a:spAutoFit/>
          </a:bodyPr>
          <a:lstStyle/>
          <a:p>
            <a:endParaRPr lang="ru-RU" dirty="0"/>
          </a:p>
        </p:txBody>
      </p:sp>
      <p:sp>
        <p:nvSpPr>
          <p:cNvPr id="5" name="TextBox 4"/>
          <p:cNvSpPr txBox="1"/>
          <p:nvPr/>
        </p:nvSpPr>
        <p:spPr>
          <a:xfrm>
            <a:off x="893619" y="992787"/>
            <a:ext cx="10723418" cy="830997"/>
          </a:xfrm>
          <a:prstGeom prst="rect">
            <a:avLst/>
          </a:prstGeom>
          <a:noFill/>
        </p:spPr>
        <p:txBody>
          <a:bodyPr wrap="square" rtlCol="0">
            <a:spAutoFit/>
          </a:bodyPr>
          <a:lstStyle/>
          <a:p>
            <a:r>
              <a:rPr lang="ru-RU" sz="1200" cap="all" spc="-60" dirty="0">
                <a:solidFill>
                  <a:srgbClr val="D1282E"/>
                </a:solidFill>
                <a:latin typeface="Arial Black"/>
                <a:ea typeface="+mj-ea"/>
                <a:cs typeface="+mj-cs"/>
              </a:rPr>
              <a:t>Дорогие ребята, мы с вами  начали изучать главу </a:t>
            </a:r>
            <a:r>
              <a:rPr lang="en-US" sz="1200" cap="all" spc="-60" dirty="0">
                <a:solidFill>
                  <a:srgbClr val="D1282E"/>
                </a:solidFill>
                <a:latin typeface="Arial Black"/>
                <a:ea typeface="+mj-ea"/>
                <a:cs typeface="+mj-cs"/>
              </a:rPr>
              <a:t>III</a:t>
            </a:r>
            <a:r>
              <a:rPr lang="ru-RU" sz="1200" cap="all" spc="-60" dirty="0">
                <a:solidFill>
                  <a:srgbClr val="D1282E"/>
                </a:solidFill>
                <a:latin typeface="Arial Black"/>
                <a:ea typeface="+mj-ea"/>
                <a:cs typeface="+mj-cs"/>
              </a:rPr>
              <a:t> «Правовое регулирование общественных отношений». В начале работы со слайдовой презентацией напишите в тетрадях тему и цель урока: изучение </a:t>
            </a:r>
            <a:r>
              <a:rPr lang="ru-RU" sz="1200" cap="all" spc="-60" dirty="0" smtClean="0">
                <a:solidFill>
                  <a:srgbClr val="D1282E"/>
                </a:solidFill>
                <a:latin typeface="Arial Black"/>
                <a:ea typeface="+mj-ea"/>
                <a:cs typeface="+mj-cs"/>
              </a:rPr>
              <a:t>основ конституционного судопроизводства. </a:t>
            </a:r>
            <a:r>
              <a:rPr lang="ru-RU" sz="1200" cap="all" spc="-60" dirty="0">
                <a:solidFill>
                  <a:srgbClr val="D1282E"/>
                </a:solidFill>
                <a:latin typeface="Arial Black"/>
                <a:ea typeface="+mj-ea"/>
                <a:cs typeface="+mj-cs"/>
              </a:rPr>
              <a:t>Оформление в тетрадях продолжаем: свой план по презентации и запись выводов, терминологии. Выполнение д/з и работа на сайте решу ЕГЭ.</a:t>
            </a:r>
            <a:endParaRPr lang="ru-RU" dirty="0"/>
          </a:p>
        </p:txBody>
      </p:sp>
    </p:spTree>
    <p:extLst>
      <p:ext uri="{BB962C8B-B14F-4D97-AF65-F5344CB8AC3E}">
        <p14:creationId xmlns:p14="http://schemas.microsoft.com/office/powerpoint/2010/main" xmlns="" val="180915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Arial"/>
              </a:rPr>
              <a:t>Процессуальное право </a:t>
            </a:r>
            <a:r>
              <a:rPr lang="ru-RU" b="1" dirty="0" smtClean="0">
                <a:solidFill>
                  <a:srgbClr val="FF0000"/>
                </a:solidFill>
                <a:latin typeface="Arial"/>
              </a:rPr>
              <a:t/>
            </a:r>
            <a:br>
              <a:rPr lang="ru-RU" b="1" dirty="0" smtClean="0">
                <a:solidFill>
                  <a:srgbClr val="FF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p>
        </p:txBody>
      </p:sp>
      <p:sp>
        <p:nvSpPr>
          <p:cNvPr id="3" name="Объект 2"/>
          <p:cNvSpPr>
            <a:spLocks noGrp="1"/>
          </p:cNvSpPr>
          <p:nvPr>
            <p:ph idx="1"/>
          </p:nvPr>
        </p:nvSpPr>
        <p:spPr/>
        <p:txBody>
          <a:bodyPr/>
          <a:lstStyle/>
          <a:p>
            <a:r>
              <a:rPr lang="ru-RU" b="1" dirty="0" smtClean="0">
                <a:solidFill>
                  <a:schemeClr val="tx1"/>
                </a:solidFill>
              </a:rPr>
              <a:t>Задание №1</a:t>
            </a:r>
            <a:endParaRPr lang="ru-RU" b="1" dirty="0">
              <a:solidFill>
                <a:schemeClr val="tx1"/>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853740049"/>
              </p:ext>
            </p:extLst>
          </p:nvPr>
        </p:nvGraphicFramePr>
        <p:xfrm>
          <a:off x="1420009" y="2429335"/>
          <a:ext cx="7472979" cy="2856157"/>
        </p:xfrm>
        <a:graphic>
          <a:graphicData uri="http://schemas.openxmlformats.org/drawingml/2006/table">
            <a:tbl>
              <a:tblPr/>
              <a:tblGrid>
                <a:gridCol w="2445702">
                  <a:extLst>
                    <a:ext uri="{9D8B030D-6E8A-4147-A177-3AD203B41FA5}">
                      <a16:colId xmlns="" xmlns:a16="http://schemas.microsoft.com/office/drawing/2014/main" val="2023541007"/>
                    </a:ext>
                  </a:extLst>
                </a:gridCol>
                <a:gridCol w="5027277">
                  <a:extLst>
                    <a:ext uri="{9D8B030D-6E8A-4147-A177-3AD203B41FA5}">
                      <a16:colId xmlns="" xmlns:a16="http://schemas.microsoft.com/office/drawing/2014/main" val="1799213815"/>
                    </a:ext>
                  </a:extLst>
                </a:gridCol>
              </a:tblGrid>
              <a:tr h="1057837">
                <a:tc>
                  <a:txBody>
                    <a:bodyPr/>
                    <a:lstStyle/>
                    <a:p>
                      <a:pPr algn="ctr"/>
                      <a:r>
                        <a:rPr lang="ru-RU" b="1" dirty="0">
                          <a:solidFill>
                            <a:srgbClr val="000000"/>
                          </a:solidFill>
                          <a:effectLst/>
                          <a:latin typeface="Arial" panose="020B0604020202020204" pitchFamily="34" charset="0"/>
                          <a:cs typeface="Arial" panose="020B0604020202020204" pitchFamily="34" charset="0"/>
                        </a:rPr>
                        <a:t>ГРУППА ОТРАСЛЕЙ ПРАВА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b="1" dirty="0">
                          <a:solidFill>
                            <a:srgbClr val="000000"/>
                          </a:solidFill>
                          <a:effectLst/>
                          <a:latin typeface="Arial" panose="020B0604020202020204" pitchFamily="34" charset="0"/>
                          <a:cs typeface="Arial" panose="020B0604020202020204" pitchFamily="34" charset="0"/>
                        </a:rPr>
                        <a:t>ОТРАСЛИ ПРАВА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16:rowId xmlns="" xmlns:a16="http://schemas.microsoft.com/office/drawing/2014/main" val="3937883269"/>
                  </a:ext>
                </a:extLst>
              </a:tr>
              <a:tr h="745392">
                <a:tc>
                  <a:txBody>
                    <a:bodyPr/>
                    <a:lstStyle/>
                    <a:p>
                      <a:pPr algn="l"/>
                      <a:r>
                        <a:rPr lang="ru-RU" sz="1800" b="1" dirty="0">
                          <a:solidFill>
                            <a:srgbClr val="000000"/>
                          </a:solidFill>
                          <a:effectLst/>
                          <a:latin typeface="Arial" panose="020B0604020202020204" pitchFamily="34" charset="0"/>
                          <a:cs typeface="Arial" panose="020B0604020202020204" pitchFamily="34" charset="0"/>
                        </a:rPr>
                        <a:t>... право</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800" b="1" dirty="0">
                          <a:solidFill>
                            <a:srgbClr val="000000"/>
                          </a:solidFill>
                          <a:effectLst/>
                          <a:latin typeface="Arial" panose="020B0604020202020204" pitchFamily="34" charset="0"/>
                          <a:cs typeface="Arial" panose="020B0604020202020204" pitchFamily="34" charset="0"/>
                        </a:rPr>
                        <a:t>Конституционное право, гражданское право, трудовое право, административное право, экологическое право, семейное право и др.</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8330778"/>
                  </a:ext>
                </a:extLst>
              </a:tr>
              <a:tr h="535751">
                <a:tc>
                  <a:txBody>
                    <a:bodyPr/>
                    <a:lstStyle/>
                    <a:p>
                      <a:pPr algn="l"/>
                      <a:r>
                        <a:rPr lang="ru-RU" sz="1800" b="1" dirty="0">
                          <a:solidFill>
                            <a:srgbClr val="000000"/>
                          </a:solidFill>
                          <a:effectLst/>
                          <a:latin typeface="Arial" panose="020B0604020202020204" pitchFamily="34" charset="0"/>
                          <a:cs typeface="Arial" panose="020B0604020202020204" pitchFamily="34" charset="0"/>
                        </a:rPr>
                        <a:t>Процессуальное право</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800" b="1" dirty="0">
                          <a:solidFill>
                            <a:srgbClr val="000000"/>
                          </a:solidFill>
                          <a:effectLst/>
                          <a:latin typeface="Arial" panose="020B0604020202020204" pitchFamily="34" charset="0"/>
                          <a:cs typeface="Arial" panose="020B0604020202020204" pitchFamily="34" charset="0"/>
                        </a:rPr>
                        <a:t>Гражданское процессуальное право, уголовно-процессуальное право и др.</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7807742"/>
                  </a:ext>
                </a:extLst>
              </a:tr>
            </a:tbl>
          </a:graphicData>
        </a:graphic>
      </p:graphicFrame>
    </p:spTree>
    <p:extLst>
      <p:ext uri="{BB962C8B-B14F-4D97-AF65-F5344CB8AC3E}">
        <p14:creationId xmlns:p14="http://schemas.microsoft.com/office/powerpoint/2010/main" xmlns="" val="344213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01" y="342900"/>
            <a:ext cx="10058400" cy="726245"/>
          </a:xfrm>
        </p:spPr>
        <p:txBody>
          <a:bodyPr>
            <a:normAutofit fontScale="90000"/>
          </a:bodyPr>
          <a:lstStyle/>
          <a:p>
            <a:r>
              <a:rPr lang="ru-RU" b="1" dirty="0">
                <a:solidFill>
                  <a:srgbClr val="FF0000"/>
                </a:solidFill>
                <a:latin typeface="Arial" panose="020B0604020202020204" pitchFamily="34" charset="0"/>
                <a:cs typeface="Arial" panose="020B0604020202020204" pitchFamily="34" charset="0"/>
              </a:rPr>
              <a:t>Гражданский </a:t>
            </a:r>
            <a:r>
              <a:rPr lang="ru-RU" b="1" dirty="0" smtClean="0">
                <a:solidFill>
                  <a:srgbClr val="FF0000"/>
                </a:solidFill>
                <a:latin typeface="Arial" panose="020B0604020202020204" pitchFamily="34" charset="0"/>
                <a:cs typeface="Arial" panose="020B0604020202020204" pitchFamily="34" charset="0"/>
              </a:rPr>
              <a:t>процесс</a:t>
            </a:r>
            <a:r>
              <a:rPr lang="ru-RU" sz="1600" b="1" cap="none" spc="0" dirty="0">
                <a:solidFill>
                  <a:srgbClr val="000000"/>
                </a:solidFill>
                <a:latin typeface="Arial"/>
              </a:rPr>
              <a:t> </a:t>
            </a:r>
            <a:r>
              <a:rPr lang="ru-RU" sz="1600" b="1" cap="none" spc="0" dirty="0" smtClean="0">
                <a:solidFill>
                  <a:srgbClr val="000000"/>
                </a:solidFill>
                <a:latin typeface="Arial"/>
              </a:rPr>
              <a:t/>
            </a:r>
            <a:br>
              <a:rPr lang="ru-RU" sz="1600" b="1" cap="none" spc="0" dirty="0" smtClean="0">
                <a:solidFill>
                  <a:srgbClr val="00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solidFill>
                <a:srgbClr val="FF0000"/>
              </a:solidFill>
            </a:endParaRPr>
          </a:p>
        </p:txBody>
      </p:sp>
      <p:sp>
        <p:nvSpPr>
          <p:cNvPr id="3" name="Объект 2"/>
          <p:cNvSpPr>
            <a:spLocks noGrp="1"/>
          </p:cNvSpPr>
          <p:nvPr>
            <p:ph idx="1"/>
          </p:nvPr>
        </p:nvSpPr>
        <p:spPr>
          <a:xfrm>
            <a:off x="773722" y="1212687"/>
            <a:ext cx="10381957" cy="5126566"/>
          </a:xfrm>
        </p:spPr>
        <p:txBody>
          <a:bodyPr>
            <a:normAutofit/>
          </a:bodyPr>
          <a:lstStyle/>
          <a:p>
            <a:r>
              <a:rPr lang="ru-RU" b="1" u="sng" dirty="0" smtClean="0">
                <a:solidFill>
                  <a:srgbClr val="FF0000"/>
                </a:solidFill>
                <a:latin typeface="Arial" panose="020B0604020202020204" pitchFamily="34" charset="0"/>
                <a:cs typeface="Arial" panose="020B0604020202020204" pitchFamily="34" charset="0"/>
              </a:rPr>
              <a:t>Гражданско-процессуальное </a:t>
            </a:r>
            <a:r>
              <a:rPr lang="ru-RU" b="1" u="sng" dirty="0">
                <a:solidFill>
                  <a:srgbClr val="FF0000"/>
                </a:solidFill>
                <a:latin typeface="Arial" panose="020B0604020202020204" pitchFamily="34" charset="0"/>
                <a:cs typeface="Arial" panose="020B0604020202020204" pitchFamily="34" charset="0"/>
              </a:rPr>
              <a:t>право </a:t>
            </a:r>
            <a:r>
              <a:rPr lang="ru-RU" b="1" dirty="0">
                <a:solidFill>
                  <a:schemeClr val="tx1"/>
                </a:solidFill>
                <a:latin typeface="Arial" panose="020B0604020202020204" pitchFamily="34" charset="0"/>
                <a:cs typeface="Arial" panose="020B0604020202020204" pitchFamily="34" charset="0"/>
              </a:rPr>
              <a:t>регулирует рассмотрение гражданских дел в суде, в том числе порядок и последовательность процессуальных действий, права и обязанности участников процесса</a:t>
            </a:r>
            <a:r>
              <a:rPr lang="ru-RU" b="1" dirty="0" smtClean="0">
                <a:solidFill>
                  <a:schemeClr val="tx1"/>
                </a:solidFill>
                <a:latin typeface="Arial" panose="020B0604020202020204" pitchFamily="34" charset="0"/>
                <a:cs typeface="Arial" panose="020B0604020202020204" pitchFamily="34" charset="0"/>
              </a:rPr>
              <a:t>.</a:t>
            </a:r>
          </a:p>
          <a:p>
            <a:endParaRPr lang="ru-RU" b="1" dirty="0" smtClean="0">
              <a:solidFill>
                <a:schemeClr val="tx1"/>
              </a:solidFill>
              <a:latin typeface="Arial" panose="020B0604020202020204" pitchFamily="34" charset="0"/>
              <a:cs typeface="Arial" panose="020B0604020202020204" pitchFamily="34" charset="0"/>
            </a:endParaRPr>
          </a:p>
          <a:p>
            <a:r>
              <a:rPr lang="ru-RU" b="1" dirty="0" smtClean="0">
                <a:solidFill>
                  <a:schemeClr val="tx1"/>
                </a:solidFill>
                <a:latin typeface="Arial" panose="020B0604020202020204" pitchFamily="34" charset="0"/>
                <a:cs typeface="Arial" panose="020B0604020202020204" pitchFamily="34" charset="0"/>
              </a:rPr>
              <a:t>Задание №2. Соотнесите </a:t>
            </a:r>
            <a:r>
              <a:rPr lang="ru-RU" b="1" dirty="0">
                <a:solidFill>
                  <a:schemeClr val="tx1"/>
                </a:solidFill>
                <a:latin typeface="Arial" panose="020B0604020202020204" pitchFamily="34" charset="0"/>
                <a:cs typeface="Arial" panose="020B0604020202020204" pitchFamily="34" charset="0"/>
              </a:rPr>
              <a:t>процессуальные действия и виды процессов, в рамках которых могут быть осуществлены данные процессуальные действия</a:t>
            </a:r>
            <a:r>
              <a:rPr lang="ru-RU" b="1" dirty="0" smtClean="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a:p>
            <a:r>
              <a:rPr lang="ru-RU" b="1" dirty="0">
                <a:solidFill>
                  <a:schemeClr val="tx1"/>
                </a:solidFill>
                <a:latin typeface="Arial" panose="020B0604020202020204" pitchFamily="34" charset="0"/>
                <a:cs typeface="Arial" panose="020B0604020202020204" pitchFamily="34" charset="0"/>
              </a:rPr>
              <a:t>ПРОЦЕССУАЛЬНОЕ ДЕЙСТВИЕ	 	</a:t>
            </a:r>
            <a:r>
              <a:rPr lang="ru-RU" b="1" dirty="0" smtClean="0">
                <a:solidFill>
                  <a:schemeClr val="tx1"/>
                </a:solidFill>
                <a:latin typeface="Arial" panose="020B0604020202020204" pitchFamily="34" charset="0"/>
                <a:cs typeface="Arial" panose="020B0604020202020204" pitchFamily="34" charset="0"/>
              </a:rPr>
              <a:t>          ВИД </a:t>
            </a:r>
            <a:r>
              <a:rPr lang="ru-RU" b="1" dirty="0">
                <a:solidFill>
                  <a:schemeClr val="tx1"/>
                </a:solidFill>
                <a:latin typeface="Arial" panose="020B0604020202020204" pitchFamily="34" charset="0"/>
                <a:cs typeface="Arial" panose="020B0604020202020204" pitchFamily="34" charset="0"/>
              </a:rPr>
              <a:t>ПРОЦЕССА</a:t>
            </a:r>
          </a:p>
          <a:p>
            <a:r>
              <a:rPr lang="ru-RU" b="1" dirty="0" smtClean="0">
                <a:solidFill>
                  <a:schemeClr val="tx1"/>
                </a:solidFill>
                <a:latin typeface="Arial" panose="020B0604020202020204" pitchFamily="34" charset="0"/>
                <a:cs typeface="Arial" panose="020B0604020202020204" pitchFamily="34" charset="0"/>
              </a:rPr>
              <a:t>А) Предъявление иска                                                </a:t>
            </a:r>
            <a:r>
              <a:rPr lang="ru-RU" b="1" dirty="0">
                <a:solidFill>
                  <a:schemeClr val="tx1"/>
                </a:solidFill>
                <a:latin typeface="Arial" panose="020B0604020202020204" pitchFamily="34" charset="0"/>
                <a:cs typeface="Arial" panose="020B0604020202020204" pitchFamily="34" charset="0"/>
              </a:rPr>
              <a:t>1) </a:t>
            </a:r>
            <a:r>
              <a:rPr lang="ru-RU" b="1" dirty="0" smtClean="0">
                <a:solidFill>
                  <a:schemeClr val="tx1"/>
                </a:solidFill>
                <a:latin typeface="Arial" panose="020B0604020202020204" pitchFamily="34" charset="0"/>
                <a:cs typeface="Arial" panose="020B0604020202020204" pitchFamily="34" charset="0"/>
              </a:rPr>
              <a:t>уголовный</a:t>
            </a:r>
          </a:p>
          <a:p>
            <a:r>
              <a:rPr lang="ru-RU" b="1" dirty="0" smtClean="0">
                <a:solidFill>
                  <a:schemeClr val="tx1"/>
                </a:solidFill>
                <a:latin typeface="Arial" panose="020B0604020202020204" pitchFamily="34" charset="0"/>
                <a:cs typeface="Arial" panose="020B0604020202020204" pitchFamily="34" charset="0"/>
              </a:rPr>
              <a:t>Б</a:t>
            </a:r>
            <a:r>
              <a:rPr lang="ru-RU" b="1" dirty="0">
                <a:solidFill>
                  <a:schemeClr val="tx1"/>
                </a:solidFill>
                <a:latin typeface="Arial" panose="020B0604020202020204" pitchFamily="34" charset="0"/>
                <a:cs typeface="Arial" panose="020B0604020202020204" pitchFamily="34" charset="0"/>
              </a:rPr>
              <a:t>) Издание судебного </a:t>
            </a:r>
            <a:r>
              <a:rPr lang="ru-RU" b="1" dirty="0" smtClean="0">
                <a:solidFill>
                  <a:schemeClr val="tx1"/>
                </a:solidFill>
                <a:latin typeface="Arial" panose="020B0604020202020204" pitchFamily="34" charset="0"/>
                <a:cs typeface="Arial" panose="020B0604020202020204" pitchFamily="34" charset="0"/>
              </a:rPr>
              <a:t>приказа                                   </a:t>
            </a:r>
            <a:r>
              <a:rPr lang="ru-RU" b="1" dirty="0">
                <a:solidFill>
                  <a:schemeClr val="tx1"/>
                </a:solidFill>
                <a:latin typeface="Arial" panose="020B0604020202020204" pitchFamily="34" charset="0"/>
                <a:cs typeface="Arial" panose="020B0604020202020204" pitchFamily="34" charset="0"/>
              </a:rPr>
              <a:t>2) </a:t>
            </a:r>
            <a:r>
              <a:rPr lang="ru-RU" b="1" dirty="0" smtClean="0">
                <a:solidFill>
                  <a:schemeClr val="tx1"/>
                </a:solidFill>
                <a:latin typeface="Arial" panose="020B0604020202020204" pitchFamily="34" charset="0"/>
                <a:cs typeface="Arial" panose="020B0604020202020204" pitchFamily="34" charset="0"/>
              </a:rPr>
              <a:t>гражданский</a:t>
            </a:r>
            <a:endParaRPr lang="ru-RU" b="1" dirty="0">
              <a:solidFill>
                <a:schemeClr val="tx1"/>
              </a:solidFill>
              <a:latin typeface="Arial" panose="020B0604020202020204" pitchFamily="34" charset="0"/>
              <a:cs typeface="Arial" panose="020B0604020202020204" pitchFamily="34" charset="0"/>
            </a:endParaRPr>
          </a:p>
          <a:p>
            <a:r>
              <a:rPr lang="ru-RU" b="1" dirty="0">
                <a:solidFill>
                  <a:schemeClr val="tx1"/>
                </a:solidFill>
                <a:latin typeface="Arial" panose="020B0604020202020204" pitchFamily="34" charset="0"/>
                <a:cs typeface="Arial" panose="020B0604020202020204" pitchFamily="34" charset="0"/>
              </a:rPr>
              <a:t>В) </a:t>
            </a:r>
            <a:r>
              <a:rPr lang="ru-RU" b="1" dirty="0" smtClean="0">
                <a:solidFill>
                  <a:schemeClr val="tx1"/>
                </a:solidFill>
                <a:latin typeface="Arial" panose="020B0604020202020204" pitchFamily="34" charset="0"/>
                <a:cs typeface="Arial" panose="020B0604020202020204" pitchFamily="34" charset="0"/>
              </a:rPr>
              <a:t>Вынесение приговора</a:t>
            </a:r>
            <a:endParaRPr lang="ru-RU" b="1" dirty="0">
              <a:solidFill>
                <a:schemeClr val="tx1"/>
              </a:solidFill>
              <a:latin typeface="Arial" panose="020B0604020202020204" pitchFamily="34" charset="0"/>
              <a:cs typeface="Arial" panose="020B0604020202020204" pitchFamily="34" charset="0"/>
            </a:endParaRPr>
          </a:p>
          <a:p>
            <a:r>
              <a:rPr lang="ru-RU" b="1" dirty="0">
                <a:solidFill>
                  <a:schemeClr val="tx1"/>
                </a:solidFill>
                <a:latin typeface="Arial" panose="020B0604020202020204" pitchFamily="34" charset="0"/>
                <a:cs typeface="Arial" panose="020B0604020202020204" pitchFamily="34" charset="0"/>
              </a:rPr>
              <a:t>Г) Возбуждение исполнительного производства</a:t>
            </a:r>
          </a:p>
          <a:p>
            <a:pPr marL="0" indent="0">
              <a:buNone/>
            </a:pPr>
            <a:r>
              <a:rPr lang="ru-RU" b="1" dirty="0">
                <a:solidFill>
                  <a:schemeClr val="tx1"/>
                </a:solidFill>
                <a:latin typeface="Arial" panose="020B0604020202020204" pitchFamily="34" charset="0"/>
                <a:cs typeface="Arial" panose="020B0604020202020204" pitchFamily="34" charset="0"/>
              </a:rPr>
              <a:t> </a:t>
            </a:r>
            <a:r>
              <a:rPr lang="ru-RU" b="1" dirty="0" smtClean="0">
                <a:solidFill>
                  <a:schemeClr val="tx1"/>
                </a:solidFill>
                <a:latin typeface="Arial" panose="020B0604020202020204" pitchFamily="34" charset="0"/>
                <a:cs typeface="Arial" panose="020B0604020202020204" pitchFamily="34" charset="0"/>
              </a:rPr>
              <a:t> Д) Проведение обыска</a:t>
            </a:r>
            <a:r>
              <a:rPr lang="ru-RU"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99219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134" y="518746"/>
            <a:ext cx="10058400" cy="752622"/>
          </a:xfrm>
        </p:spPr>
        <p:txBody>
          <a:bodyPr>
            <a:normAutofit fontScale="90000"/>
          </a:bodyPr>
          <a:lstStyle/>
          <a:p>
            <a:r>
              <a:rPr lang="ru-RU" b="1" spc="0" dirty="0">
                <a:solidFill>
                  <a:srgbClr val="FF0000"/>
                </a:solidFill>
                <a:latin typeface="Arial"/>
              </a:rPr>
              <a:t>Арбитражный </a:t>
            </a:r>
            <a:r>
              <a:rPr lang="ru-RU" b="1" spc="0" dirty="0" smtClean="0">
                <a:solidFill>
                  <a:srgbClr val="FF0000"/>
                </a:solidFill>
                <a:latin typeface="Arial"/>
              </a:rPr>
              <a:t>процесс</a:t>
            </a:r>
            <a:r>
              <a:rPr lang="ru-RU" sz="1600" b="1" cap="none" spc="0" dirty="0">
                <a:solidFill>
                  <a:srgbClr val="000000"/>
                </a:solidFill>
                <a:latin typeface="Arial"/>
              </a:rPr>
              <a:t> </a:t>
            </a:r>
            <a:r>
              <a:rPr lang="ru-RU" sz="1600" b="1" cap="none" spc="0" dirty="0" smtClean="0">
                <a:solidFill>
                  <a:srgbClr val="000000"/>
                </a:solidFill>
                <a:latin typeface="Arial"/>
              </a:rPr>
              <a:t/>
            </a:r>
            <a:br>
              <a:rPr lang="ru-RU" sz="1600" b="1" cap="none" spc="0" dirty="0" smtClean="0">
                <a:solidFill>
                  <a:srgbClr val="00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solidFill>
                <a:srgbClr val="FF0000"/>
              </a:solidFill>
            </a:endParaRPr>
          </a:p>
        </p:txBody>
      </p:sp>
      <p:sp>
        <p:nvSpPr>
          <p:cNvPr id="3" name="Объект 2"/>
          <p:cNvSpPr>
            <a:spLocks noGrp="1"/>
          </p:cNvSpPr>
          <p:nvPr>
            <p:ph idx="1"/>
          </p:nvPr>
        </p:nvSpPr>
        <p:spPr>
          <a:xfrm>
            <a:off x="436684" y="1925517"/>
            <a:ext cx="5990493" cy="5025684"/>
          </a:xfrm>
        </p:spPr>
        <p:txBody>
          <a:bodyPr>
            <a:normAutofit/>
          </a:bodyPr>
          <a:lstStyle/>
          <a:p>
            <a:r>
              <a:rPr lang="ru-RU" sz="2600" b="1" u="sng" dirty="0">
                <a:solidFill>
                  <a:srgbClr val="FF0000"/>
                </a:solidFill>
                <a:latin typeface="Arial" panose="020B0604020202020204" pitchFamily="34" charset="0"/>
                <a:cs typeface="Arial" panose="020B0604020202020204" pitchFamily="34" charset="0"/>
              </a:rPr>
              <a:t>Арбитражный процесс </a:t>
            </a:r>
            <a:r>
              <a:rPr lang="ru-RU" sz="2600" b="1" dirty="0">
                <a:solidFill>
                  <a:schemeClr val="tx1"/>
                </a:solidFill>
                <a:latin typeface="Arial" panose="020B0604020202020204" pitchFamily="34" charset="0"/>
                <a:cs typeface="Arial" panose="020B0604020202020204" pitchFamily="34" charset="0"/>
              </a:rPr>
              <a:t>– это процесс прохождения дел в арбитражных судах. Его цель – рассмотрение и разрешение экономических споров, споров в области бизнеса и других дел, отнесённых к компетенции арбитражных судов</a:t>
            </a:r>
            <a:r>
              <a:rPr lang="ru-RU" sz="2600" b="1" dirty="0" smtClean="0">
                <a:solidFill>
                  <a:schemeClr val="tx1"/>
                </a:solidFill>
                <a:latin typeface="Arial" panose="020B0604020202020204" pitchFamily="34" charset="0"/>
                <a:cs typeface="Arial" panose="020B0604020202020204" pitchFamily="34" charset="0"/>
              </a:rPr>
              <a:t>.</a:t>
            </a:r>
          </a:p>
          <a:p>
            <a:endParaRPr lang="ru-RU" dirty="0"/>
          </a:p>
        </p:txBody>
      </p:sp>
      <p:pic>
        <p:nvPicPr>
          <p:cNvPr id="6" name="Рисунок 5"/>
          <p:cNvPicPr>
            <a:picLocks noChangeAspect="1"/>
          </p:cNvPicPr>
          <p:nvPr/>
        </p:nvPicPr>
        <p:blipFill>
          <a:blip r:embed="rId2"/>
          <a:stretch>
            <a:fillRect/>
          </a:stretch>
        </p:blipFill>
        <p:spPr>
          <a:xfrm>
            <a:off x="6066691" y="1753479"/>
            <a:ext cx="5791200" cy="4381500"/>
          </a:xfrm>
          <a:prstGeom prst="rect">
            <a:avLst/>
          </a:prstGeom>
        </p:spPr>
      </p:pic>
    </p:spTree>
    <p:extLst>
      <p:ext uri="{BB962C8B-B14F-4D97-AF65-F5344CB8AC3E}">
        <p14:creationId xmlns:p14="http://schemas.microsoft.com/office/powerpoint/2010/main" xmlns="" val="282928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spc="0" dirty="0">
                <a:solidFill>
                  <a:srgbClr val="000000"/>
                </a:solidFill>
                <a:latin typeface="Arial"/>
                <a:ea typeface="+mn-ea"/>
                <a:cs typeface="+mn-cs"/>
              </a:rPr>
              <a:t>повторение + задание</a:t>
            </a:r>
            <a:endParaRPr lang="ru-RU" dirty="0"/>
          </a:p>
        </p:txBody>
      </p:sp>
      <p:sp>
        <p:nvSpPr>
          <p:cNvPr id="3" name="Объект 2"/>
          <p:cNvSpPr>
            <a:spLocks noGrp="1"/>
          </p:cNvSpPr>
          <p:nvPr>
            <p:ph idx="1"/>
          </p:nvPr>
        </p:nvSpPr>
        <p:spPr>
          <a:xfrm>
            <a:off x="589085" y="1845734"/>
            <a:ext cx="11173424" cy="4502312"/>
          </a:xfrm>
        </p:spPr>
        <p:txBody>
          <a:bodyPr>
            <a:normAutofit lnSpcReduction="10000"/>
          </a:bodyPr>
          <a:lstStyle/>
          <a:p>
            <a:r>
              <a:rPr lang="ru-RU" b="1" dirty="0" smtClean="0">
                <a:solidFill>
                  <a:schemeClr val="tx1"/>
                </a:solidFill>
              </a:rPr>
              <a:t>Задание №3 Установите </a:t>
            </a:r>
            <a:r>
              <a:rPr lang="ru-RU" b="1" dirty="0">
                <a:solidFill>
                  <a:schemeClr val="tx1"/>
                </a:solidFill>
              </a:rPr>
              <a:t>соответствие между функциями судопроизводства и видами, для которых они характерны: к каждой позиции, данной в первом столбце, подберите соответствующую позицию из второго </a:t>
            </a:r>
            <a:r>
              <a:rPr lang="ru-RU" b="1" dirty="0" smtClean="0">
                <a:solidFill>
                  <a:schemeClr val="tx1"/>
                </a:solidFill>
              </a:rPr>
              <a:t>столбца.</a:t>
            </a:r>
          </a:p>
          <a:p>
            <a:r>
              <a:rPr lang="ru-RU" b="1" dirty="0" smtClean="0">
                <a:solidFill>
                  <a:schemeClr val="tx1"/>
                </a:solidFill>
              </a:rPr>
              <a:t>ФУНКЦИИ СУДОПРОИЗВОДСТВА                                                                ВИДЫ </a:t>
            </a:r>
            <a:r>
              <a:rPr lang="ru-RU" b="1" dirty="0">
                <a:solidFill>
                  <a:schemeClr val="tx1"/>
                </a:solidFill>
              </a:rPr>
              <a:t>СУДОПРОИЗВОДСТВА</a:t>
            </a:r>
          </a:p>
          <a:p>
            <a:r>
              <a:rPr lang="ru-RU" b="1" dirty="0">
                <a:solidFill>
                  <a:schemeClr val="tx1"/>
                </a:solidFill>
              </a:rPr>
              <a:t>A) защита личности от необоснованного </a:t>
            </a:r>
            <a:r>
              <a:rPr lang="ru-RU" b="1" dirty="0" smtClean="0">
                <a:solidFill>
                  <a:schemeClr val="tx1"/>
                </a:solidFill>
              </a:rPr>
              <a:t>обвинения</a:t>
            </a:r>
          </a:p>
          <a:p>
            <a:r>
              <a:rPr lang="ru-RU" b="1" dirty="0" smtClean="0">
                <a:solidFill>
                  <a:schemeClr val="tx1"/>
                </a:solidFill>
              </a:rPr>
              <a:t>Б</a:t>
            </a:r>
            <a:r>
              <a:rPr lang="ru-RU" b="1" dirty="0">
                <a:solidFill>
                  <a:schemeClr val="tx1"/>
                </a:solidFill>
              </a:rPr>
              <a:t>) изобличение подозреваемого, </a:t>
            </a:r>
            <a:r>
              <a:rPr lang="ru-RU" b="1" dirty="0" smtClean="0">
                <a:solidFill>
                  <a:schemeClr val="tx1"/>
                </a:solidFill>
              </a:rPr>
              <a:t>                                                               1</a:t>
            </a:r>
            <a:r>
              <a:rPr lang="ru-RU" b="1" dirty="0">
                <a:solidFill>
                  <a:schemeClr val="tx1"/>
                </a:solidFill>
              </a:rPr>
              <a:t>) уголовное </a:t>
            </a:r>
            <a:r>
              <a:rPr lang="ru-RU" b="1" dirty="0" smtClean="0">
                <a:solidFill>
                  <a:schemeClr val="tx1"/>
                </a:solidFill>
              </a:rPr>
              <a:t>судопроизводство обвиняемого </a:t>
            </a:r>
            <a:r>
              <a:rPr lang="ru-RU" b="1" dirty="0">
                <a:solidFill>
                  <a:schemeClr val="tx1"/>
                </a:solidFill>
              </a:rPr>
              <a:t>в совершении преступления</a:t>
            </a:r>
          </a:p>
          <a:p>
            <a:pPr marL="0" indent="0">
              <a:buNone/>
            </a:pPr>
            <a:r>
              <a:rPr lang="ru-RU" b="1" dirty="0" smtClean="0">
                <a:solidFill>
                  <a:schemeClr val="tx1"/>
                </a:solidFill>
              </a:rPr>
              <a:t> B</a:t>
            </a:r>
            <a:r>
              <a:rPr lang="ru-RU" b="1" dirty="0">
                <a:solidFill>
                  <a:schemeClr val="tx1"/>
                </a:solidFill>
              </a:rPr>
              <a:t>) разрешение экономических </a:t>
            </a:r>
            <a:r>
              <a:rPr lang="ru-RU" b="1" dirty="0" smtClean="0">
                <a:solidFill>
                  <a:schemeClr val="tx1"/>
                </a:solidFill>
              </a:rPr>
              <a:t>споров                                                       </a:t>
            </a:r>
            <a:r>
              <a:rPr lang="ru-RU" b="1" dirty="0">
                <a:solidFill>
                  <a:schemeClr val="tx1"/>
                </a:solidFill>
              </a:rPr>
              <a:t>2) арбитражное </a:t>
            </a:r>
            <a:r>
              <a:rPr lang="ru-RU" b="1" dirty="0" smtClean="0">
                <a:solidFill>
                  <a:schemeClr val="tx1"/>
                </a:solidFill>
              </a:rPr>
              <a:t>судопроизводство</a:t>
            </a:r>
            <a:endParaRPr lang="ru-RU" b="1" dirty="0">
              <a:solidFill>
                <a:schemeClr val="tx1"/>
              </a:solidFill>
            </a:endParaRPr>
          </a:p>
          <a:p>
            <a:r>
              <a:rPr lang="ru-RU" b="1" dirty="0">
                <a:solidFill>
                  <a:schemeClr val="tx1"/>
                </a:solidFill>
              </a:rPr>
              <a:t>Г) принятие решения о виновности обвиняемого </a:t>
            </a:r>
            <a:r>
              <a:rPr lang="ru-RU" b="1" dirty="0" smtClean="0">
                <a:solidFill>
                  <a:schemeClr val="tx1"/>
                </a:solidFill>
              </a:rPr>
              <a:t>судом</a:t>
            </a:r>
            <a:endParaRPr lang="ru-RU" b="1" dirty="0">
              <a:solidFill>
                <a:schemeClr val="tx1"/>
              </a:solidFill>
            </a:endParaRPr>
          </a:p>
          <a:p>
            <a:r>
              <a:rPr lang="ru-RU" b="1" dirty="0">
                <a:solidFill>
                  <a:schemeClr val="tx1"/>
                </a:solidFill>
              </a:rPr>
              <a:t>Д) защита прав субъектов </a:t>
            </a:r>
            <a:r>
              <a:rPr lang="ru-RU" b="1" dirty="0" smtClean="0">
                <a:solidFill>
                  <a:schemeClr val="tx1"/>
                </a:solidFill>
              </a:rPr>
              <a:t>хозяйствования</a:t>
            </a:r>
            <a:r>
              <a:rPr lang="ru-RU" b="1" dirty="0">
                <a:solidFill>
                  <a:schemeClr val="tx1"/>
                </a:solidFill>
              </a:rPr>
              <a:t>	</a:t>
            </a:r>
          </a:p>
        </p:txBody>
      </p:sp>
    </p:spTree>
    <p:extLst>
      <p:ext uri="{BB962C8B-B14F-4D97-AF65-F5344CB8AC3E}">
        <p14:creationId xmlns:p14="http://schemas.microsoft.com/office/powerpoint/2010/main" xmlns="" val="6181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Arial" panose="020B0604020202020204" pitchFamily="34" charset="0"/>
                <a:cs typeface="Arial" panose="020B0604020202020204" pitchFamily="34" charset="0"/>
              </a:rPr>
              <a:t>Уголовный </a:t>
            </a:r>
            <a:r>
              <a:rPr lang="ru-RU" b="1" dirty="0" smtClean="0">
                <a:solidFill>
                  <a:srgbClr val="FF0000"/>
                </a:solidFill>
                <a:latin typeface="Arial" panose="020B0604020202020204" pitchFamily="34" charset="0"/>
                <a:cs typeface="Arial" panose="020B0604020202020204" pitchFamily="34" charset="0"/>
              </a:rPr>
              <a:t>процесс </a:t>
            </a:r>
            <a:r>
              <a:rPr lang="ru-RU" b="1" dirty="0">
                <a:solidFill>
                  <a:srgbClr val="FF0000"/>
                </a:solidFill>
                <a:latin typeface="Arial" panose="020B0604020202020204" pitchFamily="34" charset="0"/>
                <a:cs typeface="Arial" panose="020B0604020202020204" pitchFamily="34" charset="0"/>
              </a:rPr>
              <a:t>и Административная </a:t>
            </a:r>
            <a:r>
              <a:rPr lang="ru-RU" b="1" dirty="0" smtClean="0">
                <a:solidFill>
                  <a:srgbClr val="FF0000"/>
                </a:solidFill>
                <a:latin typeface="Arial" panose="020B0604020202020204" pitchFamily="34" charset="0"/>
                <a:cs typeface="Arial" panose="020B0604020202020204" pitchFamily="34" charset="0"/>
              </a:rPr>
              <a:t>юрисдикция</a:t>
            </a:r>
            <a:r>
              <a:rPr lang="ru-RU" sz="1800" b="1" cap="none" spc="0" dirty="0">
                <a:solidFill>
                  <a:srgbClr val="000000"/>
                </a:solidFill>
                <a:latin typeface="Arial"/>
              </a:rPr>
              <a:t> Повторение ранее изученного материала</a:t>
            </a:r>
            <a:r>
              <a:rPr lang="ru-RU" b="1" dirty="0" smtClean="0">
                <a:solidFill>
                  <a:srgbClr val="FF0000"/>
                </a:solidFill>
                <a:latin typeface="Arial" panose="020B0604020202020204" pitchFamily="34" charset="0"/>
                <a:cs typeface="Arial" panose="020B0604020202020204" pitchFamily="34" charset="0"/>
              </a:rPr>
              <a:t> </a:t>
            </a:r>
            <a:endParaRPr lang="ru-RU" dirty="0">
              <a:solidFill>
                <a:srgbClr val="FF0000"/>
              </a:solidFill>
            </a:endParaRPr>
          </a:p>
        </p:txBody>
      </p:sp>
      <p:sp>
        <p:nvSpPr>
          <p:cNvPr id="3" name="Объект 2"/>
          <p:cNvSpPr>
            <a:spLocks noGrp="1"/>
          </p:cNvSpPr>
          <p:nvPr>
            <p:ph idx="1"/>
          </p:nvPr>
        </p:nvSpPr>
        <p:spPr/>
        <p:txBody>
          <a:bodyPr/>
          <a:lstStyle/>
          <a:p>
            <a:r>
              <a:rPr lang="ru-RU" b="1" dirty="0">
                <a:solidFill>
                  <a:srgbClr val="FF0000"/>
                </a:solidFill>
                <a:latin typeface="Arial" panose="020B0604020202020204" pitchFamily="34" charset="0"/>
                <a:cs typeface="Arial" panose="020B0604020202020204" pitchFamily="34" charset="0"/>
              </a:rPr>
              <a:t>Уголовный процесс</a:t>
            </a:r>
            <a:r>
              <a:rPr lang="ru-RU" b="1" dirty="0">
                <a:latin typeface="Arial" panose="020B0604020202020204" pitchFamily="34" charset="0"/>
                <a:cs typeface="Arial" panose="020B0604020202020204" pitchFamily="34" charset="0"/>
              </a:rPr>
              <a:t> – </a:t>
            </a:r>
            <a:r>
              <a:rPr lang="ru-RU" b="1" dirty="0">
                <a:solidFill>
                  <a:schemeClr val="tx1"/>
                </a:solidFill>
                <a:latin typeface="Arial" panose="020B0604020202020204" pitchFamily="34" charset="0"/>
                <a:cs typeface="Arial" panose="020B0604020202020204" pitchFamily="34" charset="0"/>
              </a:rPr>
              <a:t>это упорядоченная уголовно-процессуальным кодексом деятельность специально уполномоченных на то субъектов, направленная на установление события преступления, лиц, виновных в его совершении, а также принятие всех предусмотренных законом мер для их наказания в соответствии с уголовным законодательством</a:t>
            </a:r>
            <a:r>
              <a:rPr lang="ru-RU" b="1" dirty="0" smtClean="0">
                <a:solidFill>
                  <a:schemeClr val="tx1"/>
                </a:solidFill>
                <a:latin typeface="Arial" panose="020B0604020202020204" pitchFamily="34" charset="0"/>
                <a:cs typeface="Arial" panose="020B0604020202020204" pitchFamily="34" charset="0"/>
              </a:rPr>
              <a:t>.</a:t>
            </a:r>
          </a:p>
          <a:p>
            <a:r>
              <a:rPr lang="ru-RU" b="1" dirty="0">
                <a:solidFill>
                  <a:srgbClr val="FF0000"/>
                </a:solidFill>
                <a:latin typeface="Arial" panose="020B0604020202020204" pitchFamily="34" charset="0"/>
                <a:cs typeface="Arial" panose="020B0604020202020204" pitchFamily="34" charset="0"/>
              </a:rPr>
              <a:t>Административная юрисдикция </a:t>
            </a:r>
            <a:r>
              <a:rPr lang="ru-RU" b="1" dirty="0">
                <a:solidFill>
                  <a:schemeClr val="tx1"/>
                </a:solidFill>
                <a:latin typeface="Arial" panose="020B0604020202020204" pitchFamily="34" charset="0"/>
                <a:cs typeface="Arial" panose="020B0604020202020204" pitchFamily="34" charset="0"/>
              </a:rPr>
              <a:t>в своем основании содержит рассмотрение и урегулирование дел об административных правонарушениях и индивидуальных дел об административных правовых спорах в порядке и объеме, которые определенны административными процедурами и административно-процессуальными нормами</a:t>
            </a:r>
            <a:r>
              <a:rPr lang="ru-RU" b="1" dirty="0" smtClean="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94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spc="0" dirty="0">
                <a:solidFill>
                  <a:srgbClr val="000000"/>
                </a:solidFill>
                <a:latin typeface="Arial"/>
                <a:ea typeface="+mn-ea"/>
                <a:cs typeface="+mn-cs"/>
              </a:rPr>
              <a:t>повторение + задание</a:t>
            </a:r>
            <a:endParaRPr lang="ru-RU" dirty="0"/>
          </a:p>
        </p:txBody>
      </p:sp>
      <p:sp>
        <p:nvSpPr>
          <p:cNvPr id="3" name="Объект 2"/>
          <p:cNvSpPr>
            <a:spLocks noGrp="1"/>
          </p:cNvSpPr>
          <p:nvPr>
            <p:ph idx="1"/>
          </p:nvPr>
        </p:nvSpPr>
        <p:spPr/>
        <p:txBody>
          <a:bodyPr>
            <a:normAutofit/>
          </a:bodyPr>
          <a:lstStyle/>
          <a:p>
            <a:r>
              <a:rPr lang="ru-RU" sz="1900" b="1" dirty="0" smtClean="0">
                <a:latin typeface="Arial" panose="020B0604020202020204" pitchFamily="34" charset="0"/>
                <a:cs typeface="Arial" panose="020B0604020202020204" pitchFamily="34" charset="0"/>
              </a:rPr>
              <a:t>Задание №4 Установите </a:t>
            </a:r>
            <a:r>
              <a:rPr lang="ru-RU" sz="1900" b="1" dirty="0">
                <a:latin typeface="Arial" panose="020B0604020202020204" pitchFamily="34" charset="0"/>
                <a:cs typeface="Arial" panose="020B0604020202020204" pitchFamily="34" charset="0"/>
              </a:rPr>
              <a:t>соответствие между видами проступков и предусмотренными за них санкциями: к каждой позиции, данной в первом столбце, подберите соответствующую позицию из второго столбца</a:t>
            </a:r>
            <a:r>
              <a:rPr lang="ru-RU" sz="1900" b="1" dirty="0" smtClean="0">
                <a:latin typeface="Arial" panose="020B0604020202020204" pitchFamily="34" charset="0"/>
                <a:cs typeface="Arial" panose="020B0604020202020204" pitchFamily="34" charset="0"/>
              </a:rPr>
              <a:t>.</a:t>
            </a:r>
            <a:endParaRPr lang="ru-RU" sz="1900" b="1" dirty="0">
              <a:latin typeface="Arial" panose="020B0604020202020204" pitchFamily="34" charset="0"/>
              <a:cs typeface="Arial" panose="020B0604020202020204" pitchFamily="34" charset="0"/>
            </a:endParaRPr>
          </a:p>
          <a:p>
            <a:r>
              <a:rPr lang="ru-RU" sz="1900" b="1" dirty="0" smtClean="0">
                <a:latin typeface="Arial" panose="020B0604020202020204" pitchFamily="34" charset="0"/>
                <a:cs typeface="Arial" panose="020B0604020202020204" pitchFamily="34" charset="0"/>
              </a:rPr>
              <a:t>САНКЦИИ                                                                                     ВИДЫ </a:t>
            </a:r>
            <a:r>
              <a:rPr lang="ru-RU" sz="1900" b="1" dirty="0">
                <a:latin typeface="Arial" panose="020B0604020202020204" pitchFamily="34" charset="0"/>
                <a:cs typeface="Arial" panose="020B0604020202020204" pitchFamily="34" charset="0"/>
              </a:rPr>
              <a:t>ПРОСТУПКОВ</a:t>
            </a:r>
          </a:p>
          <a:p>
            <a:r>
              <a:rPr lang="ru-RU" sz="1900" b="1" dirty="0">
                <a:latin typeface="Arial" panose="020B0604020202020204" pitchFamily="34" charset="0"/>
                <a:cs typeface="Arial" panose="020B0604020202020204" pitchFamily="34" charset="0"/>
              </a:rPr>
              <a:t>A) взыскание </a:t>
            </a:r>
            <a:r>
              <a:rPr lang="ru-RU" sz="1900" b="1" dirty="0" smtClean="0">
                <a:latin typeface="Arial" panose="020B0604020202020204" pitchFamily="34" charset="0"/>
                <a:cs typeface="Arial" panose="020B0604020202020204" pitchFamily="34" charset="0"/>
              </a:rPr>
              <a:t>неустойки                                                           1</a:t>
            </a:r>
            <a:r>
              <a:rPr lang="ru-RU" sz="1900" b="1" dirty="0">
                <a:latin typeface="Arial" panose="020B0604020202020204" pitchFamily="34" charset="0"/>
                <a:cs typeface="Arial" panose="020B0604020202020204" pitchFamily="34" charset="0"/>
              </a:rPr>
              <a:t>) </a:t>
            </a:r>
            <a:r>
              <a:rPr lang="ru-RU" sz="1900" b="1" dirty="0" smtClean="0">
                <a:latin typeface="Arial" panose="020B0604020202020204" pitchFamily="34" charset="0"/>
                <a:cs typeface="Arial" panose="020B0604020202020204" pitchFamily="34" charset="0"/>
              </a:rPr>
              <a:t>административные</a:t>
            </a:r>
            <a:endParaRPr lang="ru-RU" sz="1900" b="1" dirty="0">
              <a:latin typeface="Arial" panose="020B0604020202020204" pitchFamily="34" charset="0"/>
              <a:cs typeface="Arial" panose="020B0604020202020204" pitchFamily="34" charset="0"/>
            </a:endParaRPr>
          </a:p>
          <a:p>
            <a:r>
              <a:rPr lang="ru-RU" sz="1900" b="1" dirty="0">
                <a:latin typeface="Arial" panose="020B0604020202020204" pitchFamily="34" charset="0"/>
                <a:cs typeface="Arial" panose="020B0604020202020204" pitchFamily="34" charset="0"/>
              </a:rPr>
              <a:t>Б) лишение прав управления транспортным </a:t>
            </a:r>
            <a:r>
              <a:rPr lang="ru-RU" sz="1900" b="1" dirty="0" smtClean="0">
                <a:latin typeface="Arial" panose="020B0604020202020204" pitchFamily="34" charset="0"/>
                <a:cs typeface="Arial" panose="020B0604020202020204" pitchFamily="34" charset="0"/>
              </a:rPr>
              <a:t>средства     2</a:t>
            </a:r>
            <a:r>
              <a:rPr lang="ru-RU" sz="1900" b="1" dirty="0">
                <a:latin typeface="Arial" panose="020B0604020202020204" pitchFamily="34" charset="0"/>
                <a:cs typeface="Arial" panose="020B0604020202020204" pitchFamily="34" charset="0"/>
              </a:rPr>
              <a:t>) </a:t>
            </a:r>
            <a:r>
              <a:rPr lang="ru-RU" sz="1900" b="1" dirty="0" smtClean="0">
                <a:latin typeface="Arial" panose="020B0604020202020204" pitchFamily="34" charset="0"/>
                <a:cs typeface="Arial" panose="020B0604020202020204" pitchFamily="34" charset="0"/>
              </a:rPr>
              <a:t>гражданско-правовые</a:t>
            </a:r>
            <a:endParaRPr lang="ru-RU" sz="1900" b="1" dirty="0">
              <a:latin typeface="Arial" panose="020B0604020202020204" pitchFamily="34" charset="0"/>
              <a:cs typeface="Arial" panose="020B0604020202020204" pitchFamily="34" charset="0"/>
            </a:endParaRPr>
          </a:p>
          <a:p>
            <a:r>
              <a:rPr lang="ru-RU" sz="1900" b="1" dirty="0">
                <a:latin typeface="Arial" panose="020B0604020202020204" pitchFamily="34" charset="0"/>
                <a:cs typeface="Arial" panose="020B0604020202020204" pitchFamily="34" charset="0"/>
              </a:rPr>
              <a:t>B) </a:t>
            </a:r>
            <a:r>
              <a:rPr lang="ru-RU" sz="1900" b="1" dirty="0" smtClean="0">
                <a:latin typeface="Arial" panose="020B0604020202020204" pitchFamily="34" charset="0"/>
                <a:cs typeface="Arial" panose="020B0604020202020204" pitchFamily="34" charset="0"/>
              </a:rPr>
              <a:t>объявление выговора                                                         </a:t>
            </a:r>
            <a:r>
              <a:rPr lang="ru-RU" sz="1900" b="1" dirty="0">
                <a:latin typeface="Arial" panose="020B0604020202020204" pitchFamily="34" charset="0"/>
                <a:cs typeface="Arial" panose="020B0604020202020204" pitchFamily="34" charset="0"/>
              </a:rPr>
              <a:t>3) </a:t>
            </a:r>
            <a:r>
              <a:rPr lang="ru-RU" sz="1900" b="1" dirty="0" smtClean="0">
                <a:latin typeface="Arial" panose="020B0604020202020204" pitchFamily="34" charset="0"/>
                <a:cs typeface="Arial" panose="020B0604020202020204" pitchFamily="34" charset="0"/>
              </a:rPr>
              <a:t>дисциплинарные</a:t>
            </a:r>
            <a:endParaRPr lang="ru-RU" sz="1900" b="1" dirty="0">
              <a:latin typeface="Arial" panose="020B0604020202020204" pitchFamily="34" charset="0"/>
              <a:cs typeface="Arial" panose="020B0604020202020204" pitchFamily="34" charset="0"/>
            </a:endParaRPr>
          </a:p>
          <a:p>
            <a:r>
              <a:rPr lang="ru-RU" sz="1900" b="1" dirty="0">
                <a:latin typeface="Arial" panose="020B0604020202020204" pitchFamily="34" charset="0"/>
                <a:cs typeface="Arial" panose="020B0604020202020204" pitchFamily="34" charset="0"/>
              </a:rPr>
              <a:t>Г) </a:t>
            </a:r>
            <a:r>
              <a:rPr lang="ru-RU" sz="1900" b="1" dirty="0" smtClean="0">
                <a:latin typeface="Arial" panose="020B0604020202020204" pitchFamily="34" charset="0"/>
                <a:cs typeface="Arial" panose="020B0604020202020204" pitchFamily="34" charset="0"/>
              </a:rPr>
              <a:t>увольнение</a:t>
            </a:r>
            <a:endParaRPr lang="ru-RU" sz="1900" b="1" dirty="0">
              <a:latin typeface="Arial" panose="020B0604020202020204" pitchFamily="34" charset="0"/>
              <a:cs typeface="Arial" panose="020B0604020202020204" pitchFamily="34" charset="0"/>
            </a:endParaRPr>
          </a:p>
          <a:p>
            <a:r>
              <a:rPr lang="ru-RU" sz="1900" b="1" dirty="0">
                <a:latin typeface="Arial" panose="020B0604020202020204" pitchFamily="34" charset="0"/>
                <a:cs typeface="Arial" panose="020B0604020202020204" pitchFamily="34" charset="0"/>
              </a:rPr>
              <a:t>Д) возмещение </a:t>
            </a:r>
            <a:r>
              <a:rPr lang="ru-RU" sz="1900" b="1" dirty="0" smtClean="0">
                <a:latin typeface="Arial" panose="020B0604020202020204" pitchFamily="34" charset="0"/>
                <a:cs typeface="Arial" panose="020B0604020202020204" pitchFamily="34" charset="0"/>
              </a:rPr>
              <a:t>убытков</a:t>
            </a:r>
            <a:r>
              <a:rPr lang="ru-RU" sz="1900" b="1" dirty="0">
                <a:latin typeface="Arial" panose="020B0604020202020204" pitchFamily="34" charset="0"/>
                <a:cs typeface="Arial" panose="020B0604020202020204" pitchFamily="34" charset="0"/>
              </a:rPr>
              <a:t>	</a:t>
            </a:r>
          </a:p>
          <a:p>
            <a:endParaRPr lang="ru-RU" dirty="0"/>
          </a:p>
          <a:p>
            <a:endParaRPr lang="ru-RU" dirty="0"/>
          </a:p>
        </p:txBody>
      </p:sp>
    </p:spTree>
    <p:extLst>
      <p:ext uri="{BB962C8B-B14F-4D97-AF65-F5344CB8AC3E}">
        <p14:creationId xmlns:p14="http://schemas.microsoft.com/office/powerpoint/2010/main" xmlns="" val="1006337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274</TotalTime>
  <Words>1015</Words>
  <Application>Microsoft Office PowerPoint</Application>
  <PresentationFormat>Произвольный</PresentationFormat>
  <Paragraphs>126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Главная</vt:lpstr>
      <vt:lpstr>КОНСТИТУЦИОННОЕ СУДОПРОИЗВОДСТВО</vt:lpstr>
      <vt:lpstr>План урока:</vt:lpstr>
      <vt:lpstr>1.Повторение ранее изученного материала</vt:lpstr>
      <vt:lpstr>Процессуальное право  Повторение ранее изученного материала</vt:lpstr>
      <vt:lpstr>Гражданский процесс  Повторение ранее изученного материала</vt:lpstr>
      <vt:lpstr>Арбитражный процесс  Повторение ранее изученного материала</vt:lpstr>
      <vt:lpstr>повторение + задание</vt:lpstr>
      <vt:lpstr>Уголовный процесс и Административная юрисдикция Повторение ранее изученного материала </vt:lpstr>
      <vt:lpstr>повторение + задание</vt:lpstr>
      <vt:lpstr>Изучение нового материала Понятие Конституционное судопроизводство</vt:lpstr>
      <vt:lpstr>Изучение нового материала Понятие Конституционное судопроизводство</vt:lpstr>
      <vt:lpstr>Изучение нового материала  Цель Конституционного судопроизводства </vt:lpstr>
      <vt:lpstr>Изучение нового материала  Судьи Конституционного Суда</vt:lpstr>
      <vt:lpstr>    Изучение нового материала  Основные принципы Конституционного Суда  </vt:lpstr>
      <vt:lpstr>Изучение нового материала  Основные стадии Конституционного судопроизводства</vt:lpstr>
      <vt:lpstr>Изучение нового материала</vt:lpstr>
      <vt:lpstr>Задания для закрепления и рекомендации:</vt:lpstr>
      <vt:lpstr>Задания для закрепления и рекомендации:</vt:lpstr>
      <vt:lpstr>Задания для закрепления и рекомендации:</vt:lpstr>
      <vt:lpstr>Задания для  закрепления и рекомендации:</vt:lpstr>
      <vt:lpstr>Литература и интернет сайты для подготовки дз</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КОНСТИТУЦИОННОЕ СУДОПРОИЗВОДСТВО</dc:title>
  <dc:creator>Пользователь Windows</dc:creator>
  <cp:lastModifiedBy>nout</cp:lastModifiedBy>
  <cp:revision>22</cp:revision>
  <dcterms:created xsi:type="dcterms:W3CDTF">2020-04-01T09:53:05Z</dcterms:created>
  <dcterms:modified xsi:type="dcterms:W3CDTF">2020-04-16T19:09:32Z</dcterms:modified>
</cp:coreProperties>
</file>