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32" r:id="rId4"/>
    <p:sldMasterId id="2147483744" r:id="rId5"/>
  </p:sldMasterIdLst>
  <p:notesMasterIdLst>
    <p:notesMasterId r:id="rId50"/>
  </p:notesMasterIdLst>
  <p:sldIdLst>
    <p:sldId id="306" r:id="rId6"/>
    <p:sldId id="336" r:id="rId7"/>
    <p:sldId id="272" r:id="rId8"/>
    <p:sldId id="290" r:id="rId9"/>
    <p:sldId id="309" r:id="rId10"/>
    <p:sldId id="292" r:id="rId11"/>
    <p:sldId id="293" r:id="rId12"/>
    <p:sldId id="294" r:id="rId13"/>
    <p:sldId id="295" r:id="rId14"/>
    <p:sldId id="300" r:id="rId15"/>
    <p:sldId id="301" r:id="rId16"/>
    <p:sldId id="302" r:id="rId17"/>
    <p:sldId id="332" r:id="rId18"/>
    <p:sldId id="311" r:id="rId19"/>
    <p:sldId id="280" r:id="rId20"/>
    <p:sldId id="287" r:id="rId21"/>
    <p:sldId id="321" r:id="rId22"/>
    <p:sldId id="289" r:id="rId23"/>
    <p:sldId id="323" r:id="rId24"/>
    <p:sldId id="327" r:id="rId25"/>
    <p:sldId id="281" r:id="rId26"/>
    <p:sldId id="305" r:id="rId27"/>
    <p:sldId id="282" r:id="rId28"/>
    <p:sldId id="324" r:id="rId29"/>
    <p:sldId id="334" r:id="rId30"/>
    <p:sldId id="312" r:id="rId31"/>
    <p:sldId id="273" r:id="rId32"/>
    <p:sldId id="274" r:id="rId33"/>
    <p:sldId id="275" r:id="rId34"/>
    <p:sldId id="320" r:id="rId35"/>
    <p:sldId id="329" r:id="rId36"/>
    <p:sldId id="333" r:id="rId37"/>
    <p:sldId id="315" r:id="rId38"/>
    <p:sldId id="325" r:id="rId39"/>
    <p:sldId id="328" r:id="rId40"/>
    <p:sldId id="266" r:id="rId41"/>
    <p:sldId id="326" r:id="rId42"/>
    <p:sldId id="267" r:id="rId43"/>
    <p:sldId id="335" r:id="rId44"/>
    <p:sldId id="314" r:id="rId45"/>
    <p:sldId id="271" r:id="rId46"/>
    <p:sldId id="291" r:id="rId47"/>
    <p:sldId id="269" r:id="rId48"/>
    <p:sldId id="33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088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56" autoAdjust="0"/>
    <p:restoredTop sz="95439" autoAdjust="0"/>
  </p:normalViewPr>
  <p:slideViewPr>
    <p:cSldViewPr>
      <p:cViewPr>
        <p:scale>
          <a:sx n="77" d="100"/>
          <a:sy n="77" d="100"/>
        </p:scale>
        <p:origin x="-90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5BC26-B3CA-47D2-8596-C9C97F320D9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456D-C727-4D6F-9A95-461E07BBBD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C156B0-30DB-415E-8EE0-E36FC342E70D}" type="slidenum">
              <a:rPr 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4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9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9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4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7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4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456D-C727-4D6F-9A95-461E07BBBD5F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55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A624-CFCD-4402-B436-8F7FB02C7D82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05.05.2020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FB86B-59A6-4E0F-899B-B1571B0507B8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02220"/>
      </p:ext>
    </p:extLst>
  </p:cSld>
  <p:clrMapOvr>
    <a:masterClrMapping/>
  </p:clrMapOvr>
  <p:transition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18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0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59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58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35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0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6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78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93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2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5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14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16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8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3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08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5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1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19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1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5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58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9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7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54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89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44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34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7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17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71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91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71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35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51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70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56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39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491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18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4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88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30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33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99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8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8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8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3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6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69" r:id="rId12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5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8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5/5/2020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0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file:///C:\Users\&#1052;&#1072;&#1088;&#1090;&#1080;&#1085;\Desktop\&#1059;&#1088;&#1086;&#1082;&#1080;%20&#1076;&#1083;&#1103;%20&#1080;&#1085;&#1090;&#1077;&#1088;&#1085;&#1077;&#1090;&#1072;\&#1086;&#1090;&#1082;&#1088;&#1099;&#1090;&#1099;&#1081;%20&#1091;&#1088;&#1086;&#1082;\SHum_voln_-_bereg_morya.mp3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 rot="20313658">
            <a:off x="-6922" y="397507"/>
            <a:ext cx="3953037" cy="325861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Джонатан</a:t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Свифт</a:t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«Путешествия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Гулливера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 rot="293056">
            <a:off x="4289022" y="1273813"/>
            <a:ext cx="3657600" cy="3657600"/>
          </a:xfrm>
        </p:spPr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1" y="4509120"/>
            <a:ext cx="4644009" cy="2348880"/>
          </a:xfrm>
        </p:spPr>
        <p:txBody>
          <a:bodyPr>
            <a:normAutofit/>
          </a:bodyPr>
          <a:lstStyle/>
          <a:p>
            <a:pPr algn="ctr"/>
            <a:r>
              <a:rPr lang="ru-RU" sz="2400" i="1" smtClean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2051" name="Picture 2" descr="H:\Documents and Settings\Aida\Рабочий стол\клипарты рамки фончики\kniga3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425">
            <a:off x="4154170" y="1279897"/>
            <a:ext cx="3927305" cy="390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3872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70659" name="Rectangle 3"/>
          <p:cNvSpPr>
            <a:spLocks noGrp="1"/>
          </p:cNvSpPr>
          <p:nvPr>
            <p:ph type="body" sz="half" idx="1"/>
          </p:nvPr>
        </p:nvSpPr>
        <p:spPr>
          <a:xfrm>
            <a:off x="0" y="274638"/>
            <a:ext cx="5856288" cy="6466730"/>
          </a:xfrm>
        </p:spPr>
        <p:txBody>
          <a:bodyPr>
            <a:noAutofit/>
          </a:bodyPr>
          <a:lstStyle/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ворот стояла она. </a:t>
            </a:r>
          </a:p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 мой, на кого она</a:t>
            </a:r>
          </a:p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похожа! Вода </a:t>
            </a:r>
          </a:p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ручьями стекала с её </a:t>
            </a:r>
          </a:p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 и с платья прямо на туфельки. Бедняжка была такая мокрая, как будто </a:t>
            </a:r>
          </a:p>
          <a:p>
            <a:pPr marL="109728" indent="0" eaLnBrk="1" hangingPunct="1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вытащили из реки.</a:t>
            </a:r>
          </a:p>
        </p:txBody>
      </p:sp>
      <p:pic>
        <p:nvPicPr>
          <p:cNvPr id="70660" name="Picture 4" descr="Горошин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 rot="542401">
            <a:off x="5980507" y="744667"/>
            <a:ext cx="2830512" cy="424815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6816" y="5877272"/>
            <a:ext cx="912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«Принцесса на горошине»  Г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.-Х. Андерсен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7992839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idx="1"/>
          </p:nvPr>
        </p:nvSpPr>
        <p:spPr>
          <a:xfrm>
            <a:off x="0" y="116633"/>
            <a:ext cx="5148064" cy="5904656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Осёл тихонько поставил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 ноги на подоконник,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взобралась на спину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ослу, кот вскочил на спину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собаке, а петух взлетел на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коту.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тут они все разом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закричали: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осёл -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по-ослиному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- по-собачьи,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 - по-кошачьи,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петух закукарекал.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330944"/>
            <a:ext cx="4005610" cy="55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7188" y="5857875"/>
            <a:ext cx="83912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Гримм «Бременские музыканты»</a:t>
            </a:r>
          </a:p>
        </p:txBody>
      </p:sp>
    </p:spTree>
    <p:extLst>
      <p:ext uri="{BB962C8B-B14F-4D97-AF65-F5344CB8AC3E}">
        <p14:creationId xmlns:p14="http://schemas.microsoft.com/office/powerpoint/2010/main" val="173068954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" charset="0"/>
              </a:rPr>
              <a:t>Что объединяет узнанные </a:t>
            </a:r>
            <a:br>
              <a:rPr lang="ru-RU" sz="4000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" charset="0"/>
              </a:rPr>
              <a:t>вами сказки?</a:t>
            </a:r>
          </a:p>
        </p:txBody>
      </p:sp>
      <p:sp>
        <p:nvSpPr>
          <p:cNvPr id="60419" name="Rectangle 3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4464322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endParaRPr lang="ru-RU" sz="4000" dirty="0" smtClean="0">
              <a:latin typeface="Arial" charset="0"/>
            </a:endParaRPr>
          </a:p>
          <a:p>
            <a:pPr algn="ctr">
              <a:buFont typeface="Arial" charset="0"/>
              <a:buNone/>
            </a:pPr>
            <a:r>
              <a:rPr lang="ru-RU" sz="4000" dirty="0" smtClean="0">
                <a:latin typeface="Arial" charset="0"/>
              </a:rPr>
              <a:t>Раздел </a:t>
            </a:r>
          </a:p>
          <a:p>
            <a:pPr algn="ctr">
              <a:buFont typeface="Arial" charset="0"/>
              <a:buNone/>
            </a:pPr>
            <a:r>
              <a:rPr lang="ru-RU" sz="4000" dirty="0" smtClean="0">
                <a:solidFill>
                  <a:srgbClr val="A50021"/>
                </a:solidFill>
                <a:latin typeface="Arial" charset="0"/>
              </a:rPr>
              <a:t>«Зарубежная литература»</a:t>
            </a:r>
          </a:p>
          <a:p>
            <a:pPr algn="ctr">
              <a:buFont typeface="Arial" charset="0"/>
              <a:buNone/>
            </a:pPr>
            <a:r>
              <a:rPr lang="ru-RU" sz="4000" dirty="0" smtClean="0">
                <a:latin typeface="Arial" charset="0"/>
              </a:rPr>
              <a:t>включает произведения </a:t>
            </a:r>
          </a:p>
          <a:p>
            <a:pPr algn="ctr">
              <a:buFont typeface="Arial" charset="0"/>
              <a:buNone/>
            </a:pPr>
            <a:r>
              <a:rPr lang="ru-RU" sz="4000" dirty="0" smtClean="0">
                <a:latin typeface="Arial" charset="0"/>
              </a:rPr>
              <a:t>зарубежных авторов.</a:t>
            </a:r>
          </a:p>
        </p:txBody>
      </p:sp>
    </p:spTree>
    <p:extLst>
      <p:ext uri="{BB962C8B-B14F-4D97-AF65-F5344CB8AC3E}">
        <p14:creationId xmlns:p14="http://schemas.microsoft.com/office/powerpoint/2010/main" val="232079262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8875"/>
            <a:ext cx="8534400" cy="1372411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4" name="Содержимое 3" descr="770761067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73049"/>
          </a:xfrm>
        </p:spPr>
      </p:pic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6172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3354" r="1408" b="21168"/>
          <a:stretch/>
        </p:blipFill>
        <p:spPr>
          <a:xfrm>
            <a:off x="0" y="4175043"/>
            <a:ext cx="3456384" cy="2698006"/>
          </a:xfrm>
          <a:prstGeom prst="upArrowCallout">
            <a:avLst/>
          </a:prstGeom>
        </p:spPr>
      </p:pic>
    </p:spTree>
    <p:extLst>
      <p:ext uri="{BB962C8B-B14F-4D97-AF65-F5344CB8AC3E}">
        <p14:creationId xmlns:p14="http://schemas.microsoft.com/office/powerpoint/2010/main" val="24596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56905"/>
              </p:ext>
            </p:extLst>
          </p:nvPr>
        </p:nvGraphicFramePr>
        <p:xfrm>
          <a:off x="2123729" y="3429000"/>
          <a:ext cx="518457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ОСТРОВ ВСТРЕЧ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5"/>
            <a:ext cx="925252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5445224"/>
            <a:ext cx="5400600" cy="70953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ВСТРЕЧ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5538383"/>
            <a:ext cx="342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ВСТРЕЧ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ДЖОНАТАН СВИФТ  </a:t>
            </a:r>
            <a:r>
              <a:rPr lang="ru-RU" sz="3600" kern="1200" dirty="0" smtClean="0">
                <a:solidFill>
                  <a:srgbClr val="FF0000"/>
                </a:solidFill>
                <a:effectLst/>
                <a:latin typeface="Arial" charset="0"/>
              </a:rPr>
              <a:t>(</a:t>
            </a:r>
            <a:r>
              <a:rPr lang="ru-RU" sz="3600" kern="1200" dirty="0">
                <a:solidFill>
                  <a:srgbClr val="FF0000"/>
                </a:solidFill>
                <a:effectLst/>
                <a:latin typeface="Arial" charset="0"/>
              </a:rPr>
              <a:t>1667 – 1745)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417638"/>
            <a:ext cx="4680520" cy="5251722"/>
          </a:xfrm>
        </p:spPr>
        <p:txBody>
          <a:bodyPr>
            <a:normAutofit/>
          </a:bodyPr>
          <a:lstStyle/>
          <a:p>
            <a:pPr marL="0" lvl="0" indent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Джонатан  </a:t>
            </a: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Свифт - великий английский писатель-сатирик, публицист, поэт и общественный деятель. 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 rotWithShape="1">
          <a:blip r:embed="rId2"/>
          <a:srcRect l="28671" t="21306" r="28422" b="7878"/>
          <a:stretch/>
        </p:blipFill>
        <p:spPr>
          <a:xfrm>
            <a:off x="74103" y="1228998"/>
            <a:ext cx="4320480" cy="54403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3" y="5860539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016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kern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Свифта  - Ирландия</a:t>
            </a:r>
            <a:endParaRPr lang="ru-RU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417638"/>
            <a:ext cx="4680520" cy="525172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1428750"/>
            <a:ext cx="56435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54927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6844" y="764704"/>
            <a:ext cx="4279652" cy="5715000"/>
          </a:xfrm>
        </p:spPr>
        <p:txBody>
          <a:bodyPr/>
          <a:lstStyle/>
          <a:p>
            <a:pPr marL="0" lvl="0" indent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kern="1200" dirty="0">
                <a:solidFill>
                  <a:prstClr val="black"/>
                </a:solidFill>
                <a:latin typeface="Calibri" panose="020F0502020204030204" pitchFamily="34" charset="0"/>
              </a:rPr>
              <a:t>Родился 30 ноября 1667 в Дублине в английской семье. Отец Свифта не дожил до рождения сына, и воспитанием Джонатана занимался его дядя, </a:t>
            </a:r>
            <a:r>
              <a:rPr lang="ru-RU" sz="2400" kern="1200" dirty="0" err="1">
                <a:solidFill>
                  <a:prstClr val="black"/>
                </a:solidFill>
                <a:latin typeface="Calibri" panose="020F0502020204030204" pitchFamily="34" charset="0"/>
              </a:rPr>
              <a:t>Годуин</a:t>
            </a:r>
            <a:r>
              <a:rPr lang="ru-RU" sz="2400" kern="1200" dirty="0">
                <a:solidFill>
                  <a:prstClr val="black"/>
                </a:solidFill>
                <a:latin typeface="Calibri" panose="020F0502020204030204" pitchFamily="34" charset="0"/>
              </a:rPr>
              <a:t> Свифт. Свифт получил лучшее из доступных в Ирландии того времени образование – сначала в школе графства Килкенни, затем в дублинском Тринити-колледже, где был удостоен степени бакалавра искусств в 1686.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620688"/>
            <a:ext cx="45053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0348" cy="418058"/>
          </a:xfrm>
        </p:spPr>
        <p:txBody>
          <a:bodyPr/>
          <a:lstStyle/>
          <a:p>
            <a:pPr algn="ctr"/>
            <a:r>
              <a:rPr lang="ru-RU" sz="4000" kern="1200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77272"/>
            <a:ext cx="9137548" cy="1363290"/>
          </a:xfrm>
        </p:spPr>
        <p:txBody>
          <a:bodyPr>
            <a:normAutofit/>
          </a:bodyPr>
          <a:lstStyle/>
          <a:p>
            <a:pPr marL="0" lvl="0" indent="0" algn="ctr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1699 году Свифт стал священником и получил приход в Ирландии.</a:t>
            </a:r>
            <a:endParaRPr lang="ru-RU" sz="28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3540" y="5483"/>
            <a:ext cx="464400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" y="0"/>
            <a:ext cx="45720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8775" y="116632"/>
            <a:ext cx="449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св. Патрика, </a:t>
            </a:r>
            <a:r>
              <a:rPr lang="ru-RU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Дублин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8280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417638"/>
            <a:ext cx="3466728" cy="4525963"/>
          </a:xfrm>
        </p:spPr>
        <p:txBody>
          <a:bodyPr/>
          <a:lstStyle/>
          <a:p>
            <a:pPr marL="0" lvl="0" indent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ездил в Англию, где серьезно занялся политикой и литературой.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" y="476672"/>
            <a:ext cx="415076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8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</a:rPr>
              <a:t>ЦЕЛИ </a:t>
            </a:r>
            <a:r>
              <a:rPr lang="ru-RU" sz="2400" dirty="0">
                <a:solidFill>
                  <a:srgbClr val="FF0000"/>
                </a:solidFill>
                <a:effectLst/>
              </a:rPr>
              <a:t>УРОКА: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Образовательная: 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учащихся с новым разделом учебника, с понятием «зарубежная литература», с жизнью и творчеством Джонатана Свифта;	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навыков беглого, осознанного чтения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словарный запас учащихся. 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Развивающая: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-совершенствование мыслительных операций: анализа, сопоставления;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умения аргументировать своё мнение, 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познавательной активности, наблюдательности, внимания, памяти;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Воспитательная: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интереса к зарубежной литературе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коммуникативных навыков (готовность слушать собеседника и вести диалог)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благоприятного психологического климата для возможности раскрытия потенциала каждого ребенка. 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52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ГДЕ-ТО ТАМ В ДАЛЁКОЙ ДАЛИ,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ГДЕ БЫВАЛИ ВЫ ЕДВА ЛИ,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НА ЗЕМЛЕ ОДНОЙ ИЗ СТРАН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ЖИЛ ДОБРЕЙШИЙ ВЕЛИКАН.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00808"/>
            <a:ext cx="3696072" cy="4968552"/>
          </a:xfrm>
        </p:spPr>
      </p:pic>
      <p:sp>
        <p:nvSpPr>
          <p:cNvPr id="3" name="TextBox 2"/>
          <p:cNvSpPr txBox="1"/>
          <p:nvPr/>
        </p:nvSpPr>
        <p:spPr>
          <a:xfrm>
            <a:off x="107504" y="5336368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err="1" smtClean="0">
                <a:solidFill>
                  <a:srgbClr val="FFFF00"/>
                </a:solidFill>
              </a:rPr>
              <a:t>Лемюэль</a:t>
            </a:r>
            <a:r>
              <a:rPr lang="ru-RU" sz="4000" i="1" dirty="0" smtClean="0">
                <a:solidFill>
                  <a:srgbClr val="FFFF00"/>
                </a:solidFill>
              </a:rPr>
              <a:t>                              Гулливер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400478" cy="347769"/>
          </a:xfrm>
        </p:spPr>
        <p:txBody>
          <a:bodyPr/>
          <a:lstStyle/>
          <a:p>
            <a:pPr algn="ctr"/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417638"/>
            <a:ext cx="4330824" cy="5251722"/>
          </a:xfrm>
        </p:spPr>
        <p:txBody>
          <a:bodyPr>
            <a:normAutofit/>
          </a:bodyPr>
          <a:lstStyle/>
          <a:p>
            <a:pPr marL="82296" lvl="0" indent="0" algn="ctr" latinLnBrk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endParaRPr lang="ru-RU" sz="2800" b="1" kern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47769"/>
            <a:ext cx="8712968" cy="804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FE8637"/>
              </a:buClr>
              <a:buSzPct val="80000"/>
              <a:defRPr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3059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764704"/>
            <a:ext cx="82936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«Путешествия Гулливера» стала одной из наиболее часто читаемых книг во многих странах мира, а также десятки раз экранизировалась. </a:t>
            </a:r>
          </a:p>
        </p:txBody>
      </p:sp>
      <p:pic>
        <p:nvPicPr>
          <p:cNvPr id="12" name="Picture 8" descr="95979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818">
            <a:off x="3066793" y="2974978"/>
            <a:ext cx="3443119" cy="344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0587"/>
            <a:ext cx="2952656" cy="41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029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 txBox="1">
            <a:spLocks noGrp="1"/>
          </p:cNvSpPr>
          <p:nvPr/>
        </p:nvSpPr>
        <p:spPr>
          <a:xfrm>
            <a:off x="500063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EF3E3EC-838C-4A64-AA22-BC34ACD15591}" type="datetime1">
              <a:rPr lang="ru-RU" sz="1200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05.05.2020</a:t>
            </a:fld>
            <a:endParaRPr lang="ru-RU" sz="1200" dirty="0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B3F3EB5-E4A2-44F1-8EA5-8819FAB4BC08}" type="slidenum">
              <a:rPr lang="ru-RU" sz="1200">
                <a:solidFill>
                  <a:srgbClr val="800000">
                    <a:tint val="75000"/>
                  </a:srgbClr>
                </a:solidFill>
              </a:rPr>
              <a:pPr algn="r">
                <a:defRPr/>
              </a:pPr>
              <a:t>22</a:t>
            </a:fld>
            <a:endParaRPr lang="ru-RU" sz="1200" dirty="0">
              <a:solidFill>
                <a:srgbClr val="800000">
                  <a:tint val="75000"/>
                </a:srgbClr>
              </a:solidFill>
            </a:endParaRPr>
          </a:p>
        </p:txBody>
      </p:sp>
      <p:pic>
        <p:nvPicPr>
          <p:cNvPr id="2" name="Гулливер_в_стране_Лилипу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05944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467479"/>
            <a:ext cx="8104385" cy="55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1748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ru-RU" sz="4300" kern="1200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интересно!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372493"/>
            <a:ext cx="5112568" cy="5251722"/>
          </a:xfrm>
        </p:spPr>
        <p:txBody>
          <a:bodyPr>
            <a:normAutofit/>
          </a:bodyPr>
          <a:lstStyle/>
          <a:p>
            <a:pPr marL="82296" lvl="0" indent="0" algn="ctr" latinLnBrk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endParaRPr lang="ru-RU" sz="2800" b="1" kern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065445"/>
            <a:ext cx="496855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 algn="ctr">
              <a:spcBef>
                <a:spcPts val="600"/>
              </a:spcBef>
              <a:buClr>
                <a:srgbClr val="FE8637"/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Джонатана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Свифта можно смело назвать ясновидящим: в «Путешествии Гулливера» он упоминает о двух спутниках планеты Марс, которые были открыты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 веке, книга его вышла</a:t>
            </a:r>
          </a:p>
          <a:p>
            <a:pPr marL="82296" lvl="0" algn="ctr">
              <a:spcBef>
                <a:spcPts val="600"/>
              </a:spcBef>
              <a:buClr>
                <a:srgbClr val="FE8637"/>
              </a:buClr>
              <a:buSzPct val="80000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18 веке. 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5" y="980728"/>
            <a:ext cx="3984873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7898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772816"/>
          </a:xfrm>
        </p:spPr>
        <p:txBody>
          <a:bodyPr/>
          <a:lstStyle/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Джонатан Свифт 19 октября 1745 года  и похоронен в соборе Святого Патрика – в главном протестантском соборе Ирландии.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304"/>
            <a:ext cx="8229600" cy="50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5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8875"/>
            <a:ext cx="8534400" cy="1372411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4" name="Содержимое 3" descr="770761067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73049"/>
          </a:xfrm>
        </p:spPr>
      </p:pic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07699"/>
              </p:ext>
            </p:extLst>
          </p:nvPr>
        </p:nvGraphicFramePr>
        <p:xfrm>
          <a:off x="2123729" y="3429000"/>
          <a:ext cx="518457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576064"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2340" y="4581128"/>
            <a:ext cx="5400600" cy="302433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ВСТРЕЧ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7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2767281"/>
            <a:ext cx="74888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latinLnBrk="1">
              <a:spcBef>
                <a:spcPct val="20000"/>
              </a:spcBef>
              <a:buClr>
                <a:srgbClr val="043988"/>
              </a:buClr>
              <a:buSzPct val="75000"/>
            </a:pPr>
            <a:endParaRPr lang="ru-RU" sz="4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lvl="0" latinLnBrk="1">
              <a:spcBef>
                <a:spcPct val="20000"/>
              </a:spcBef>
              <a:buClr>
                <a:srgbClr val="043988"/>
              </a:buClr>
              <a:buSzPct val="75000"/>
            </a:pPr>
            <a:endParaRPr lang="ru-RU" sz="4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lvl="0" latinLnBrk="1">
              <a:spcBef>
                <a:spcPct val="20000"/>
              </a:spcBef>
              <a:buClr>
                <a:srgbClr val="043988"/>
              </a:buClr>
              <a:buSzPct val="75000"/>
            </a:pP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ОСТРОВ ЧТЕНИЯ</a:t>
            </a:r>
            <a:endParaRPr lang="ru-RU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an1_stopkakni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6136" y="1772816"/>
            <a:ext cx="3168526" cy="21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7200" y="2828836"/>
            <a:ext cx="8003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8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800000"/>
                </a:solidFill>
                <a:latin typeface="Arial" charset="0"/>
              </a:rPr>
              <a:t>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i="1" dirty="0">
              <a:solidFill>
                <a:srgbClr val="8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435100"/>
            <a:ext cx="4680520" cy="4614671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Лилипут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очень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маленького роста,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карлик.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73051"/>
            <a:ext cx="8363272" cy="8110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ьзователь\Desktop\06lab1vkh1235748291.jpg"/>
          <p:cNvPicPr>
            <a:picLocks noChangeAspect="1" noChangeArrowheads="1"/>
          </p:cNvPicPr>
          <p:nvPr/>
        </p:nvPicPr>
        <p:blipFill rotWithShape="1">
          <a:blip r:embed="rId2" cstate="print"/>
          <a:srcRect t="35577"/>
          <a:stretch/>
        </p:blipFill>
        <p:spPr bwMode="auto">
          <a:xfrm>
            <a:off x="179512" y="1435100"/>
            <a:ext cx="416818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12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548679"/>
            <a:ext cx="4824536" cy="5787427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- паж – </a:t>
            </a:r>
          </a:p>
          <a:p>
            <a:pPr marL="109728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</a:p>
          <a:p>
            <a:pPr marL="109728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из дворян, </a:t>
            </a:r>
          </a:p>
          <a:p>
            <a:pPr marL="109728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состоящий при </a:t>
            </a:r>
          </a:p>
          <a:p>
            <a:pPr marL="109728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знатной особе,</a:t>
            </a:r>
          </a:p>
          <a:p>
            <a:pPr marL="109728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короле.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ьзователь\Desktop\big2223.jpg"/>
          <p:cNvPicPr>
            <a:picLocks noChangeAspect="1" noChangeArrowheads="1"/>
          </p:cNvPicPr>
          <p:nvPr/>
        </p:nvPicPr>
        <p:blipFill>
          <a:blip r:embed="rId2" cstate="print"/>
          <a:srcRect l="33333" t="23333" r="30000" b="21111"/>
          <a:stretch>
            <a:fillRect/>
          </a:stretch>
        </p:blipFill>
        <p:spPr bwMode="auto">
          <a:xfrm>
            <a:off x="155984" y="526867"/>
            <a:ext cx="3610744" cy="5865621"/>
          </a:xfrm>
          <a:prstGeom prst="hexagon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2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68144" y="1417638"/>
            <a:ext cx="2818656" cy="4708525"/>
          </a:xfrm>
        </p:spPr>
        <p:txBody>
          <a:bodyPr/>
          <a:lstStyle/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Колчан-</a:t>
            </a:r>
          </a:p>
          <a:p>
            <a:pPr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футляр </a:t>
            </a:r>
          </a:p>
          <a:p>
            <a:pPr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</a:p>
          <a:p>
            <a:pPr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пользователь\Desktop\0_6073e_2822135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391722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9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  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908720"/>
            <a:ext cx="8964488" cy="521744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 не испаряется, чудо не растворяется 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Рассказанное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сказке, мелькнувшее во сне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чудес волшебную оно переселяется, 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конечно встретим в этой сказочной стране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ней нет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плыть, бежать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лететь. 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Попасть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туда не сложно, никому не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 можно оказаться- стоит только захотеть.</a:t>
            </a:r>
          </a:p>
        </p:txBody>
      </p:sp>
      <p:pic>
        <p:nvPicPr>
          <p:cNvPr id="4" name="Picture 5" descr="http://best-gif.narod.ru/images/gifka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2719850" cy="1988840"/>
          </a:xfrm>
          <a:prstGeom prst="rect">
            <a:avLst/>
          </a:prstGeom>
          <a:noFill/>
        </p:spPr>
      </p:pic>
      <p:pic>
        <p:nvPicPr>
          <p:cNvPr id="7" name="Picture 3" descr="http://gifotkrytki.ru/_ph/43/2/79909319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895" y="4509120"/>
            <a:ext cx="4242209" cy="195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1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221825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</a:t>
            </a:r>
            <a:br>
              <a:rPr lang="ru-RU" dirty="0" smtClean="0"/>
            </a:br>
            <a:r>
              <a:rPr lang="ru-RU" b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Посол-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6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556792"/>
            <a:ext cx="4536504" cy="449309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109728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дипломатический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и своих граждан на территории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</a:t>
            </a:r>
          </a:p>
          <a:p>
            <a:pPr marL="109728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5" r="776"/>
          <a:stretch/>
        </p:blipFill>
        <p:spPr>
          <a:xfrm>
            <a:off x="683568" y="1268760"/>
            <a:ext cx="3250704" cy="40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00809"/>
            <a:ext cx="7772400" cy="2566392"/>
          </a:xfrm>
        </p:spPr>
        <p:txBody>
          <a:bodyPr/>
          <a:lstStyle/>
          <a:p>
            <a:r>
              <a:rPr lang="ru-RU" dirty="0" smtClean="0"/>
              <a:t> УЧЕБНИК  СТР. 160 - 165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04665"/>
            <a:ext cx="7772400" cy="11521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A02088"/>
                </a:solidFill>
              </a:rPr>
              <a:t>ЧТЕНИЕ ТЕКСТА</a:t>
            </a:r>
            <a:endParaRPr lang="ru-RU" sz="4000" b="1" dirty="0">
              <a:solidFill>
                <a:srgbClr val="A02088"/>
              </a:solidFill>
            </a:endParaRPr>
          </a:p>
        </p:txBody>
      </p:sp>
      <p:pic>
        <p:nvPicPr>
          <p:cNvPr id="4" name="Picture 2" descr="http://stat16.privet.ru/lr/0b0a649674f6462b777b8739490bfdf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563" y="2962844"/>
            <a:ext cx="2986873" cy="373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36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3602414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ОТДЫХА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92252"/>
            <a:ext cx="4860540" cy="2724894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6074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685800" y="3573016"/>
            <a:ext cx="5614392" cy="1008112"/>
          </a:xfrm>
        </p:spPr>
        <p:txBody>
          <a:bodyPr/>
          <a:lstStyle/>
          <a:p>
            <a:r>
              <a:rPr lang="ru-RU" sz="4000" dirty="0" smtClean="0"/>
              <a:t>ОСТРОВ ВОПРОСОВ</a:t>
            </a:r>
            <a:endParaRPr lang="ru-RU" sz="4000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475656" y="1196752"/>
            <a:ext cx="6400800" cy="18722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67" y="0"/>
            <a:ext cx="91159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441718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kern="0" dirty="0" smtClean="0">
              <a:solidFill>
                <a:srgbClr val="FF0000"/>
              </a:solidFill>
              <a:effectLst>
                <a:outerShdw blurRad="55000" dist="22000" dir="5400000" algn="t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kern="0" dirty="0" smtClean="0">
                <a:solidFill>
                  <a:srgbClr val="FF0000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</a:t>
            </a:r>
            <a:r>
              <a:rPr lang="ru-RU" sz="4000" b="1" kern="0" dirty="0">
                <a:solidFill>
                  <a:srgbClr val="FF0000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16" y="3177706"/>
            <a:ext cx="2916820" cy="1633872"/>
          </a:xfrm>
          <a:prstGeom prst="cloud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584">
            <a:off x="244439" y="166440"/>
            <a:ext cx="3255984" cy="189967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946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4" y="692696"/>
            <a:ext cx="79256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784976" cy="1872208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60" cy="5618659"/>
          </a:xfrm>
        </p:spPr>
      </p:pic>
    </p:spTree>
    <p:extLst>
      <p:ext uri="{BB962C8B-B14F-4D97-AF65-F5344CB8AC3E}">
        <p14:creationId xmlns:p14="http://schemas.microsoft.com/office/powerpoint/2010/main" val="24231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4653136"/>
            <a:ext cx="4968552" cy="1716820"/>
          </a:xfrm>
        </p:spPr>
        <p:txBody>
          <a:bodyPr/>
          <a:lstStyle/>
          <a:p>
            <a:r>
              <a:rPr lang="ru-RU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98:12=8см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4637" y="328278"/>
            <a:ext cx="3590855" cy="180457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Обычная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бочка - 98см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7" y="2420888"/>
            <a:ext cx="3590855" cy="409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87130" y="1393042"/>
            <a:ext cx="4164214" cy="43968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Лилипутская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Бочка - В 12  раз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меньше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5" y="1206867"/>
            <a:ext cx="1082104" cy="132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2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572000" cy="4525963"/>
          </a:xfrm>
        </p:spPr>
        <p:txBody>
          <a:bodyPr>
            <a:normAutofit/>
          </a:bodyPr>
          <a:lstStyle/>
          <a:p>
            <a:pPr marL="109728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хотел сделать</a:t>
            </a:r>
          </a:p>
          <a:p>
            <a:pPr marL="109728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Гулливер, когда лилипуты мешали ему уснуть?</a:t>
            </a:r>
          </a:p>
          <a:p>
            <a:pPr marL="109728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Почему он этого не сделал?</a:t>
            </a:r>
          </a:p>
          <a:p>
            <a:pPr marL="109728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2551" b="6275"/>
          <a:stretch/>
        </p:blipFill>
        <p:spPr bwMode="auto">
          <a:xfrm>
            <a:off x="0" y="692696"/>
            <a:ext cx="4572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2692" y="73151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« Солнышко героя»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3245" y="2088750"/>
            <a:ext cx="1557228" cy="52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3717099" y="3132552"/>
            <a:ext cx="2160240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Гулливер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77339" y="3611958"/>
            <a:ext cx="1682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58916" y="5369122"/>
            <a:ext cx="1682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3365">
            <a:off x="5271596" y="2547675"/>
            <a:ext cx="1659277" cy="54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425">
            <a:off x="2462585" y="4785857"/>
            <a:ext cx="1682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9943">
            <a:off x="5660081" y="4737570"/>
            <a:ext cx="1682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21695">
            <a:off x="2653375" y="2131978"/>
            <a:ext cx="1749704" cy="1225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20338">
            <a:off x="1892970" y="3029527"/>
            <a:ext cx="2036240" cy="1688738"/>
          </a:xfrm>
          <a:prstGeom prst="rect">
            <a:avLst/>
          </a:prstGeom>
        </p:spPr>
      </p:pic>
      <p:pic>
        <p:nvPicPr>
          <p:cNvPr id="12" name="Picture 2" descr="http://dic.academic.ru/pictures/enc_literature/i_4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3852" y="2814776"/>
            <a:ext cx="2336702" cy="24594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289065" y="3445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721581" y="1819088"/>
            <a:ext cx="23399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ТЕРПЕЛИВЫЙ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509921" y="3751439"/>
            <a:ext cx="224742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45" y="3552418"/>
            <a:ext cx="1945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УВАЖИТЕЛЬНЫЙ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7035" y="5386986"/>
            <a:ext cx="235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догадливый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646053" y="6429180"/>
            <a:ext cx="399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способным к состраданию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9065" y="1159429"/>
            <a:ext cx="114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УМНЫЙ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718713" y="1940282"/>
            <a:ext cx="1955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>
                <a:latin typeface="Arial" panose="020B060402020202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мстительный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6330" y="3621829"/>
            <a:ext cx="166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369074"/>
            <a:ext cx="212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8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2" grpId="0"/>
      <p:bldP spid="23" grpId="0"/>
      <p:bldP spid="24" grpId="0"/>
      <p:bldP spid="26" grpId="0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8875"/>
            <a:ext cx="8534400" cy="1372411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4" name="Содержимое 3" descr="770761067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73049"/>
          </a:xfrm>
        </p:spPr>
      </p:pic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8875"/>
            <a:ext cx="8534400" cy="1372411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4" name="Содержимое 3" descr="770761067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73049"/>
          </a:xfrm>
        </p:spPr>
      </p:pic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7220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-8221" r="12226" b="8221"/>
          <a:stretch/>
        </p:blipFill>
        <p:spPr>
          <a:xfrm>
            <a:off x="0" y="-263453"/>
            <a:ext cx="2931840" cy="2477066"/>
          </a:xfrm>
          <a:prstGeom prst="wedgeRoundRectCallout">
            <a:avLst>
              <a:gd name="adj1" fmla="val -17883"/>
              <a:gd name="adj2" fmla="val 75470"/>
              <a:gd name="adj3" fmla="val 16667"/>
            </a:avLst>
          </a:prstGeom>
        </p:spPr>
      </p:pic>
    </p:spTree>
    <p:extLst>
      <p:ext uri="{BB962C8B-B14F-4D97-AF65-F5344CB8AC3E}">
        <p14:creationId xmlns:p14="http://schemas.microsoft.com/office/powerpoint/2010/main" val="30330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728192"/>
          </a:xfrm>
        </p:spPr>
        <p:txBody>
          <a:bodyPr/>
          <a:lstStyle/>
          <a:p>
            <a:endParaRPr lang="ru-RU" sz="4000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475656" y="2564904"/>
            <a:ext cx="6400800" cy="19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62999"/>
              </p:ext>
            </p:extLst>
          </p:nvPr>
        </p:nvGraphicFramePr>
        <p:xfrm>
          <a:off x="1475656" y="7605464"/>
          <a:ext cx="20828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</a:tblGrid>
              <a:tr h="169357"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9792" y="4185954"/>
            <a:ext cx="41764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     НАХОДОК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t="7099" r="762" b="13584"/>
          <a:stretch/>
        </p:blipFill>
        <p:spPr>
          <a:xfrm rot="20757598">
            <a:off x="3906829" y="5684509"/>
            <a:ext cx="2857500" cy="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мысль произведения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5"/>
            <a:ext cx="8686800" cy="34563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6605" r="1930" b="8857"/>
          <a:stretch/>
        </p:blipFill>
        <p:spPr>
          <a:xfrm>
            <a:off x="109057" y="3103"/>
            <a:ext cx="8968254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8521" y="4149080"/>
            <a:ext cx="9184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 algn="ctr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 много ещё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неизученного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9728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верить в чудеса.</a:t>
            </a:r>
          </a:p>
          <a:p>
            <a:pPr marL="109728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люди на земле должны </a:t>
            </a:r>
          </a:p>
          <a:p>
            <a:pPr marL="109728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в мире.</a:t>
            </a:r>
          </a:p>
          <a:p>
            <a:pPr marL="109728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уважать людей.</a:t>
            </a:r>
          </a:p>
        </p:txBody>
      </p:sp>
    </p:spTree>
    <p:extLst>
      <p:ext uri="{BB962C8B-B14F-4D97-AF65-F5344CB8AC3E}">
        <p14:creationId xmlns:p14="http://schemas.microsoft.com/office/powerpoint/2010/main" val="34851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008112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72200"/>
            <a:ext cx="609600" cy="609600"/>
          </a:xfrm>
          <a:prstGeom prst="rect">
            <a:avLst/>
          </a:prstGeom>
        </p:spPr>
      </p:pic>
      <p:pic>
        <p:nvPicPr>
          <p:cNvPr id="6" name="Содержимое 3" descr="77076106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084"/>
            <a:ext cx="9828584" cy="5148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1529634"/>
            <a:ext cx="4608975" cy="5328366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4908" y="5301208"/>
            <a:ext cx="8229600" cy="2880094"/>
          </a:xfrm>
        </p:spPr>
        <p:txBody>
          <a:bodyPr/>
          <a:lstStyle/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5" descr="12796684218pCNl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163934"/>
            <a:ext cx="4752528" cy="396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Это большой секрет!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получите его на </a:t>
            </a:r>
          </a:p>
          <a:p>
            <a:pPr marL="109728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конфете.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008112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/>
          </a:p>
        </p:txBody>
      </p:sp>
      <p:pic>
        <p:nvPicPr>
          <p:cNvPr id="5" name="SHum_voln_-_bereg_mor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  <p:pic>
        <p:nvPicPr>
          <p:cNvPr id="3" name="Array+-+Шум+моря+и+чаек(music.nur.kz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72200"/>
            <a:ext cx="609600" cy="609600"/>
          </a:xfrm>
          <a:prstGeom prst="rect">
            <a:avLst/>
          </a:prstGeom>
        </p:spPr>
      </p:pic>
      <p:pic>
        <p:nvPicPr>
          <p:cNvPr id="6" name="Содержимое 3" descr="77076106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40568" y="-54651"/>
            <a:ext cx="9828584" cy="5148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1529634"/>
            <a:ext cx="4608975" cy="5328366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4908" y="5301208"/>
            <a:ext cx="8229600" cy="2880094"/>
          </a:xfrm>
        </p:spPr>
        <p:txBody>
          <a:bodyPr/>
          <a:lstStyle/>
          <a:p>
            <a:pPr marL="109728" indent="0">
              <a:buNone/>
            </a:pPr>
            <a:r>
              <a:rPr lang="ru-RU" sz="4500" b="1" dirty="0">
                <a:solidFill>
                  <a:srgbClr val="FF0000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1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3343"/>
            <a:ext cx="9145016" cy="8281343"/>
          </a:xfrm>
          <a:prstGeom prst="rect">
            <a:avLst/>
          </a:prstGeom>
          <a:gradFill>
            <a:gsLst>
              <a:gs pos="18000">
                <a:schemeClr val="accent1">
                  <a:lumMod val="5000"/>
                  <a:lumOff val="95000"/>
                  <a:alpha val="9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57200" y="3573017"/>
            <a:ext cx="8229600" cy="1080120"/>
          </a:xfrm>
        </p:spPr>
        <p:txBody>
          <a:bodyPr>
            <a:normAutofit fontScale="25000" lnSpcReduction="20000"/>
          </a:bodyPr>
          <a:lstStyle/>
          <a:p>
            <a:pPr marL="109728" indent="0" algn="ctr">
              <a:buNone/>
            </a:pP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1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СКАЗОК</a:t>
            </a:r>
            <a:endParaRPr lang="ru-RU" sz="1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vsyaanimaciya.ru/_ph/33/2/1430467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10317"/>
            <a:ext cx="3874393" cy="1819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68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280538" y="455053"/>
            <a:ext cx="9144000" cy="4988967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F10F35"/>
                </a:solidFill>
              </a:rPr>
              <a:t>Викторина «Знаете ли вы сказки?»</a:t>
            </a:r>
          </a:p>
        </p:txBody>
      </p:sp>
      <p:pic>
        <p:nvPicPr>
          <p:cNvPr id="6147" name="Picture 9" descr="золушка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bright="40000"/>
          </a:blip>
          <a:srcRect/>
          <a:stretch>
            <a:fillRect/>
          </a:stretch>
        </p:blipFill>
        <p:spPr>
          <a:xfrm rot="21177192">
            <a:off x="294388" y="168224"/>
            <a:ext cx="3457575" cy="2297113"/>
          </a:xfrm>
          <a:noFill/>
        </p:spPr>
      </p:pic>
      <p:pic>
        <p:nvPicPr>
          <p:cNvPr id="6148" name="Рисунок 2" descr="кот в сапогах2.jpg"/>
          <p:cNvPicPr>
            <a:picLocks noChangeAspect="1"/>
          </p:cNvPicPr>
          <p:nvPr/>
        </p:nvPicPr>
        <p:blipFill>
          <a:blip r:embed="rId3" cstate="email">
            <a:lum bright="20000"/>
          </a:blip>
          <a:srcRect/>
          <a:stretch>
            <a:fillRect/>
          </a:stretch>
        </p:blipFill>
        <p:spPr bwMode="auto">
          <a:xfrm rot="994353">
            <a:off x="4532085" y="3426902"/>
            <a:ext cx="2495550" cy="305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sold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36257">
            <a:off x="458962" y="3435195"/>
            <a:ext cx="20955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uglyd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92258">
            <a:off x="6105118" y="143993"/>
            <a:ext cx="2270125" cy="244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593894">
            <a:off x="6747780" y="3990028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ig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91491" y="44624"/>
            <a:ext cx="1968500" cy="270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3" descr="i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734778">
            <a:off x="2640072" y="4044901"/>
            <a:ext cx="162718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42782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79388" y="981075"/>
            <a:ext cx="39608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Сказка о маленькой девочке в ярком головном уборе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14313" y="4357688"/>
            <a:ext cx="54371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Шапочка»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Ш. Перро</a:t>
            </a:r>
          </a:p>
        </p:txBody>
      </p:sp>
      <p:pic>
        <p:nvPicPr>
          <p:cNvPr id="7" name="Picture 4" descr="красная шапочка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36096" y="620688"/>
            <a:ext cx="3707904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73212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золушка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64088" y="116632"/>
            <a:ext cx="3578225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золушка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7209" y="2099816"/>
            <a:ext cx="44926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23566" y="836613"/>
            <a:ext cx="38788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Arial" charset="0"/>
              </a:rPr>
              <a:t>Сказка о бедной дочери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Arial" charset="0"/>
              </a:rPr>
              <a:t>лесничего.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08038" y="5453063"/>
            <a:ext cx="7580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«Золушка» Ш. Перро</a:t>
            </a:r>
          </a:p>
        </p:txBody>
      </p:sp>
    </p:spTree>
    <p:extLst>
      <p:ext uri="{BB962C8B-B14F-4D97-AF65-F5344CB8AC3E}">
        <p14:creationId xmlns:p14="http://schemas.microsoft.com/office/powerpoint/2010/main" val="26917530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3995936" y="116633"/>
            <a:ext cx="4968552" cy="5273574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девочку, </a:t>
            </a:r>
            <a:b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которой «скорлупка </a:t>
            </a:r>
            <a:b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грецкого ореха была </a:t>
            </a:r>
            <a:b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колыбелькой, голубые фиалки – периной, а </a:t>
            </a:r>
            <a:b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лепесток розы – </a:t>
            </a:r>
            <a:b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одеялом»?</a:t>
            </a:r>
            <a:r>
              <a:rPr lang="ru-RU" sz="3200" dirty="0" smtClean="0">
                <a:solidFill>
                  <a:srgbClr val="7030A0"/>
                </a:solidFill>
              </a:rPr>
              <a:t/>
            </a:r>
            <a:br>
              <a:rPr lang="ru-RU" sz="3200" dirty="0" smtClean="0">
                <a:solidFill>
                  <a:srgbClr val="7030A0"/>
                </a:solidFill>
              </a:rPr>
            </a:b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611188" y="5715000"/>
            <a:ext cx="8532812" cy="571500"/>
          </a:xfrm>
        </p:spPr>
        <p:txBody>
          <a:bodyPr>
            <a:no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Г.-Х. Андерсен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836712"/>
            <a:ext cx="370046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57581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1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1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1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2153</TotalTime>
  <Words>627</Words>
  <Application>Microsoft Office PowerPoint</Application>
  <PresentationFormat>Экран (4:3)</PresentationFormat>
  <Paragraphs>194</Paragraphs>
  <Slides>44</Slides>
  <Notes>7</Notes>
  <HiddenSlides>0</HiddenSlides>
  <MMClips>13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Тема1</vt:lpstr>
      <vt:lpstr>2_Тема1</vt:lpstr>
      <vt:lpstr>3_Тема1</vt:lpstr>
      <vt:lpstr>4_Тема1</vt:lpstr>
      <vt:lpstr>5_Тема1</vt:lpstr>
      <vt:lpstr>Джонатан  Свифт «Путешествия  Гулливера» </vt:lpstr>
      <vt:lpstr>        ЦЕЛИ УРОКА: Образовательная:  - Познакомить учащихся с новым разделом учебника, с понятием «зарубежная литература», с жизнью и творчеством Джонатана Свифта;  - формирование навыков беглого, осознанного чтения - обогащать словарный запас учащихся.  Развивающая: -совершенствование мыслительных операций: анализа, сопоставления; - развитие умения аргументировать своё мнение,  -развитие познавательной активности, наблюдательности, внимания, памяти;   Воспитательная: -воспитание интереса к зарубежной литературе -развитие коммуникативных навыков (готовность слушать собеседника и вести диалог) -создание благоприятного психологического климата для возможности раскрытия потенциала каждого ребенка.  </vt:lpstr>
      <vt:lpstr>         </vt:lpstr>
      <vt:lpstr> </vt:lpstr>
      <vt:lpstr>Презентация PowerPoint</vt:lpstr>
      <vt:lpstr>Викторина «Знаете ли вы сказки?»</vt:lpstr>
      <vt:lpstr>Презентация PowerPoint</vt:lpstr>
      <vt:lpstr>Презентация PowerPoint</vt:lpstr>
      <vt:lpstr>Как звали девочку,  у которой «скорлупка  грецкого ореха была  колыбелькой, голубые фиалки – периной, а  лепесток розы –  одеялом»? </vt:lpstr>
      <vt:lpstr>Презентация PowerPoint</vt:lpstr>
      <vt:lpstr>Презентация PowerPoint</vt:lpstr>
      <vt:lpstr>Что объединяет узнанные  вами сказки?</vt:lpstr>
      <vt:lpstr> </vt:lpstr>
      <vt:lpstr>Презентация PowerPoint</vt:lpstr>
      <vt:lpstr>ДЖОНАТАН СВИФТ  (1667 – 1745) </vt:lpstr>
      <vt:lpstr>Родина Свифта  - Ирландия</vt:lpstr>
      <vt:lpstr>Презентация PowerPoint</vt:lpstr>
      <vt:lpstr>                                </vt:lpstr>
      <vt:lpstr>Презентация PowerPoint</vt:lpstr>
      <vt:lpstr>ГДЕ-ТО ТАМ В ДАЛЁКОЙ ДАЛИ, ГДЕ БЫВАЛИ ВЫ ЕДВА ЛИ, НА ЗЕМЛЕ ОДНОЙ ИЗ СТРАН ЖИЛ ДОБРЕЙШИЙ ВЕЛИКАН. </vt:lpstr>
      <vt:lpstr>Презентация PowerPoint</vt:lpstr>
      <vt:lpstr>Презентация PowerPoint</vt:lpstr>
      <vt:lpstr>Это интересно!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Посол-      </vt:lpstr>
      <vt:lpstr> УЧЕБНИК  СТР. 160 - 165</vt:lpstr>
      <vt:lpstr>Презентация PowerPoint</vt:lpstr>
      <vt:lpstr>ОСТРОВ ВОПРОСОВ</vt:lpstr>
      <vt:lpstr>Презентация PowerPoint</vt:lpstr>
      <vt:lpstr> </vt:lpstr>
      <vt:lpstr>98:12=8см</vt:lpstr>
      <vt:lpstr>Презентация PowerPoint</vt:lpstr>
      <vt:lpstr>    « Солнышко героя»</vt:lpstr>
      <vt:lpstr> </vt:lpstr>
      <vt:lpstr>Презентация PowerPoint</vt:lpstr>
      <vt:lpstr>Главная мысль произведения</vt:lpstr>
      <vt:lpstr> </vt:lpstr>
      <vt:lpstr>Домашнее задание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Джонатан Свифт</dc:title>
  <dc:creator>админ</dc:creator>
  <cp:lastModifiedBy>Admin</cp:lastModifiedBy>
  <cp:revision>126</cp:revision>
  <dcterms:created xsi:type="dcterms:W3CDTF">2012-04-03T07:03:35Z</dcterms:created>
  <dcterms:modified xsi:type="dcterms:W3CDTF">2020-05-05T06:52:19Z</dcterms:modified>
</cp:coreProperties>
</file>