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69" r:id="rId3"/>
    <p:sldId id="259" r:id="rId4"/>
    <p:sldId id="270" r:id="rId5"/>
    <p:sldId id="267" r:id="rId6"/>
    <p:sldId id="271" r:id="rId7"/>
    <p:sldId id="260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EAEAEA"/>
    <a:srgbClr val="C0C0C0"/>
    <a:srgbClr val="B2B2B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722" autoAdjust="0"/>
    <p:restoredTop sz="94660" autoAdjust="0"/>
  </p:normalViewPr>
  <p:slideViewPr>
    <p:cSldViewPr>
      <p:cViewPr varScale="1">
        <p:scale>
          <a:sx n="112" d="100"/>
          <a:sy n="112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38281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38282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DF9190-796E-42C9-8361-9DDA83FA80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73778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D3923-AAFD-47CC-AC26-F82872E20B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2873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025BA-B5D6-4E60-ACE5-0F419EFE06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35489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9C4EF-2A1B-4CED-A852-885D5A0A87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14751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8750"/>
            <a:ext cx="8229600" cy="597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0DD44-C50F-47B7-BA12-8E50E78E5C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16312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76024-E2D9-4499-AC3F-32D2537A05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85522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EB4C-E3C5-4844-9295-074A98C04C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25753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2618F-7304-4D72-A4D5-B42255804D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1572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8BBB1-7C77-49FE-84D7-EA7BDC4BF3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29903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C02EF-5843-4E5B-99B1-CA2633F345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98112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A2993-0F5B-4E12-B38B-26A1549061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44859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5A327-4E85-4B92-9A47-2F68E07177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9177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952A6-148B-4870-B79F-38CABE175B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1008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C7128-9F53-4097-881A-8C0FCA71B3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3957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A5E4C-B7E6-470E-A67C-CBA617C862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20586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8CA08-308F-4C47-A046-32FEB6A662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07738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11000">
              <a:schemeClr val="bg2">
                <a:alpha val="71000"/>
              </a:schemeClr>
            </a:gs>
            <a:gs pos="10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2056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8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722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060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1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2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3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4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5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6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7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2068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2069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0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1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2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3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4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5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6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7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8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9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0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1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2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3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4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5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6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7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8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9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90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91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92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93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37257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7258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7259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260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261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BBF636A-6AEB-4475-B1E8-F45CC5B304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9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//commons.wikimedia.org/wiki/File:Athlete_jumping_MAR_Palermo_NI2135.jpg?uselang=ru" TargetMode="Externa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6" name="Rectangle 198"/>
          <p:cNvSpPr>
            <a:spLocks noGrp="1" noChangeArrowheads="1"/>
          </p:cNvSpPr>
          <p:nvPr>
            <p:ph type="ctrTitle"/>
          </p:nvPr>
        </p:nvSpPr>
        <p:spPr>
          <a:xfrm>
            <a:off x="685800" y="990601"/>
            <a:ext cx="7772400" cy="16002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latin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</a:rPr>
            </a:br>
            <a:r>
              <a:rPr lang="ru-RU" sz="4000" b="1" dirty="0" smtClean="0">
                <a:solidFill>
                  <a:srgbClr val="EAEAEA"/>
                </a:solidFill>
                <a:latin typeface="Times New Roman" pitchFamily="18" charset="0"/>
              </a:rPr>
              <a:t>ЛЁГКАЯ АТЛЕТИКА</a:t>
            </a:r>
            <a:r>
              <a:rPr lang="ru-RU" sz="4000" b="1" dirty="0" smtClean="0">
                <a:solidFill>
                  <a:srgbClr val="C0C0C0"/>
                </a:solidFill>
                <a:latin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C0C0"/>
                </a:solidFill>
                <a:latin typeface="Times New Roman" pitchFamily="18" charset="0"/>
              </a:rPr>
            </a:br>
            <a:endParaRPr lang="ru-RU" sz="4000" b="1" dirty="0" smtClean="0">
              <a:solidFill>
                <a:srgbClr val="C0C0C0"/>
              </a:solidFill>
              <a:latin typeface="Times New Roman" pitchFamily="18" charset="0"/>
            </a:endParaRPr>
          </a:p>
        </p:txBody>
      </p:sp>
      <p:sp>
        <p:nvSpPr>
          <p:cNvPr id="7367" name="Rectangle 19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590800"/>
            <a:ext cx="6629400" cy="3733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b="1" dirty="0" smtClean="0">
                <a:solidFill>
                  <a:srgbClr val="EAEAEA"/>
                </a:solidFill>
                <a:latin typeface="Times New Roman" pitchFamily="18" charset="0"/>
              </a:rPr>
              <a:t>ПРЫЖОК В ДЛИНУ С МЕСТА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i="1" dirty="0">
              <a:solidFill>
                <a:srgbClr val="EAEAEA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600" i="1" dirty="0" smtClean="0">
              <a:solidFill>
                <a:srgbClr val="EAEAEA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600" i="1" dirty="0">
              <a:solidFill>
                <a:srgbClr val="EAEAEA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600" i="1" dirty="0" smtClean="0">
              <a:solidFill>
                <a:srgbClr val="EAEAEA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600" i="1" dirty="0" smtClean="0">
              <a:solidFill>
                <a:srgbClr val="EAEAEA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600" i="1" dirty="0">
              <a:solidFill>
                <a:srgbClr val="EAEAEA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i="1" dirty="0" smtClean="0">
                <a:solidFill>
                  <a:srgbClr val="EAEAEA"/>
                </a:solidFill>
                <a:latin typeface="Times New Roman" pitchFamily="18" charset="0"/>
              </a:rPr>
              <a:t>Учитель физической культуры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i="1" dirty="0" smtClean="0">
                <a:solidFill>
                  <a:srgbClr val="EAEAEA"/>
                </a:solidFill>
                <a:latin typeface="Times New Roman" pitchFamily="18" charset="0"/>
              </a:rPr>
              <a:t>МКОУ «Гимназии №2 им </a:t>
            </a:r>
            <a:r>
              <a:rPr lang="ru-RU" sz="1600" i="1" dirty="0" err="1" smtClean="0">
                <a:solidFill>
                  <a:srgbClr val="EAEAEA"/>
                </a:solidFill>
                <a:latin typeface="Times New Roman" pitchFamily="18" charset="0"/>
              </a:rPr>
              <a:t>Сайтиева</a:t>
            </a:r>
            <a:r>
              <a:rPr lang="ru-RU" sz="1600" i="1" dirty="0" smtClean="0">
                <a:solidFill>
                  <a:srgbClr val="EAEAEA"/>
                </a:solidFill>
                <a:latin typeface="Times New Roman" pitchFamily="18" charset="0"/>
              </a:rPr>
              <a:t> А.М.»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i="1" dirty="0" err="1" smtClean="0">
                <a:solidFill>
                  <a:srgbClr val="EAEAEA"/>
                </a:solidFill>
                <a:latin typeface="Times New Roman" pitchFamily="18" charset="0"/>
              </a:rPr>
              <a:t>Шихалиева</a:t>
            </a:r>
            <a:r>
              <a:rPr lang="ru-RU" sz="1600" i="1" dirty="0" smtClean="0">
                <a:solidFill>
                  <a:srgbClr val="EAEAEA"/>
                </a:solidFill>
                <a:latin typeface="Times New Roman" pitchFamily="18" charset="0"/>
              </a:rPr>
              <a:t> А.А.</a:t>
            </a:r>
            <a:endParaRPr lang="ru-RU" sz="1600" i="1" dirty="0" smtClean="0">
              <a:solidFill>
                <a:srgbClr val="EAEAEA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10604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rgbClr val="EAEAEA"/>
                </a:solidFill>
                <a:latin typeface="Times New Roman" pitchFamily="18" charset="0"/>
              </a:rPr>
              <a:t>Результаты спортсменов в прыжках в длину c места на Олимпийских Играх.</a:t>
            </a:r>
          </a:p>
        </p:txBody>
      </p:sp>
      <p:graphicFrame>
        <p:nvGraphicFramePr>
          <p:cNvPr id="167616" name="Group 704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305800" cy="5181600"/>
        </p:xfrm>
        <a:graphic>
          <a:graphicData uri="http://schemas.openxmlformats.org/drawingml/2006/table">
            <a:tbl>
              <a:tblPr/>
              <a:tblGrid>
                <a:gridCol w="1250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05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907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335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2575"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– 1900г. ФРАНЦИЯ (ПАРИЖ)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СПОРТСМЕН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СТРАНА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Ewry Ray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Baxter Irving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3.135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Torcheboeuf Emile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Франция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2575"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- 1904г. США (СЕНТ-ЛУИС)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Ewry Ray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3.476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King Charles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Biller John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2575"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 - 1908г ВЕЛИКОБРИТАНИЯ (ЛОНДОН)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Ewry Ray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3.335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Tsikitiras Konstantin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Греция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Sheridan Martin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3.225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2575"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- 1912г ШВЕЦИЯ (СТОКГОЛЬМ)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Tsikitiras Konstantin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Греция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Adams Platt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Adams Benjamin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752600"/>
            <a:ext cx="8229600" cy="1258888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i="1" dirty="0" smtClean="0">
                <a:solidFill>
                  <a:srgbClr val="EAEAEA"/>
                </a:solidFill>
                <a:latin typeface="Sitka Subheading" panose="02000505000000020004" pitchFamily="2" charset="0"/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10604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EAEAEA"/>
                </a:solidFill>
              </a:rPr>
              <a:t>Виды легкоатлетических прыжков</a:t>
            </a:r>
          </a:p>
        </p:txBody>
      </p:sp>
      <p:sp>
        <p:nvSpPr>
          <p:cNvPr id="1853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1"/>
            <a:ext cx="5105400" cy="22860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преодолением вертикальных препятствий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0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Прыжки в высоту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0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Прыжки с шестом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sz="2000" dirty="0" smtClean="0">
              <a:solidFill>
                <a:srgbClr val="EAEAE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преодолением вертикальных препятствий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0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Прыжки в длину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0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Тройной прыжок</a:t>
            </a:r>
          </a:p>
        </p:txBody>
      </p:sp>
      <p:pic>
        <p:nvPicPr>
          <p:cNvPr id="5125" name="Picture 19" descr="ANd9GcSK1KM6bGrOoLkz5X4Jo0n9OIeoHJKiKIFkJxbF3pdoSsuRb-a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0"/>
            <a:ext cx="2667000" cy="353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800" y="3919063"/>
            <a:ext cx="6553200" cy="38007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EAEAEA"/>
                </a:solidFill>
              </a:rPr>
              <a:t>Фазы прыжка в длину с места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half" idx="1"/>
          </p:nvPr>
        </p:nvSpPr>
        <p:spPr>
          <a:xfrm>
            <a:off x="0" y="685800"/>
            <a:ext cx="8686800" cy="3103564"/>
          </a:xfrm>
        </p:spPr>
        <p:txBody>
          <a:bodyPr/>
          <a:lstStyle/>
          <a:p>
            <a:r>
              <a:rPr lang="ru-RU" sz="2400" dirty="0">
                <a:solidFill>
                  <a:srgbClr val="EAEAEA"/>
                </a:solidFill>
                <a:latin typeface="Times New Roman" pitchFamily="18" charset="0"/>
              </a:rPr>
              <a:t>1. Подготовка к </a:t>
            </a:r>
            <a:r>
              <a:rPr lang="ru-RU" sz="2400" dirty="0" smtClean="0">
                <a:solidFill>
                  <a:srgbClr val="EAEAEA"/>
                </a:solidFill>
                <a:latin typeface="Times New Roman" pitchFamily="18" charset="0"/>
              </a:rPr>
              <a:t>отталкиванию                 </a:t>
            </a:r>
            <a:r>
              <a:rPr lang="ru-RU" sz="2400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Полёт</a:t>
            </a:r>
          </a:p>
          <a:p>
            <a:endParaRPr lang="ru-RU" sz="2400" dirty="0">
              <a:solidFill>
                <a:srgbClr val="EAEAEA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145417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457200" y="2895600"/>
            <a:ext cx="8229600" cy="4191000"/>
          </a:xfrm>
        </p:spPr>
        <p:txBody>
          <a:bodyPr/>
          <a:lstStyle/>
          <a:p>
            <a:pPr eaLnBrk="1" hangingPunct="1">
              <a:buNone/>
              <a:defRPr/>
            </a:pPr>
            <a:endParaRPr lang="ru-RU" sz="2400" dirty="0" smtClean="0">
              <a:solidFill>
                <a:srgbClr val="EAEAE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  <a:defRPr/>
            </a:pPr>
            <a:r>
              <a:rPr 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Отталкивание                                  </a:t>
            </a:r>
            <a:r>
              <a:rPr lang="ru-RU" sz="2400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Приземление</a:t>
            </a:r>
          </a:p>
          <a:p>
            <a:pPr eaLnBrk="1" hangingPunct="1">
              <a:buNone/>
              <a:defRPr/>
            </a:pPr>
            <a:endParaRPr lang="ru-RU" sz="2400" dirty="0" smtClean="0">
              <a:solidFill>
                <a:srgbClr val="EAEAE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  <a:defRPr/>
            </a:pPr>
            <a:endParaRPr lang="ru-RU" sz="2400" dirty="0">
              <a:solidFill>
                <a:srgbClr val="EAEAE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  <a:defRPr/>
            </a:pPr>
            <a:endParaRPr lang="ru-RU" sz="2400" dirty="0" smtClean="0">
              <a:solidFill>
                <a:srgbClr val="EAEAE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  <a:defRPr/>
            </a:pPr>
            <a:endParaRPr lang="ru-RU" sz="2400" dirty="0">
              <a:solidFill>
                <a:srgbClr val="EAEAE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  <a:defRPr/>
            </a:pPr>
            <a:r>
              <a:rPr 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endParaRPr lang="ru-RU" sz="2400" dirty="0">
              <a:solidFill>
                <a:srgbClr val="EAEAE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dirty="0" smtClean="0">
              <a:solidFill>
                <a:srgbClr val="EAEAEA"/>
              </a:solidFill>
              <a:latin typeface="Times New Roman" pitchFamily="18" charset="0"/>
            </a:endParaRPr>
          </a:p>
        </p:txBody>
      </p:sp>
      <p:pic>
        <p:nvPicPr>
          <p:cNvPr id="6148" name="Picture 14" descr="051bcf543bcfcb42f09c0748bb3517d7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418" y="1260060"/>
            <a:ext cx="3600979" cy="195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418" y="4117526"/>
            <a:ext cx="3600979" cy="19784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600" y="1260060"/>
            <a:ext cx="3626282" cy="19458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600" y="4091438"/>
            <a:ext cx="3626282" cy="2004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25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94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dirty="0" smtClean="0">
                <a:solidFill>
                  <a:srgbClr val="EAEAEA"/>
                </a:solidFill>
              </a:rPr>
              <a:t>Техника прыжка в длину с места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914400"/>
            <a:ext cx="8458200" cy="28956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1600" dirty="0" smtClean="0">
                <a:latin typeface="Times New Roman" pitchFamily="18" charset="0"/>
              </a:rPr>
              <a:t>     </a:t>
            </a:r>
            <a:r>
              <a:rPr lang="ru-RU" sz="2200" dirty="0" smtClean="0">
                <a:solidFill>
                  <a:srgbClr val="EAEAEA"/>
                </a:solidFill>
                <a:latin typeface="Times New Roman" pitchFamily="18" charset="0"/>
              </a:rPr>
              <a:t>Исходное положение перед прыжком – «старт пловца» (ноги полусогнуты, туловище наклонено вперёд, руки отведены назад в стороны). Отталкивание производится обеими ногами до полного их выпрямления в коленных суставах с одновременным выносом рук вперёд и вверх. В полёте ноги сгибаются в коленях и выносятся вперёд. Во время приземления выполняется приседание, руки выносятся вперёд и в стороны, обеспечивая таким образом мягкое и устойчивое приземление. </a:t>
            </a:r>
          </a:p>
        </p:txBody>
      </p:sp>
      <p:pic>
        <p:nvPicPr>
          <p:cNvPr id="10244" name="Picture 8" descr="imagesCA6W7ZK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0" y="3429000"/>
            <a:ext cx="6096000" cy="3276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10604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EAEAEA"/>
                </a:solidFill>
              </a:rPr>
              <a:t>Ошибки в технике прыжка в длину с места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0641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ru-RU" alt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исходном положении прыгун находится в глубоком приседе, руки подняты слишком высоко.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отталкивании прыгун отклоняется от заданной траектории сильно вперёд либо вверх.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Толчок выполняется одной ногой.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полёте ноги не сгибаются и не подтягиваются к груди.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приземлении вперёд выносятся ноги.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ru-RU" alt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Прыгун приземляется на носки.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49"/>
            <a:ext cx="8229600" cy="46497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EAEAEA"/>
                </a:solidFill>
                <a:latin typeface="Times New Roman" pitchFamily="18" charset="0"/>
              </a:rPr>
              <a:t>Специальные упражнения для совершенствования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33400"/>
            <a:ext cx="8229600" cy="3255963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sz="2400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Впрыгивание на разновысокие предметы и спрыгивание с них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dirty="0" smtClean="0">
              <a:solidFill>
                <a:srgbClr val="C0C0C0"/>
              </a:solidFill>
            </a:endParaRPr>
          </a:p>
        </p:txBody>
      </p:sp>
      <p:pic>
        <p:nvPicPr>
          <p:cNvPr id="12292" name="Picture 4" descr="imagesCALHENL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409" y="1724677"/>
            <a:ext cx="1219201" cy="1136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imagesCA2PYZP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6268" y="1479463"/>
            <a:ext cx="1447800" cy="1381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imagesCAKSY5N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4552" y="1551781"/>
            <a:ext cx="2302932" cy="121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imagesCA4Y4UB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551781"/>
            <a:ext cx="3154680" cy="123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330168" y="3094503"/>
            <a:ext cx="5339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altLang="ru-RU" sz="2400" dirty="0">
                <a:solidFill>
                  <a:srgbClr val="EAEAEA"/>
                </a:solidFill>
                <a:cs typeface="Times New Roman" panose="02020603050405020304" pitchFamily="18" charset="0"/>
              </a:rPr>
              <a:t>Прыжки через разновысокие предметы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373" y="3622835"/>
            <a:ext cx="1333237" cy="222206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3145" y="3849476"/>
            <a:ext cx="1581073" cy="176878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1198" y="3717046"/>
            <a:ext cx="2553401" cy="123595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6434" y="3935168"/>
            <a:ext cx="2312995" cy="19194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3395" y="5083168"/>
            <a:ext cx="2374822" cy="15428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95" name="Rectangle 215"/>
          <p:cNvSpPr>
            <a:spLocks noGrp="1" noChangeArrowheads="1"/>
          </p:cNvSpPr>
          <p:nvPr>
            <p:ph type="ctrTitle"/>
          </p:nvPr>
        </p:nvSpPr>
        <p:spPr>
          <a:xfrm>
            <a:off x="685800" y="-76199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dirty="0" smtClean="0">
                <a:solidFill>
                  <a:srgbClr val="EAEAEA"/>
                </a:solidFill>
              </a:rPr>
              <a:t>Контрольное испытание (см)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5800" y="152400"/>
            <a:ext cx="8001000" cy="1143001"/>
          </a:xfrm>
        </p:spPr>
        <p:txBody>
          <a:bodyPr/>
          <a:lstStyle/>
          <a:p>
            <a:pPr algn="l"/>
            <a:endParaRPr lang="ru-RU" altLang="ru-RU" dirty="0" smtClean="0">
              <a:solidFill>
                <a:srgbClr val="EAEAEA"/>
              </a:solidFill>
            </a:endParaRPr>
          </a:p>
          <a:p>
            <a:pPr algn="l"/>
            <a:r>
              <a:rPr lang="ru-RU" altLang="ru-RU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altLang="ru-RU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</a:t>
            </a:r>
            <a:r>
              <a:rPr lang="ru-RU" altLang="ru-RU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    </a:t>
            </a:r>
            <a:r>
              <a:rPr lang="ru-RU" altLang="ru-RU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мальчики)</a:t>
            </a:r>
            <a:r>
              <a:rPr lang="ru-RU" altLang="ru-RU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9013" name="Group 53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762506580"/>
              </p:ext>
            </p:extLst>
          </p:nvPr>
        </p:nvGraphicFramePr>
        <p:xfrm>
          <a:off x="76200" y="1447800"/>
          <a:ext cx="4343401" cy="4321865"/>
        </p:xfrm>
        <a:graphic>
          <a:graphicData uri="http://schemas.openxmlformats.org/drawingml/2006/table">
            <a:tbl>
              <a:tblPr/>
              <a:tblGrid>
                <a:gridCol w="899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65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23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45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55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 (лет)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Низкий уровень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уровень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Высокий уровень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390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120-130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 и выше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355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125-140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 и выше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781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135-150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06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140-150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632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150-175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057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155-175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946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160-180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396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160-180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442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163-185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247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170-190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4090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 и ниже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170-190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 и выше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9328297"/>
              </p:ext>
            </p:extLst>
          </p:nvPr>
        </p:nvGraphicFramePr>
        <p:xfrm>
          <a:off x="4572000" y="1447800"/>
          <a:ext cx="4343400" cy="4321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5850">
                  <a:extLst>
                    <a:ext uri="{9D8B030D-6E8A-4147-A177-3AD203B41FA5}">
                      <a16:colId xmlns:a16="http://schemas.microsoft.com/office/drawing/2014/main" xmlns="" val="1900335664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xmlns="" val="3629320810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xmlns="" val="2126890105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xmlns="" val="600150482"/>
                    </a:ext>
                  </a:extLst>
                </a:gridCol>
              </a:tblGrid>
              <a:tr h="50049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 (лет)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Низкий уровень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уровень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Высокий уровень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76438353"/>
                  </a:ext>
                </a:extLst>
              </a:tr>
              <a:tr h="37105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123-135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 и выше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93179634"/>
                  </a:ext>
                </a:extLst>
              </a:tr>
              <a:tr h="32094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125-145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 и выше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3017308"/>
                  </a:ext>
                </a:extLst>
              </a:tr>
              <a:tr h="32094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130-150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8913996"/>
                  </a:ext>
                </a:extLst>
              </a:tr>
              <a:tr h="32094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140-160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63552559"/>
                  </a:ext>
                </a:extLst>
              </a:tr>
              <a:tr h="32094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160-180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59303867"/>
                  </a:ext>
                </a:extLst>
              </a:tr>
              <a:tr h="35505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163-180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6370142"/>
                  </a:ext>
                </a:extLst>
              </a:tr>
              <a:tr h="32094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 и ниже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170-190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09877905"/>
                  </a:ext>
                </a:extLst>
              </a:tr>
              <a:tr h="39011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180-195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26043437"/>
                  </a:ext>
                </a:extLst>
              </a:tr>
              <a:tr h="36753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190-205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206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8665008"/>
                  </a:ext>
                </a:extLst>
              </a:tr>
              <a:tr h="34494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195-210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979885"/>
                  </a:ext>
                </a:extLst>
              </a:tr>
              <a:tr h="38796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 и ниже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205-220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 и выше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26" marB="45726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6887984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EAEAEA"/>
                </a:solidFill>
              </a:rPr>
              <a:t>Прыжки в длину в древности</a:t>
            </a:r>
          </a:p>
        </p:txBody>
      </p:sp>
      <p:sp>
        <p:nvSpPr>
          <p:cNvPr id="161796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500" smtClean="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1600200"/>
            <a:ext cx="43434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700" smtClean="0"/>
              <a:t>        </a:t>
            </a:r>
            <a:r>
              <a:rPr lang="ru-RU" sz="2600" smtClean="0">
                <a:solidFill>
                  <a:srgbClr val="EAEAEA"/>
                </a:solidFill>
                <a:latin typeface="Times New Roman" pitchFamily="18" charset="0"/>
              </a:rPr>
              <a:t>Греческие атлеты прыгали в длину не с разбега, а с места – к тому же с камнями (позже с гантелями) в руках. В конце прыжка спортсмен отбрасывал камни резко назад: считалось, что это позволяет ему прыгнуть дальше. Подобная техника прыжка требовала хорошей координации.</a:t>
            </a:r>
          </a:p>
        </p:txBody>
      </p:sp>
      <p:pic>
        <p:nvPicPr>
          <p:cNvPr id="16389" name="Picture 6" descr="150px-Athlete_jumping_MAR_Palermo_NI213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4114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EAEAEA"/>
                </a:solidFill>
                <a:latin typeface="Times New Roman" pitchFamily="18" charset="0"/>
              </a:rPr>
              <a:t>История и рекорды</a:t>
            </a:r>
          </a:p>
        </p:txBody>
      </p:sp>
      <p:sp>
        <p:nvSpPr>
          <p:cNvPr id="162830" name="Rectangle 14"/>
          <p:cNvSpPr>
            <a:spLocks noGrp="1" noChangeArrowheads="1"/>
          </p:cNvSpPr>
          <p:nvPr>
            <p:ph type="body" sz="half" idx="2"/>
          </p:nvPr>
        </p:nvSpPr>
        <p:spPr>
          <a:xfrm>
            <a:off x="3352800" y="1447800"/>
            <a:ext cx="5410200" cy="4572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000" smtClean="0"/>
              <a:t>    </a:t>
            </a:r>
            <a:r>
              <a:rPr lang="ru-RU" sz="2000" smtClean="0">
                <a:solidFill>
                  <a:srgbClr val="EAEAEA"/>
                </a:solidFill>
                <a:latin typeface="Times New Roman" pitchFamily="18" charset="0"/>
              </a:rPr>
              <a:t>Дмитрий Милетонович Иоселиани является обладателем 60 союзных республиканских и закавказских  рекордов по прыжкам в длину с места. Но в далеком 1930 году 17-летний грузинский юноша стал первым в СССР спортсменом, превысившим мировой рекорд. Результат, прославивший грузинского прыгуна - 3 м 48,2 см.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000" smtClean="0">
                <a:solidFill>
                  <a:srgbClr val="EAEAEA"/>
                </a:solidFill>
                <a:latin typeface="Times New Roman" pitchFamily="18" charset="0"/>
              </a:rPr>
              <a:t>     В 1945 году был назначен директором Грузинского государственного института физкультуры. С 1956 по 1983 Д. М. Иоселиани возглавлял в упомянутом институте кафедру легкой атлетики. </a:t>
            </a: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457200" y="1600200"/>
            <a:ext cx="1006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/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1965325" y="33845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/>
          </a:p>
        </p:txBody>
      </p:sp>
      <p:pic>
        <p:nvPicPr>
          <p:cNvPr id="17414" name="Picture 15" descr="Дмитрий Иоселиани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81000" y="1524000"/>
            <a:ext cx="2895600" cy="35814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415" name="Rectangle 16"/>
          <p:cNvSpPr>
            <a:spLocks noChangeArrowheads="1"/>
          </p:cNvSpPr>
          <p:nvPr/>
        </p:nvSpPr>
        <p:spPr bwMode="auto">
          <a:xfrm>
            <a:off x="457200" y="5257800"/>
            <a:ext cx="2603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rgbClr val="EAEAEA"/>
                </a:solidFill>
              </a:rPr>
              <a:t>Дмитрий Иоселиани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rgbClr val="EAEAEA"/>
                </a:solidFill>
              </a:rPr>
              <a:t>(1913-1989)</a:t>
            </a:r>
            <a:r>
              <a:rPr lang="ru-RU" altLang="ru-RU" sz="2000">
                <a:solidFill>
                  <a:srgbClr val="B2B2B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ревнование">
  <a:themeElements>
    <a:clrScheme name="Соревнование 14">
      <a:dk1>
        <a:srgbClr val="5C1F00"/>
      </a:dk1>
      <a:lt1>
        <a:srgbClr val="969696"/>
      </a:lt1>
      <a:dk2>
        <a:srgbClr val="FF0000"/>
      </a:dk2>
      <a:lt2>
        <a:srgbClr val="969696"/>
      </a:lt2>
      <a:accent1>
        <a:srgbClr val="FF3300"/>
      </a:accent1>
      <a:accent2>
        <a:srgbClr val="B86D52"/>
      </a:accent2>
      <a:accent3>
        <a:srgbClr val="FFAAAA"/>
      </a:accent3>
      <a:accent4>
        <a:srgbClr val="7F7F7F"/>
      </a:accent4>
      <a:accent5>
        <a:srgbClr val="FFADAA"/>
      </a:accent5>
      <a:accent6>
        <a:srgbClr val="A66249"/>
      </a:accent6>
      <a:hlink>
        <a:srgbClr val="FF9900"/>
      </a:hlink>
      <a:folHlink>
        <a:srgbClr val="FFCC66"/>
      </a:folHlink>
    </a:clrScheme>
    <a:fontScheme name="Соревнование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ревнование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ревнование 9">
        <a:dk1>
          <a:srgbClr val="5C1F00"/>
        </a:dk1>
        <a:lt1>
          <a:srgbClr val="FFFFFF"/>
        </a:lt1>
        <a:dk2>
          <a:srgbClr val="66FFFF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B8FFFF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10">
        <a:dk1>
          <a:srgbClr val="333300"/>
        </a:dk1>
        <a:lt1>
          <a:srgbClr val="66FFFF"/>
        </a:lt1>
        <a:dk2>
          <a:srgbClr val="FFF9BB"/>
        </a:dk2>
        <a:lt2>
          <a:srgbClr val="5C1F00"/>
        </a:lt2>
        <a:accent1>
          <a:srgbClr val="FF3300"/>
        </a:accent1>
        <a:accent2>
          <a:srgbClr val="B86D52"/>
        </a:accent2>
        <a:accent3>
          <a:srgbClr val="B8FFFF"/>
        </a:accent3>
        <a:accent4>
          <a:srgbClr val="2A2A00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ревнование 11">
        <a:dk1>
          <a:srgbClr val="333300"/>
        </a:dk1>
        <a:lt1>
          <a:srgbClr val="66FFFF"/>
        </a:lt1>
        <a:dk2>
          <a:srgbClr val="333300"/>
        </a:dk2>
        <a:lt2>
          <a:srgbClr val="5C1F00"/>
        </a:lt2>
        <a:accent1>
          <a:srgbClr val="FF3300"/>
        </a:accent1>
        <a:accent2>
          <a:srgbClr val="B86D52"/>
        </a:accent2>
        <a:accent3>
          <a:srgbClr val="B8FFFF"/>
        </a:accent3>
        <a:accent4>
          <a:srgbClr val="2A2A00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ревнование 12">
        <a:dk1>
          <a:srgbClr val="333300"/>
        </a:dk1>
        <a:lt1>
          <a:srgbClr val="FF0000"/>
        </a:lt1>
        <a:dk2>
          <a:srgbClr val="333300"/>
        </a:dk2>
        <a:lt2>
          <a:srgbClr val="5C1F00"/>
        </a:lt2>
        <a:accent1>
          <a:srgbClr val="FF3300"/>
        </a:accent1>
        <a:accent2>
          <a:srgbClr val="B86D52"/>
        </a:accent2>
        <a:accent3>
          <a:srgbClr val="FFAAAA"/>
        </a:accent3>
        <a:accent4>
          <a:srgbClr val="2A2A00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ревнование 13">
        <a:dk1>
          <a:srgbClr val="333300"/>
        </a:dk1>
        <a:lt1>
          <a:srgbClr val="FF0000"/>
        </a:lt1>
        <a:dk2>
          <a:srgbClr val="969696"/>
        </a:dk2>
        <a:lt2>
          <a:srgbClr val="5C1F00"/>
        </a:lt2>
        <a:accent1>
          <a:srgbClr val="FF3300"/>
        </a:accent1>
        <a:accent2>
          <a:srgbClr val="B86D52"/>
        </a:accent2>
        <a:accent3>
          <a:srgbClr val="FFAAAA"/>
        </a:accent3>
        <a:accent4>
          <a:srgbClr val="2A2A00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ревнование 14">
        <a:dk1>
          <a:srgbClr val="5C1F00"/>
        </a:dk1>
        <a:lt1>
          <a:srgbClr val="969696"/>
        </a:lt1>
        <a:dk2>
          <a:srgbClr val="FF0000"/>
        </a:dk2>
        <a:lt2>
          <a:srgbClr val="969696"/>
        </a:lt2>
        <a:accent1>
          <a:srgbClr val="FF3300"/>
        </a:accent1>
        <a:accent2>
          <a:srgbClr val="B86D52"/>
        </a:accent2>
        <a:accent3>
          <a:srgbClr val="FFAAAA"/>
        </a:accent3>
        <a:accent4>
          <a:srgbClr val="7F7F7F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15">
        <a:dk1>
          <a:srgbClr val="5C1F00"/>
        </a:dk1>
        <a:lt1>
          <a:srgbClr val="B2B2B2"/>
        </a:lt1>
        <a:dk2>
          <a:srgbClr val="FF0000"/>
        </a:dk2>
        <a:lt2>
          <a:srgbClr val="969696"/>
        </a:lt2>
        <a:accent1>
          <a:srgbClr val="FF3300"/>
        </a:accent1>
        <a:accent2>
          <a:srgbClr val="B86D52"/>
        </a:accent2>
        <a:accent3>
          <a:srgbClr val="FFAAAA"/>
        </a:accent3>
        <a:accent4>
          <a:srgbClr val="979797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3554</TotalTime>
  <Words>687</Words>
  <Application>Microsoft Office PowerPoint</Application>
  <PresentationFormat>Экран (4:3)</PresentationFormat>
  <Paragraphs>204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Соревнование</vt:lpstr>
      <vt:lpstr> ЛЁГКАЯ АТЛЕТИКА </vt:lpstr>
      <vt:lpstr>Виды легкоатлетических прыжков</vt:lpstr>
      <vt:lpstr>Фазы прыжка в длину с места</vt:lpstr>
      <vt:lpstr>Техника прыжка в длину с места</vt:lpstr>
      <vt:lpstr>Ошибки в технике прыжка в длину с места</vt:lpstr>
      <vt:lpstr>Специальные упражнения для совершенствования</vt:lpstr>
      <vt:lpstr>Контрольное испытание (см)</vt:lpstr>
      <vt:lpstr>Прыжки в длину в древности</vt:lpstr>
      <vt:lpstr>История и рекорды</vt:lpstr>
      <vt:lpstr>Результаты спортсменов в прыжках в длину c места на Олимпийских Играх.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Кащей</cp:lastModifiedBy>
  <cp:revision>32</cp:revision>
  <cp:lastPrinted>1601-01-01T00:00:00Z</cp:lastPrinted>
  <dcterms:created xsi:type="dcterms:W3CDTF">2014-01-07T11:00:33Z</dcterms:created>
  <dcterms:modified xsi:type="dcterms:W3CDTF">2020-04-18T04:47:01Z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