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60" r:id="rId2"/>
    <p:sldId id="265" r:id="rId3"/>
    <p:sldId id="296" r:id="rId4"/>
    <p:sldId id="297" r:id="rId5"/>
    <p:sldId id="298" r:id="rId6"/>
    <p:sldId id="266" r:id="rId7"/>
    <p:sldId id="300" r:id="rId8"/>
    <p:sldId id="285" r:id="rId9"/>
    <p:sldId id="289" r:id="rId10"/>
    <p:sldId id="290" r:id="rId11"/>
    <p:sldId id="291" r:id="rId12"/>
    <p:sldId id="292" r:id="rId13"/>
    <p:sldId id="293" r:id="rId14"/>
    <p:sldId id="294" r:id="rId15"/>
    <p:sldId id="302" r:id="rId16"/>
    <p:sldId id="301" r:id="rId17"/>
    <p:sldId id="299" r:id="rId18"/>
    <p:sldId id="304" r:id="rId19"/>
    <p:sldId id="305" r:id="rId20"/>
    <p:sldId id="306" r:id="rId21"/>
    <p:sldId id="307" r:id="rId22"/>
    <p:sldId id="308" r:id="rId23"/>
    <p:sldId id="309" r:id="rId24"/>
    <p:sldId id="310" r:id="rId25"/>
    <p:sldId id="311" r:id="rId26"/>
    <p:sldId id="271" r:id="rId27"/>
    <p:sldId id="278" r:id="rId28"/>
    <p:sldId id="279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E3EAF"/>
    <a:srgbClr val="F2CE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2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F1F011-F9EB-4FFA-947D-3B6FDD8C7F8B}" type="datetimeFigureOut">
              <a:rPr lang="ru-RU" smtClean="0"/>
              <a:pPr/>
              <a:t>16.05.2020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35E7A1-7D51-4B62-87EE-A5A4AFA853D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179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735E7A1-7D51-4B62-87EE-A5A4AFA853DE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1328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361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77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030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340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308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256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9910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04212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3034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149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1259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580457-F287-4B99-BFB1-2A8B38FE388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16.05.2020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B5DC3-6309-46FF-B3F6-3C73627863B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00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Объект 7"/>
          <p:cNvSpPr>
            <a:spLocks noGrp="1"/>
          </p:cNvSpPr>
          <p:nvPr>
            <p:ph sz="half" idx="2"/>
          </p:nvPr>
        </p:nvSpPr>
        <p:spPr>
          <a:xfrm>
            <a:off x="1331640" y="1772816"/>
            <a:ext cx="6624736" cy="1368152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2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Энн Хогарт «Мафин и паук»</a:t>
            </a:r>
            <a:endParaRPr lang="ru-RU" sz="42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123728" y="4149080"/>
            <a:ext cx="5760640" cy="781547"/>
          </a:xfrm>
        </p:spPr>
        <p:txBody>
          <a:bodyPr>
            <a:normAutofit fontScale="85000" lnSpcReduction="10000"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УМК «Школа России»</a:t>
            </a:r>
          </a:p>
        </p:txBody>
      </p:sp>
      <p:sp>
        <p:nvSpPr>
          <p:cNvPr id="7" name="Объект 7"/>
          <p:cNvSpPr txBox="1">
            <a:spLocks/>
          </p:cNvSpPr>
          <p:nvPr/>
        </p:nvSpPr>
        <p:spPr>
          <a:xfrm>
            <a:off x="1619672" y="3645024"/>
            <a:ext cx="6624736" cy="785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Урок литературного чтения во 2 классе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93805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51720" y="1340768"/>
            <a:ext cx="4471802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О чём печалился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и горевал паук?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6843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544934"/>
            <a:ext cx="64885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Кто пришёл на собрание?</a:t>
            </a:r>
            <a:endParaRPr lang="ru-RU" dirty="0"/>
          </a:p>
        </p:txBody>
      </p:sp>
      <p:pic>
        <p:nvPicPr>
          <p:cNvPr id="3" name="Picture 9" descr="C:\WINDOWS\Temp\Rar$DIa0.450\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46" y="1196752"/>
            <a:ext cx="2960116" cy="23112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5" descr="C:\WINDOWS\Temp\Rar$DIa0.662\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96752"/>
            <a:ext cx="2160350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WINDOWS\Temp\Rar$DIa0.809\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158" y="1196753"/>
            <a:ext cx="1872098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WINDOWS\Temp\Rar$DIa0.958\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3538843"/>
            <a:ext cx="2699792" cy="164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8" y="5199370"/>
            <a:ext cx="2699792" cy="1243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10" descr="C:\WINDOWS\Temp\Rar$DIa0.875\12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1196752"/>
            <a:ext cx="1944216" cy="2931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2" descr="C:\WINDOWS\Temp\Rar$DIa0.544\14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9870" y="4179174"/>
            <a:ext cx="1806145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 descr="C:\WINDOWS\Temp\Rar$DIa0.159\1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6481" y="4179174"/>
            <a:ext cx="1872208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C:\WINDOWS\Temp\Rar$DIa0.533\13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4149080"/>
            <a:ext cx="1800200" cy="2196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8903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386162"/>
            <a:ext cx="619268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Какое чудо произошло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на собрании?</a:t>
            </a:r>
          </a:p>
          <a:p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3" name="Picture 3" descr="C:\WINDOWS\Temp\Rar$DIa0.283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341" y="1556792"/>
            <a:ext cx="333375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420888"/>
            <a:ext cx="41764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400" b="1" dirty="0">
                <a:solidFill>
                  <a:srgbClr val="002060"/>
                </a:solidFill>
              </a:rPr>
              <a:t>Почему оно</a:t>
            </a:r>
          </a:p>
          <a:p>
            <a:pPr lvl="0"/>
            <a:r>
              <a:rPr lang="ru-RU" sz="4400" b="1" dirty="0" smtClean="0">
                <a:solidFill>
                  <a:srgbClr val="002060"/>
                </a:solidFill>
              </a:rPr>
              <a:t>произошло</a:t>
            </a:r>
            <a:r>
              <a:rPr lang="ru-RU" sz="4400" b="1" dirty="0">
                <a:solidFill>
                  <a:srgbClr val="002060"/>
                </a:solidFill>
              </a:rPr>
              <a:t>?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692696"/>
            <a:ext cx="5691494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Какими словами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заканчивается сказка?</a:t>
            </a:r>
          </a:p>
          <a:p>
            <a:endParaRPr lang="ru-RU" sz="4400" b="1" dirty="0">
              <a:solidFill>
                <a:srgbClr val="002060"/>
              </a:solidFill>
            </a:endParaRPr>
          </a:p>
          <a:p>
            <a:r>
              <a:rPr lang="ru-RU" sz="4400" b="1" dirty="0" smtClean="0">
                <a:solidFill>
                  <a:srgbClr val="002060"/>
                </a:solidFill>
              </a:rPr>
              <a:t>В чём её смысл?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93403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764704"/>
            <a:ext cx="5955798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Соотнесите пословицы </a:t>
            </a:r>
          </a:p>
          <a:p>
            <a:r>
              <a:rPr lang="ru-RU" sz="4400" b="1" dirty="0" smtClean="0">
                <a:solidFill>
                  <a:srgbClr val="002060"/>
                </a:solidFill>
              </a:rPr>
              <a:t>и содержание сказки.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2649941"/>
            <a:ext cx="8187306" cy="280076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Доброе дело без награды </a:t>
            </a:r>
          </a:p>
          <a:p>
            <a:r>
              <a:rPr lang="ru-RU" sz="4400" b="1" dirty="0" smtClean="0">
                <a:solidFill>
                  <a:srgbClr val="7030A0"/>
                </a:solidFill>
              </a:rPr>
              <a:t>не остаётся.</a:t>
            </a:r>
          </a:p>
          <a:p>
            <a:endParaRPr lang="ru-RU" sz="4400" b="1" dirty="0" smtClean="0">
              <a:solidFill>
                <a:srgbClr val="7030A0"/>
              </a:solidFill>
            </a:endParaRPr>
          </a:p>
          <a:p>
            <a:r>
              <a:rPr lang="ru-RU" sz="4400" b="1" dirty="0" smtClean="0">
                <a:solidFill>
                  <a:srgbClr val="7030A0"/>
                </a:solidFill>
              </a:rPr>
              <a:t>Верный друг лучше многих слуг.</a:t>
            </a:r>
            <a:endParaRPr lang="ru-RU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8778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74638"/>
            <a:ext cx="7776864" cy="2938338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Прочитайте отрывок </a:t>
            </a:r>
            <a:br>
              <a:rPr lang="ru-RU" sz="4000" b="1" dirty="0" smtClean="0">
                <a:solidFill>
                  <a:srgbClr val="FF0000"/>
                </a:solidFill>
              </a:rPr>
            </a:br>
            <a:r>
              <a:rPr lang="ru-RU" sz="4000" b="1" dirty="0" smtClean="0">
                <a:solidFill>
                  <a:srgbClr val="FF0000"/>
                </a:solidFill>
              </a:rPr>
              <a:t>к иллюстрации.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596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fin_08_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281603"/>
            <a:ext cx="3696588" cy="2060848"/>
          </a:xfrm>
          <a:prstGeom prst="rect">
            <a:avLst/>
          </a:prstGeom>
        </p:spPr>
      </p:pic>
      <p:pic>
        <p:nvPicPr>
          <p:cNvPr id="3" name="Рисунок 2" descr="mafin_08_0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048164" y="0"/>
            <a:ext cx="2808312" cy="2842012"/>
          </a:xfrm>
          <a:prstGeom prst="rect">
            <a:avLst/>
          </a:prstGeom>
        </p:spPr>
      </p:pic>
      <p:pic>
        <p:nvPicPr>
          <p:cNvPr id="4" name="Рисунок 3" descr="mafin_08_03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973" y="2420888"/>
            <a:ext cx="3696588" cy="4032448"/>
          </a:xfrm>
          <a:prstGeom prst="rect">
            <a:avLst/>
          </a:prstGeom>
        </p:spPr>
      </p:pic>
      <p:pic>
        <p:nvPicPr>
          <p:cNvPr id="5" name="Рисунок 4" descr="mafin_08_02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36096" y="2890027"/>
            <a:ext cx="3268784" cy="1656184"/>
          </a:xfrm>
          <a:prstGeom prst="rect">
            <a:avLst/>
          </a:prstGeom>
        </p:spPr>
      </p:pic>
      <p:pic>
        <p:nvPicPr>
          <p:cNvPr id="6" name="Рисунок 5" descr="mafin_08_0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504931" y="4590117"/>
            <a:ext cx="3960440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8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Восстановите последовательность</a:t>
            </a:r>
            <a:br>
              <a:rPr lang="ru-RU" b="1" dirty="0">
                <a:solidFill>
                  <a:srgbClr val="002060"/>
                </a:solidFill>
              </a:rPr>
            </a:br>
            <a:r>
              <a:rPr lang="ru-RU" b="1" dirty="0">
                <a:solidFill>
                  <a:srgbClr val="002060"/>
                </a:solidFill>
              </a:rPr>
              <a:t> произведения.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355976" y="1628800"/>
            <a:ext cx="4680520" cy="4104455"/>
          </a:xfrm>
        </p:spPr>
        <p:txBody>
          <a:bodyPr/>
          <a:lstStyle/>
          <a:p>
            <a:pPr lvl="0">
              <a:spcBef>
                <a:spcPts val="0"/>
              </a:spcBef>
              <a:buFontTx/>
              <a:buAutoNum type="arabicPeriod"/>
            </a:pPr>
            <a:r>
              <a:rPr lang="ru-RU" b="1" dirty="0">
                <a:solidFill>
                  <a:srgbClr val="7030A0"/>
                </a:solidFill>
              </a:rPr>
              <a:t>Встреча </a:t>
            </a:r>
            <a:r>
              <a:rPr lang="ru-RU" b="1" dirty="0" err="1">
                <a:solidFill>
                  <a:srgbClr val="7030A0"/>
                </a:solidFill>
              </a:rPr>
              <a:t>Мафина</a:t>
            </a:r>
            <a:r>
              <a:rPr lang="ru-RU" b="1" dirty="0">
                <a:solidFill>
                  <a:srgbClr val="7030A0"/>
                </a:solidFill>
              </a:rPr>
              <a:t> и паука.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 smtClean="0">
                <a:solidFill>
                  <a:srgbClr val="7030A0"/>
                </a:solidFill>
              </a:rPr>
              <a:t>2. Печаль </a:t>
            </a:r>
            <a:r>
              <a:rPr lang="ru-RU" b="1" dirty="0">
                <a:solidFill>
                  <a:srgbClr val="7030A0"/>
                </a:solidFill>
              </a:rPr>
              <a:t>паука.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3. Предложение </a:t>
            </a:r>
            <a:r>
              <a:rPr lang="ru-RU" b="1" dirty="0" err="1">
                <a:solidFill>
                  <a:srgbClr val="7030A0"/>
                </a:solidFill>
              </a:rPr>
              <a:t>Мафина</a:t>
            </a:r>
            <a:r>
              <a:rPr lang="ru-RU" b="1" dirty="0">
                <a:solidFill>
                  <a:srgbClr val="7030A0"/>
                </a:solidFill>
              </a:rPr>
              <a:t>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4. </a:t>
            </a:r>
            <a:r>
              <a:rPr lang="ru-RU" b="1" dirty="0" err="1">
                <a:solidFill>
                  <a:srgbClr val="7030A0"/>
                </a:solidFill>
              </a:rPr>
              <a:t>Мафин</a:t>
            </a:r>
            <a:r>
              <a:rPr lang="ru-RU" b="1" dirty="0">
                <a:solidFill>
                  <a:srgbClr val="7030A0"/>
                </a:solidFill>
              </a:rPr>
              <a:t> собирает друзей.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5. Разговор </a:t>
            </a:r>
            <a:r>
              <a:rPr lang="ru-RU" b="1" dirty="0" err="1">
                <a:solidFill>
                  <a:srgbClr val="7030A0"/>
                </a:solidFill>
              </a:rPr>
              <a:t>Мафина</a:t>
            </a:r>
            <a:r>
              <a:rPr lang="ru-RU" b="1" dirty="0">
                <a:solidFill>
                  <a:srgbClr val="7030A0"/>
                </a:solidFill>
              </a:rPr>
              <a:t> с друзьями.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6. Появление паука.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7. Чудесное превращение.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7030A0"/>
                </a:solidFill>
              </a:rPr>
              <a:t>8. Благодарность феи.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412777"/>
            <a:ext cx="4387850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2828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2857" y="260648"/>
            <a:ext cx="1156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Тест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1030089"/>
            <a:ext cx="4572000" cy="211134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1. Где встретил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Мафин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паука?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endParaRPr lang="ru-RU" sz="32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>
              <a:spcBef>
                <a:spcPct val="20000"/>
              </a:spcBef>
            </a:pP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456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А) в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саду</a:t>
            </a:r>
            <a:endParaRPr lang="ru-RU" sz="32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5284" y="328498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Б) на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огороде</a:t>
            </a:r>
            <a:endParaRPr lang="ru-RU" sz="3200" b="1" dirty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70454" y="4077071"/>
            <a:ext cx="23257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В) на улице</a:t>
            </a:r>
          </a:p>
        </p:txBody>
      </p:sp>
    </p:spTree>
    <p:extLst>
      <p:ext uri="{BB962C8B-B14F-4D97-AF65-F5344CB8AC3E}">
        <p14:creationId xmlns:p14="http://schemas.microsoft.com/office/powerpoint/2010/main" val="524741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484784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2. Куда позвал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Мафин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паука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51920" y="548680"/>
            <a:ext cx="1156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>
                <a:solidFill>
                  <a:srgbClr val="FF0000"/>
                </a:solidFill>
                <a:ea typeface="+mj-ea"/>
                <a:cs typeface="+mj-cs"/>
              </a:rPr>
              <a:t>Тест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99802" y="270888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А) в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сарай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6000" y="3293663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Б) в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шалаш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861048"/>
            <a:ext cx="31123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В) на площадку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03378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9829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ТЕМА УРОКА: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4" name="Заголовок 6"/>
          <p:cNvSpPr txBox="1">
            <a:spLocks noGrp="1"/>
          </p:cNvSpPr>
          <p:nvPr>
            <p:ph idx="1"/>
          </p:nvPr>
        </p:nvSpPr>
        <p:spPr bwMode="auto">
          <a:xfrm>
            <a:off x="395536" y="1772816"/>
            <a:ext cx="8229600" cy="676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lv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Энн Хогарт</a:t>
            </a:r>
            <a:endParaRPr kumimoji="0" lang="ru-RU" sz="28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</a:endParaRPr>
          </a:p>
        </p:txBody>
      </p:sp>
      <p:sp>
        <p:nvSpPr>
          <p:cNvPr id="5" name="Заголовок 6"/>
          <p:cNvSpPr txBox="1">
            <a:spLocks/>
          </p:cNvSpPr>
          <p:nvPr/>
        </p:nvSpPr>
        <p:spPr bwMode="auto">
          <a:xfrm>
            <a:off x="395536" y="2894608"/>
            <a:ext cx="8229600" cy="67667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5400" cap="flat" cmpd="sng" algn="ctr">
            <a:solidFill>
              <a:schemeClr val="accent1">
                <a:shade val="50000"/>
              </a:schemeClr>
            </a:solidFill>
            <a:prstDash val="solid"/>
            <a:miter lim="800000"/>
            <a:headEnd/>
            <a:tailEnd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buNone/>
            </a:pP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«Мафин и паук»</a:t>
            </a:r>
          </a:p>
        </p:txBody>
      </p:sp>
    </p:spTree>
    <p:extLst>
      <p:ext uri="{BB962C8B-B14F-4D97-AF65-F5344CB8AC3E}">
        <p14:creationId xmlns:p14="http://schemas.microsoft.com/office/powerpoint/2010/main" val="4293134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139952" y="332656"/>
            <a:ext cx="1156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</a:rPr>
              <a:t>Тест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74845" y="1102097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3. Через сколько минут обещал собрать всех друзей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Мафин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65154" y="306896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А) через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5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7528" y="371703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Б) через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10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161204" y="4437111"/>
            <a:ext cx="219964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В) через 15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474147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32656"/>
            <a:ext cx="1156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</a:rPr>
              <a:t>Тест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16355" y="111514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4.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Поппи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– это кто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355" y="2564668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А)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попугаиха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01555" y="3284984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Б) </a:t>
            </a:r>
            <a:r>
              <a:rPr lang="ru-RU" sz="3200" b="1" dirty="0" err="1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тюлениха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16355" y="4051188"/>
            <a:ext cx="195342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В) овечка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15230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5" grpId="1"/>
      <p:bldP spid="6" grpId="0"/>
      <p:bldP spid="6" grpId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32656"/>
            <a:ext cx="1156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</a:rPr>
              <a:t>Тест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50485" y="1102097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5. Что делала овечка Луиза в саду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16355" y="253828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А)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играла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16355" y="315733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Б) плела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гирлянду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37164" y="3742608"/>
            <a:ext cx="19461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В) вязала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86143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6" grpId="0"/>
      <p:bldP spid="6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93571" y="332656"/>
            <a:ext cx="1156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</a:rPr>
              <a:t>Тест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5998" y="1099739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6. Куда </a:t>
            </a:r>
            <a:r>
              <a:rPr lang="ru-RU" sz="3200" b="1" i="1" dirty="0" err="1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Мафин</a:t>
            </a: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 обещал посадить пингвина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456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А) на большой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стул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85998" y="313045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Б) на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диван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5998" y="3841403"/>
            <a:ext cx="25140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В)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на кресло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67189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72857" y="332656"/>
            <a:ext cx="1156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</a:rPr>
              <a:t>Тест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1661" y="1052736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7. Что пришлось подставить вместо ножки под кресло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?</a:t>
            </a:r>
            <a:endParaRPr lang="ru-RU" sz="2400" b="1" dirty="0">
              <a:solidFill>
                <a:srgbClr val="7030A0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772217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А)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ящик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65284" y="335699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Б) цветочный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горшок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65284" y="3984201"/>
            <a:ext cx="23932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В) стульчик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378958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6" grpId="0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23928" y="332656"/>
            <a:ext cx="11568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4400" b="1" dirty="0">
                <a:solidFill>
                  <a:srgbClr val="FF0000"/>
                </a:solidFill>
              </a:rPr>
              <a:t>Тест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70214" y="1102097"/>
            <a:ext cx="4572000" cy="1520416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i="1" dirty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8. В кого превратился паук</a:t>
            </a:r>
            <a:r>
              <a:rPr lang="ru-RU" sz="3200" b="1" i="1" dirty="0" smtClean="0">
                <a:solidFill>
                  <a:srgbClr val="7030A0"/>
                </a:solidFill>
                <a:latin typeface="Times New Roman"/>
                <a:ea typeface="Calibri"/>
                <a:cs typeface="Times New Roman"/>
              </a:rPr>
              <a:t>?</a:t>
            </a:r>
          </a:p>
          <a:p>
            <a:pPr lvl="0">
              <a:spcBef>
                <a:spcPct val="20000"/>
              </a:spcBef>
            </a:pP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0" y="2545682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А) в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бабочку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270214" y="321297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Б) в </a:t>
            </a:r>
            <a:r>
              <a:rPr lang="ru-RU" sz="3200" b="1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волшебницу</a:t>
            </a:r>
            <a:endParaRPr lang="ru-RU" sz="2400" b="1" dirty="0">
              <a:solidFill>
                <a:prstClr val="black"/>
              </a:solidFill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3933055"/>
            <a:ext cx="1802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20000"/>
              </a:spcBef>
            </a:pPr>
            <a:r>
              <a:rPr lang="ru-RU" sz="3200" b="1" dirty="0">
                <a:solidFill>
                  <a:prstClr val="black"/>
                </a:solidFill>
                <a:latin typeface="Times New Roman"/>
                <a:ea typeface="Calibri"/>
              </a:rPr>
              <a:t>В) в фею</a:t>
            </a:r>
            <a:endParaRPr lang="ru-RU" sz="32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551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41067"/>
            <a:ext cx="8229600" cy="1008112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ЖАНР ПРОИЗВЕДЕНИЯ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556793"/>
            <a:ext cx="8229600" cy="576064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q"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2852936"/>
            <a:ext cx="454906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Авторская сказка.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227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92696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ДОМАШНЕЕ ЗАДАНИЕ.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2132856"/>
            <a:ext cx="8229600" cy="147118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Подготовить пересказ по составленному плану.</a:t>
            </a:r>
            <a:endParaRPr lang="ru-RU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9386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Учимся читать, думать, говорить. Урок литературного чтения В.А. Осеева Почему\994261-7ff8985b31fe693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875009"/>
            <a:ext cx="5544616" cy="4573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0725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Содержимое 5" descr="Hogart_E.-P00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420888"/>
            <a:ext cx="3024336" cy="367240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584" y="908720"/>
            <a:ext cx="3060700" cy="957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9512" y="392101"/>
            <a:ext cx="5657072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Энн Хогарт</a:t>
            </a:r>
            <a:r>
              <a:rPr lang="ru-RU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 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родилась и жила в Англии (19 </a:t>
            </a:r>
            <a:r>
              <a:rPr lang="ru-RU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июля 1910 - 9 апреля 1993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). Энн Хогарт и ее муж Ян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Буссел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ездили по городам со своим маленьким передвижным театром кукол-марионеток.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Скуоро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их куклы – ослик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Мафин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, пингвин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Перегрин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, овечка Луиза, жирафа Грейс, кенгуру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Кэтти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, щенок Питер и другие – стали так популярны, что их пригласили на телевидение. А потом Энн Хогарт начала записывать веселые истории про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Мафина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и его друзей. Так вышли «Красная книга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Мафина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», потом «Синяя», «Зеленая», и «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Лиловая».В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течение 50 лет "Куклы Хогарта" гастролировали по Великобритании и во всём мире. Когда </a:t>
            </a:r>
            <a:r>
              <a:rPr lang="ru-RU" dirty="0" err="1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Басселлы</a:t>
            </a:r>
            <a:r>
              <a:rPr lang="ru-RU" dirty="0" smtClean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вышли на пенсию, в Девоне они создали международную </a:t>
            </a:r>
            <a:r>
              <a:rPr lang="ru-RU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выставку кукол, показывая все персонажи, которые они собрали и получили во время своих путешествий. В настоящее время куклы находятся в собственности центра доверия в Лондоне. </a:t>
            </a:r>
            <a:endParaRPr lang="ru-RU" sz="4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0463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fin_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12729" y="692696"/>
            <a:ext cx="3602671" cy="5517232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9607" y="188640"/>
            <a:ext cx="5480505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Verdana" pitchFamily="34" charset="0"/>
                <a:ea typeface="Times New Roman" pitchFamily="18" charset="0"/>
              </a:rPr>
              <a:t>Ослик </a:t>
            </a:r>
            <a:r>
              <a:rPr lang="ru-RU" b="1" dirty="0" err="1">
                <a:latin typeface="Verdana" pitchFamily="34" charset="0"/>
                <a:ea typeface="Times New Roman" pitchFamily="18" charset="0"/>
              </a:rPr>
              <a:t>Мафин</a:t>
            </a:r>
            <a:r>
              <a:rPr lang="ru-RU" b="1" dirty="0">
                <a:latin typeface="Verdana" pitchFamily="34" charset="0"/>
                <a:ea typeface="Times New Roman" pitchFamily="18" charset="0"/>
              </a:rPr>
              <a:t>:</a:t>
            </a:r>
            <a:r>
              <a:rPr lang="ru-RU" dirty="0">
                <a:latin typeface="Verdana" pitchFamily="34" charset="0"/>
                <a:ea typeface="Times New Roman" pitchFamily="18" charset="0"/>
              </a:rPr>
              <a:t/>
            </a:r>
            <a:br>
              <a:rPr lang="ru-RU" dirty="0">
                <a:latin typeface="Verdana" pitchFamily="34" charset="0"/>
                <a:ea typeface="Times New Roman" pitchFamily="18" charset="0"/>
              </a:rPr>
            </a:br>
            <a:r>
              <a:rPr lang="ru-RU" dirty="0">
                <a:latin typeface="Verdana" pitchFamily="34" charset="0"/>
                <a:ea typeface="Times New Roman" pitchFamily="18" charset="0"/>
              </a:rPr>
              <a:t>Ослик </a:t>
            </a:r>
            <a:r>
              <a:rPr lang="ru-RU" dirty="0" err="1">
                <a:latin typeface="Verdana" pitchFamily="34" charset="0"/>
                <a:ea typeface="Times New Roman" pitchFamily="18" charset="0"/>
              </a:rPr>
              <a:t>Мафин</a:t>
            </a:r>
            <a:r>
              <a:rPr lang="ru-RU" dirty="0">
                <a:latin typeface="Verdana" pitchFamily="34" charset="0"/>
                <a:ea typeface="Times New Roman" pitchFamily="18" charset="0"/>
              </a:rPr>
              <a:t> появился на свет в 1933 году на сцене кукольного театра , принадлежащего Энн Хогарт и её мужу Яну </a:t>
            </a:r>
            <a:r>
              <a:rPr lang="ru-RU" dirty="0" err="1">
                <a:latin typeface="Verdana" pitchFamily="34" charset="0"/>
                <a:ea typeface="Times New Roman" pitchFamily="18" charset="0"/>
              </a:rPr>
              <a:t>Бусселлу</a:t>
            </a:r>
            <a:r>
              <a:rPr lang="ru-RU" dirty="0">
                <a:latin typeface="Verdana" pitchFamily="34" charset="0"/>
                <a:ea typeface="Times New Roman" pitchFamily="18" charset="0"/>
              </a:rPr>
              <a:t>. В 1946 он появился в телепередаче </a:t>
            </a:r>
            <a:r>
              <a:rPr lang="ru-RU" dirty="0" smtClean="0">
                <a:latin typeface="Verdana" pitchFamily="34" charset="0"/>
                <a:ea typeface="Times New Roman" pitchFamily="18" charset="0"/>
              </a:rPr>
              <a:t>"</a:t>
            </a:r>
            <a:r>
              <a:rPr lang="ru-RU" dirty="0">
                <a:latin typeface="Verdana" pitchFamily="34" charset="0"/>
                <a:ea typeface="Times New Roman" pitchFamily="18" charset="0"/>
              </a:rPr>
              <a:t>Для детей", сценарий которой был написан Энн Хогарт. Актриса Аннет Миллс в передаче пела и играла на пианино, на крышке которого танцевал </a:t>
            </a:r>
            <a:r>
              <a:rPr lang="ru-RU" dirty="0" err="1">
                <a:latin typeface="Verdana" pitchFamily="34" charset="0"/>
                <a:ea typeface="Times New Roman" pitchFamily="18" charset="0"/>
              </a:rPr>
              <a:t>Мафин</a:t>
            </a:r>
            <a:r>
              <a:rPr lang="ru-RU" dirty="0">
                <a:latin typeface="Verdana" pitchFamily="34" charset="0"/>
                <a:ea typeface="Times New Roman" pitchFamily="18" charset="0"/>
              </a:rPr>
              <a:t>. Это было первое специальное детское шоу. Вскоре оно превратилось в отдельную программу, в которой появились другие герои будущей книги - </a:t>
            </a:r>
            <a:r>
              <a:rPr lang="ru-RU" dirty="0" err="1">
                <a:latin typeface="Verdana" pitchFamily="34" charset="0"/>
                <a:ea typeface="Times New Roman" pitchFamily="18" charset="0"/>
              </a:rPr>
              <a:t>тюлениха</a:t>
            </a:r>
            <a:r>
              <a:rPr lang="ru-RU" dirty="0">
                <a:latin typeface="Verdana" pitchFamily="34" charset="0"/>
                <a:ea typeface="Times New Roman" pitchFamily="18" charset="0"/>
              </a:rPr>
              <a:t> Сэлли, овечка Луиза, пингвин </a:t>
            </a:r>
            <a:r>
              <a:rPr lang="ru-RU" dirty="0" err="1">
                <a:latin typeface="Verdana" pitchFamily="34" charset="0"/>
                <a:ea typeface="Times New Roman" pitchFamily="18" charset="0"/>
              </a:rPr>
              <a:t>Перегрин</a:t>
            </a:r>
            <a:r>
              <a:rPr lang="ru-RU" dirty="0">
                <a:latin typeface="Verdana" pitchFamily="34" charset="0"/>
                <a:ea typeface="Times New Roman" pitchFamily="18" charset="0"/>
              </a:rPr>
              <a:t>, страус Освальд. Все куклы были придуманы и изготовлены Энн Хогарт. Когда Энн Хогарт вместе со своим мужем гастролировала по миру с собственным кукольным театром, репертуар которого включал и сказки про </a:t>
            </a:r>
            <a:r>
              <a:rPr lang="ru-RU" dirty="0" err="1">
                <a:latin typeface="Verdana" pitchFamily="34" charset="0"/>
                <a:ea typeface="Times New Roman" pitchFamily="18" charset="0"/>
              </a:rPr>
              <a:t>Мафина</a:t>
            </a:r>
            <a:r>
              <a:rPr lang="ru-RU" dirty="0">
                <a:latin typeface="Verdana" pitchFamily="34" charset="0"/>
                <a:ea typeface="Times New Roman" pitchFamily="18" charset="0"/>
              </a:rPr>
              <a:t>. Всего за 11 лет вышло более трёхсот выпусков передачи. Ослик стал настоящей телезвездой.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33668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MafiedO1.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620688"/>
            <a:ext cx="3810719" cy="541122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395536" y="609097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В начале 1950-х Энн Хогарт обработала истории про </a:t>
            </a:r>
            <a:r>
              <a:rPr lang="ru-RU" dirty="0" err="1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Мафина</a:t>
            </a:r>
            <a:r>
              <a:rPr lang="ru-RU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и издала некоторые из них в маленькой книжке. Затем были ещё три выпуска историй, которые отличались цветом обложки - красная, синяя, фиолетовая и зелёная. Истории про </a:t>
            </a:r>
            <a:r>
              <a:rPr lang="ru-RU" dirty="0" err="1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Мафина</a:t>
            </a:r>
            <a:r>
              <a:rPr lang="ru-RU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, сочинённые Энн Хогарт, составили большую серию из нескольких книг - существует Красная книжка </a:t>
            </a:r>
            <a:r>
              <a:rPr lang="ru-RU" dirty="0" err="1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Мафина</a:t>
            </a:r>
            <a:r>
              <a:rPr lang="ru-RU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, Синяя, Зелёная, Лиловая и т.д. Затем все они были изданы в одной книге "</a:t>
            </a:r>
            <a:r>
              <a:rPr lang="ru-RU" dirty="0" err="1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Мафин</a:t>
            </a:r>
            <a:r>
              <a:rPr lang="ru-RU" dirty="0">
                <a:solidFill>
                  <a:prstClr val="black"/>
                </a:solidFill>
                <a:latin typeface="Verdana" pitchFamily="34" charset="0"/>
                <a:ea typeface="Times New Roman" pitchFamily="18" charset="0"/>
              </a:rPr>
              <a:t> и его весёлые друзья". Сказки были переведены на многие языки и полюбились детям разных стран. Среди иллюстраторов книги была дочь Энн Хогарт .</a:t>
            </a:r>
            <a:endParaRPr lang="ru-RU" sz="440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2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ЦЕЛЬ: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4785395"/>
          </a:xfrm>
        </p:spPr>
        <p:txBody>
          <a:bodyPr/>
          <a:lstStyle/>
          <a:p>
            <a:pPr marL="0" indent="0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ПОЗНАКОМИТЬСЯ С ПРОИЗВЕДЕНИЕМ</a:t>
            </a:r>
            <a:endParaRPr lang="ru-RU" sz="2800" dirty="0" smtClean="0"/>
          </a:p>
          <a:p>
            <a:pPr marL="0" indent="0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ru-RU" sz="28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УЧИТЬСЯ ЧИТАТЬ И АНАЛИЗИРОВАТЬ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</a:rPr>
              <a:t>ПРОИЗВЕДЕНИЕ 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3140968"/>
            <a:ext cx="5688632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«Мафин и паук»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4869160"/>
            <a:ext cx="5616624" cy="57606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«Мафин и паук»</a:t>
            </a:r>
          </a:p>
        </p:txBody>
      </p:sp>
    </p:spTree>
    <p:extLst>
      <p:ext uri="{BB962C8B-B14F-4D97-AF65-F5344CB8AC3E}">
        <p14:creationId xmlns:p14="http://schemas.microsoft.com/office/powerpoint/2010/main" val="674121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Знакомство с произведением</a:t>
            </a:r>
            <a:endParaRPr lang="ru-RU" dirty="0"/>
          </a:p>
        </p:txBody>
      </p:sp>
      <p:pic>
        <p:nvPicPr>
          <p:cNvPr id="3077" name="Picture 5" descr="C:\Users\User\Desktop\668413daa7ce14ae6e9dec6149ba627a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0923"/>
            <a:ext cx="1714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mafin-ishet-kl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060848"/>
            <a:ext cx="2349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User\Desktop\mafin-i-ogorodnoe-pugal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198" y="2132856"/>
            <a:ext cx="23495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1068169"/>
            <a:ext cx="387400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Мафин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и паук»</a:t>
            </a:r>
          </a:p>
        </p:txBody>
      </p:sp>
    </p:spTree>
    <p:extLst>
      <p:ext uri="{BB962C8B-B14F-4D97-AF65-F5344CB8AC3E}">
        <p14:creationId xmlns:p14="http://schemas.microsoft.com/office/powerpoint/2010/main" val="1751534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Кто главные герои произведения?</a:t>
            </a:r>
            <a:endParaRPr lang="ru-RU" b="1" dirty="0">
              <a:solidFill>
                <a:srgbClr val="FF0000"/>
              </a:solidFill>
            </a:endParaRPr>
          </a:p>
        </p:txBody>
      </p:sp>
      <p:pic>
        <p:nvPicPr>
          <p:cNvPr id="5" name="Picture 2" descr="C:\WINDOWS\Temp\Rar$DIa0.489\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8" y="1196751"/>
            <a:ext cx="4762500" cy="334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WINDOWS\Temp\Rar$DIa0.139\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856" y="3121490"/>
            <a:ext cx="4762500" cy="336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3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87624" y="1052736"/>
            <a:ext cx="684076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rgbClr val="002060"/>
                </a:solidFill>
              </a:rPr>
              <a:t>Расскажите, как произошло знакомство </a:t>
            </a:r>
            <a:r>
              <a:rPr lang="ru-RU" sz="4400" b="1" dirty="0" err="1" smtClean="0">
                <a:solidFill>
                  <a:srgbClr val="002060"/>
                </a:solidFill>
              </a:rPr>
              <a:t>Мафина</a:t>
            </a:r>
            <a:r>
              <a:rPr lang="ru-RU" sz="4400" b="1" dirty="0" smtClean="0">
                <a:solidFill>
                  <a:srgbClr val="002060"/>
                </a:solidFill>
              </a:rPr>
              <a:t> с пауком.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2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-1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1368</TotalTime>
  <Words>453</Words>
  <Application>Microsoft Office PowerPoint</Application>
  <PresentationFormat>Экран (4:3)</PresentationFormat>
  <Paragraphs>95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4-11</vt:lpstr>
      <vt:lpstr>Презентация PowerPoint</vt:lpstr>
      <vt:lpstr>ТЕМА УРОКА:</vt:lpstr>
      <vt:lpstr>Презентация PowerPoint</vt:lpstr>
      <vt:lpstr>Презентация PowerPoint</vt:lpstr>
      <vt:lpstr>Презентация PowerPoint</vt:lpstr>
      <vt:lpstr>ЦЕЛЬ:</vt:lpstr>
      <vt:lpstr>Знакомство с произведением</vt:lpstr>
      <vt:lpstr>Кто главные герои произведения?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 отрывок  к иллюстрации.</vt:lpstr>
      <vt:lpstr>Презентация PowerPoint</vt:lpstr>
      <vt:lpstr>Восстановите последовательность  произведения.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ЖАНР ПРОИЗВЕДЕНИЯ</vt:lpstr>
      <vt:lpstr>ДОМАШНЕЕ ЗАДАНИЕ.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Галина</dc:creator>
  <cp:lastModifiedBy>Admin</cp:lastModifiedBy>
  <cp:revision>102</cp:revision>
  <dcterms:created xsi:type="dcterms:W3CDTF">2011-04-12T17:36:34Z</dcterms:created>
  <dcterms:modified xsi:type="dcterms:W3CDTF">2020-05-16T17:43:13Z</dcterms:modified>
</cp:coreProperties>
</file>