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80" r:id="rId3"/>
    <p:sldId id="277" r:id="rId4"/>
    <p:sldId id="264" r:id="rId5"/>
    <p:sldId id="265" r:id="rId6"/>
    <p:sldId id="281" r:id="rId7"/>
    <p:sldId id="282" r:id="rId8"/>
    <p:sldId id="283" r:id="rId9"/>
    <p:sldId id="266" r:id="rId10"/>
    <p:sldId id="262" r:id="rId11"/>
    <p:sldId id="268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image" Target="../media/image36.emf"/><Relationship Id="rId5" Type="http://schemas.openxmlformats.org/officeDocument/2006/relationships/image" Target="../media/image40.e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2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e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" Type="http://schemas.openxmlformats.org/officeDocument/2006/relationships/oleObject" Target="../embeddings/oleObject25.bin"/><Relationship Id="rId21" Type="http://schemas.openxmlformats.org/officeDocument/2006/relationships/image" Target="../media/image11.wmf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30.bin"/><Relationship Id="rId24" Type="http://schemas.openxmlformats.org/officeDocument/2006/relationships/oleObject" Target="../embeddings/oleObject37.bin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26.e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2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3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e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4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e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39.wmf"/><Relationship Id="rId4" Type="http://schemas.openxmlformats.org/officeDocument/2006/relationships/image" Target="../media/image36.emf"/><Relationship Id="rId9" Type="http://schemas.openxmlformats.org/officeDocument/2006/relationships/oleObject" Target="../embeddings/oleObject5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e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44.emf"/><Relationship Id="rId4" Type="http://schemas.openxmlformats.org/officeDocument/2006/relationships/image" Target="../media/image41.e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oleObject" Target="../embeddings/oleObject2.bin"/><Relationship Id="rId21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oleObject" Target="../embeddings/oleObject14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7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338437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Разложение вектора по трем некомпланарным векторам</a:t>
            </a:r>
            <a:endParaRPr lang="ru-RU" sz="54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dirty="0" smtClean="0">
                <a:latin typeface="Times New Roman" pitchFamily="18" charset="0"/>
              </a:rPr>
              <a:t>Доказательство теоремы</a:t>
            </a:r>
          </a:p>
        </p:txBody>
      </p:sp>
      <p:sp>
        <p:nvSpPr>
          <p:cNvPr id="38929" name="Line 5"/>
          <p:cNvSpPr>
            <a:spLocks noChangeShapeType="1"/>
          </p:cNvSpPr>
          <p:nvPr/>
        </p:nvSpPr>
        <p:spPr bwMode="auto">
          <a:xfrm flipV="1">
            <a:off x="1836738" y="1700213"/>
            <a:ext cx="1584325" cy="144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0" name="Line 6"/>
          <p:cNvSpPr>
            <a:spLocks noChangeShapeType="1"/>
          </p:cNvSpPr>
          <p:nvPr/>
        </p:nvSpPr>
        <p:spPr bwMode="auto">
          <a:xfrm flipV="1">
            <a:off x="1836738" y="1628775"/>
            <a:ext cx="287337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1" name="Line 7"/>
          <p:cNvSpPr>
            <a:spLocks noChangeShapeType="1"/>
          </p:cNvSpPr>
          <p:nvPr/>
        </p:nvSpPr>
        <p:spPr bwMode="auto">
          <a:xfrm>
            <a:off x="2628900" y="29972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8914" name="Object 8"/>
          <p:cNvGraphicFramePr>
            <a:graphicFrameLocks noChangeAspect="1"/>
          </p:cNvGraphicFramePr>
          <p:nvPr/>
        </p:nvGraphicFramePr>
        <p:xfrm>
          <a:off x="2700338" y="2492375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Формула" r:id="rId3" imgW="126720" imgH="228600" progId="Equation.3">
                  <p:embed/>
                </p:oleObj>
              </mc:Choice>
              <mc:Fallback>
                <p:oleObj name="Формула" r:id="rId3" imgW="12672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492375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9"/>
          <p:cNvGraphicFramePr>
            <a:graphicFrameLocks noChangeAspect="1"/>
          </p:cNvGraphicFramePr>
          <p:nvPr/>
        </p:nvGraphicFramePr>
        <p:xfrm>
          <a:off x="1547664" y="1700808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Формула" r:id="rId5" imgW="126720" imgH="228600" progId="Equation.3">
                  <p:embed/>
                </p:oleObj>
              </mc:Choice>
              <mc:Fallback>
                <p:oleObj name="Формула" r:id="rId5" imgW="12672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700808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10"/>
          <p:cNvGraphicFramePr>
            <a:graphicFrameLocks noChangeAspect="1"/>
          </p:cNvGraphicFramePr>
          <p:nvPr/>
        </p:nvGraphicFramePr>
        <p:xfrm>
          <a:off x="2452688" y="1744663"/>
          <a:ext cx="4032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Формула" r:id="rId7" imgW="152280" imgH="253800" progId="Equation.3">
                  <p:embed/>
                </p:oleObj>
              </mc:Choice>
              <mc:Fallback>
                <p:oleObj name="Формула" r:id="rId7" imgW="152280" imgH="253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1744663"/>
                        <a:ext cx="40322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2" name="Line 11"/>
          <p:cNvSpPr>
            <a:spLocks noChangeShapeType="1"/>
          </p:cNvSpPr>
          <p:nvPr/>
        </p:nvSpPr>
        <p:spPr bwMode="auto">
          <a:xfrm>
            <a:off x="1476375" y="5157788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33" name="Line 12"/>
          <p:cNvSpPr>
            <a:spLocks noChangeShapeType="1"/>
          </p:cNvSpPr>
          <p:nvPr/>
        </p:nvSpPr>
        <p:spPr bwMode="auto">
          <a:xfrm flipV="1">
            <a:off x="1476375" y="4294188"/>
            <a:ext cx="287338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4" name="Line 13"/>
          <p:cNvSpPr>
            <a:spLocks noChangeShapeType="1"/>
          </p:cNvSpPr>
          <p:nvPr/>
        </p:nvSpPr>
        <p:spPr bwMode="auto">
          <a:xfrm>
            <a:off x="1476375" y="5157788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5" name="Line 14"/>
          <p:cNvSpPr>
            <a:spLocks noChangeShapeType="1"/>
          </p:cNvSpPr>
          <p:nvPr/>
        </p:nvSpPr>
        <p:spPr bwMode="auto">
          <a:xfrm flipV="1">
            <a:off x="1476375" y="3717925"/>
            <a:ext cx="1584325" cy="144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6" name="Line 15"/>
          <p:cNvSpPr>
            <a:spLocks noChangeShapeType="1"/>
          </p:cNvSpPr>
          <p:nvPr/>
        </p:nvSpPr>
        <p:spPr bwMode="auto">
          <a:xfrm flipV="1">
            <a:off x="2628900" y="3717925"/>
            <a:ext cx="43180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8917" name="Object 16"/>
          <p:cNvGraphicFramePr>
            <a:graphicFrameLocks noChangeAspect="1"/>
          </p:cNvGraphicFramePr>
          <p:nvPr/>
        </p:nvGraphicFramePr>
        <p:xfrm>
          <a:off x="1547813" y="5157788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Формула" r:id="rId9" imgW="126720" imgH="228600" progId="Equation.3">
                  <p:embed/>
                </p:oleObj>
              </mc:Choice>
              <mc:Fallback>
                <p:oleObj name="Формула" r:id="rId9" imgW="12672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57788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17"/>
          <p:cNvGraphicFramePr>
            <a:graphicFrameLocks noChangeAspect="1"/>
          </p:cNvGraphicFramePr>
          <p:nvPr/>
        </p:nvGraphicFramePr>
        <p:xfrm>
          <a:off x="2052638" y="3860800"/>
          <a:ext cx="4032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Формула" r:id="rId10" imgW="152280" imgH="253800" progId="Equation.3">
                  <p:embed/>
                </p:oleObj>
              </mc:Choice>
              <mc:Fallback>
                <p:oleObj name="Формула" r:id="rId10" imgW="152280" imgH="2538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3860800"/>
                        <a:ext cx="40322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18"/>
          <p:cNvGraphicFramePr>
            <a:graphicFrameLocks noChangeAspect="1"/>
          </p:cNvGraphicFramePr>
          <p:nvPr/>
        </p:nvGraphicFramePr>
        <p:xfrm>
          <a:off x="1260475" y="4437063"/>
          <a:ext cx="3381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Формула" r:id="rId11" imgW="126720" imgH="228600" progId="Equation.3">
                  <p:embed/>
                </p:oleObj>
              </mc:Choice>
              <mc:Fallback>
                <p:oleObj name="Формула" r:id="rId11" imgW="12672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4437063"/>
                        <a:ext cx="33813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7" name="Text Box 19"/>
          <p:cNvSpPr txBox="1">
            <a:spLocks noChangeArrowheads="1"/>
          </p:cNvSpPr>
          <p:nvPr/>
        </p:nvSpPr>
        <p:spPr bwMode="auto">
          <a:xfrm>
            <a:off x="1189038" y="5013325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38938" name="Text Box 20"/>
          <p:cNvSpPr txBox="1">
            <a:spLocks noChangeArrowheads="1"/>
          </p:cNvSpPr>
          <p:nvPr/>
        </p:nvSpPr>
        <p:spPr bwMode="auto">
          <a:xfrm>
            <a:off x="1836738" y="5157788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38939" name="Text Box 21"/>
          <p:cNvSpPr txBox="1">
            <a:spLocks noChangeArrowheads="1"/>
          </p:cNvSpPr>
          <p:nvPr/>
        </p:nvSpPr>
        <p:spPr bwMode="auto">
          <a:xfrm>
            <a:off x="2484438" y="5157788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38940" name="Text Box 22"/>
          <p:cNvSpPr txBox="1">
            <a:spLocks noChangeArrowheads="1"/>
          </p:cNvSpPr>
          <p:nvPr/>
        </p:nvSpPr>
        <p:spPr bwMode="auto">
          <a:xfrm>
            <a:off x="1620838" y="3933825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38941" name="Text Box 23"/>
          <p:cNvSpPr txBox="1">
            <a:spLocks noChangeArrowheads="1"/>
          </p:cNvSpPr>
          <p:nvPr/>
        </p:nvSpPr>
        <p:spPr bwMode="auto">
          <a:xfrm>
            <a:off x="3060700" y="3429000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P</a:t>
            </a:r>
            <a:endParaRPr lang="ru-RU" sz="2000" i="1">
              <a:latin typeface="Times New Roman" pitchFamily="18" charset="0"/>
            </a:endParaRPr>
          </a:p>
        </p:txBody>
      </p:sp>
      <p:graphicFrame>
        <p:nvGraphicFramePr>
          <p:cNvPr id="38920" name="Object 31"/>
          <p:cNvGraphicFramePr>
            <a:graphicFrameLocks noChangeAspect="1"/>
          </p:cNvGraphicFramePr>
          <p:nvPr/>
        </p:nvGraphicFramePr>
        <p:xfrm>
          <a:off x="4499992" y="1268760"/>
          <a:ext cx="2763837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Формула" r:id="rId12" imgW="1447560" imgH="1244520" progId="Equation.3">
                  <p:embed/>
                </p:oleObj>
              </mc:Choice>
              <mc:Fallback>
                <p:oleObj name="Формула" r:id="rId12" imgW="1447560" imgH="124452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268760"/>
                        <a:ext cx="2763837" cy="234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34"/>
          <p:cNvGraphicFramePr>
            <a:graphicFrameLocks noChangeAspect="1"/>
          </p:cNvGraphicFramePr>
          <p:nvPr/>
        </p:nvGraphicFramePr>
        <p:xfrm>
          <a:off x="5508625" y="3573463"/>
          <a:ext cx="3270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Формула" r:id="rId14" imgW="152280" imgH="253800" progId="Equation.3">
                  <p:embed/>
                </p:oleObj>
              </mc:Choice>
              <mc:Fallback>
                <p:oleObj name="Формула" r:id="rId14" imgW="152280" imgH="2538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573463"/>
                        <a:ext cx="32702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2" name="Text Box 35"/>
          <p:cNvSpPr txBox="1">
            <a:spLocks noChangeArrowheads="1"/>
          </p:cNvSpPr>
          <p:nvPr/>
        </p:nvSpPr>
        <p:spPr bwMode="auto">
          <a:xfrm>
            <a:off x="4427538" y="3284538"/>
            <a:ext cx="3455987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endParaRPr lang="ru-RU" sz="2000" i="1" u="sng"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buFontTx/>
              <a:buAutoNum type="arabicParenR"/>
            </a:pPr>
            <a:r>
              <a:rPr lang="ru-RU" sz="2000" i="1">
                <a:latin typeface="Times New Roman" pitchFamily="18" charset="0"/>
              </a:rPr>
              <a:t>Пусть       коллинеарен      .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ru-RU" sz="2000" i="1">
                <a:latin typeface="Times New Roman" pitchFamily="18" charset="0"/>
              </a:rPr>
              <a:t>Тогда                 , где </a:t>
            </a:r>
            <a:r>
              <a:rPr lang="en-US" sz="2000" i="1">
                <a:latin typeface="Times New Roman" pitchFamily="18" charset="0"/>
              </a:rPr>
              <a:t>y</a:t>
            </a:r>
            <a:r>
              <a:rPr lang="ru-RU" sz="2000" i="1">
                <a:latin typeface="Times New Roman" pitchFamily="18" charset="0"/>
              </a:rPr>
              <a:t> – некоторое число. Следовательно, 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endParaRPr lang="ru-RU" sz="2000" i="1"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ru-RU" sz="2000" i="1">
                <a:latin typeface="Times New Roman" pitchFamily="18" charset="0"/>
              </a:rPr>
              <a:t>т.е.        разложен по векторам       и       .</a:t>
            </a:r>
          </a:p>
        </p:txBody>
      </p:sp>
      <p:graphicFrame>
        <p:nvGraphicFramePr>
          <p:cNvPr id="38922" name="Object 36"/>
          <p:cNvGraphicFramePr>
            <a:graphicFrameLocks noChangeAspect="1"/>
          </p:cNvGraphicFramePr>
          <p:nvPr/>
        </p:nvGraphicFramePr>
        <p:xfrm>
          <a:off x="7308850" y="3573463"/>
          <a:ext cx="2730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16" imgW="126720" imgH="228600" progId="Equation.3">
                  <p:embed/>
                </p:oleObj>
              </mc:Choice>
              <mc:Fallback>
                <p:oleObj name="Формула" r:id="rId16" imgW="126720" imgH="2286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3573463"/>
                        <a:ext cx="2730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37"/>
          <p:cNvGraphicFramePr>
            <a:graphicFrameLocks noChangeAspect="1"/>
          </p:cNvGraphicFramePr>
          <p:nvPr/>
        </p:nvGraphicFramePr>
        <p:xfrm>
          <a:off x="5219700" y="3933825"/>
          <a:ext cx="100806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Формула" r:id="rId18" imgW="469800" imgH="253800" progId="Equation.3">
                  <p:embed/>
                </p:oleObj>
              </mc:Choice>
              <mc:Fallback>
                <p:oleObj name="Формула" r:id="rId18" imgW="469800" imgH="2538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933825"/>
                        <a:ext cx="1008063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4" name="Object 38"/>
          <p:cNvGraphicFramePr>
            <a:graphicFrameLocks noChangeAspect="1"/>
          </p:cNvGraphicFramePr>
          <p:nvPr/>
        </p:nvGraphicFramePr>
        <p:xfrm>
          <a:off x="4427538" y="5084763"/>
          <a:ext cx="19335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20" imgW="901440" imgH="253800" progId="Equation.3">
                  <p:embed/>
                </p:oleObj>
              </mc:Choice>
              <mc:Fallback>
                <p:oleObj name="Формула" r:id="rId20" imgW="901440" imgH="2538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084763"/>
                        <a:ext cx="193357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5" name="Object 39"/>
          <p:cNvGraphicFramePr>
            <a:graphicFrameLocks noChangeAspect="1"/>
          </p:cNvGraphicFramePr>
          <p:nvPr/>
        </p:nvGraphicFramePr>
        <p:xfrm>
          <a:off x="5076825" y="5445125"/>
          <a:ext cx="3270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22" imgW="152280" imgH="253800" progId="Equation.3">
                  <p:embed/>
                </p:oleObj>
              </mc:Choice>
              <mc:Fallback>
                <p:oleObj name="Формула" r:id="rId22" imgW="152280" imgH="2538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5445125"/>
                        <a:ext cx="3270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6" name="Object 40"/>
          <p:cNvGraphicFramePr>
            <a:graphicFrameLocks noChangeAspect="1"/>
          </p:cNvGraphicFramePr>
          <p:nvPr/>
        </p:nvGraphicFramePr>
        <p:xfrm>
          <a:off x="5678488" y="5832475"/>
          <a:ext cx="27146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24" imgW="126720" imgH="228600" progId="Equation.3">
                  <p:embed/>
                </p:oleObj>
              </mc:Choice>
              <mc:Fallback>
                <p:oleObj name="Формула" r:id="rId24" imgW="126720" imgH="2286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5832475"/>
                        <a:ext cx="27146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7" name="Object 41"/>
          <p:cNvGraphicFramePr>
            <a:graphicFrameLocks noChangeAspect="1"/>
          </p:cNvGraphicFramePr>
          <p:nvPr/>
        </p:nvGraphicFramePr>
        <p:xfrm>
          <a:off x="6254750" y="5832475"/>
          <a:ext cx="27305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Формула" r:id="rId26" imgW="126720" imgH="228600" progId="Equation.3">
                  <p:embed/>
                </p:oleObj>
              </mc:Choice>
              <mc:Fallback>
                <p:oleObj name="Формула" r:id="rId26" imgW="126720" imgH="2286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0" y="5832475"/>
                        <a:ext cx="27305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Доказательство теоремы</a:t>
            </a:r>
          </a:p>
        </p:txBody>
      </p:sp>
      <p:graphicFrame>
        <p:nvGraphicFramePr>
          <p:cNvPr id="43010" name="Object 14"/>
          <p:cNvGraphicFramePr>
            <a:graphicFrameLocks noChangeAspect="1"/>
          </p:cNvGraphicFramePr>
          <p:nvPr/>
        </p:nvGraphicFramePr>
        <p:xfrm>
          <a:off x="5503863" y="2889250"/>
          <a:ext cx="22383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863" y="2889250"/>
                        <a:ext cx="223837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1" name="Object 15"/>
          <p:cNvGraphicFramePr>
            <a:graphicFrameLocks noChangeAspect="1"/>
          </p:cNvGraphicFramePr>
          <p:nvPr/>
        </p:nvGraphicFramePr>
        <p:xfrm>
          <a:off x="4932363" y="1341438"/>
          <a:ext cx="1944687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Формула" r:id="rId5" imgW="1054080" imgH="888840" progId="Equation.3">
                  <p:embed/>
                </p:oleObj>
              </mc:Choice>
              <mc:Fallback>
                <p:oleObj name="Формула" r:id="rId5" imgW="1054080" imgH="8888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1341438"/>
                        <a:ext cx="1944687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0"/>
          <p:cNvGraphicFramePr>
            <a:graphicFrameLocks noChangeAspect="1"/>
          </p:cNvGraphicFramePr>
          <p:nvPr/>
        </p:nvGraphicFramePr>
        <p:xfrm>
          <a:off x="971550" y="2852738"/>
          <a:ext cx="5565775" cy="384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Формула" r:id="rId7" imgW="2793960" imgH="2019240" progId="Equation.3">
                  <p:embed/>
                </p:oleObj>
              </mc:Choice>
              <mc:Fallback>
                <p:oleObj name="Формула" r:id="rId7" imgW="2793960" imgH="201924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852738"/>
                        <a:ext cx="5565775" cy="3843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9" name="AutoShape 0"/>
          <p:cNvSpPr>
            <a:spLocks noChangeArrowheads="1"/>
          </p:cNvSpPr>
          <p:nvPr/>
        </p:nvSpPr>
        <p:spPr bwMode="auto">
          <a:xfrm>
            <a:off x="2122488" y="1771650"/>
            <a:ext cx="2016125" cy="792163"/>
          </a:xfrm>
          <a:prstGeom prst="parallelogram">
            <a:avLst>
              <a:gd name="adj" fmla="val 63627"/>
            </a:avLst>
          </a:prstGeom>
          <a:solidFill>
            <a:schemeClr val="hlink">
              <a:alpha val="3215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020" name="Line 1"/>
          <p:cNvSpPr>
            <a:spLocks noChangeShapeType="1"/>
          </p:cNvSpPr>
          <p:nvPr/>
        </p:nvSpPr>
        <p:spPr bwMode="auto">
          <a:xfrm>
            <a:off x="2122488" y="2563813"/>
            <a:ext cx="12239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1" name="Line 2"/>
          <p:cNvSpPr>
            <a:spLocks noChangeShapeType="1"/>
          </p:cNvSpPr>
          <p:nvPr/>
        </p:nvSpPr>
        <p:spPr bwMode="auto">
          <a:xfrm>
            <a:off x="2122488" y="2563813"/>
            <a:ext cx="719137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2" name="Line 3"/>
          <p:cNvSpPr>
            <a:spLocks noChangeShapeType="1"/>
          </p:cNvSpPr>
          <p:nvPr/>
        </p:nvSpPr>
        <p:spPr bwMode="auto">
          <a:xfrm flipH="1" flipV="1">
            <a:off x="1401763" y="1700213"/>
            <a:ext cx="720725" cy="86360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3" name="Line 4"/>
          <p:cNvSpPr>
            <a:spLocks noChangeShapeType="1"/>
          </p:cNvSpPr>
          <p:nvPr/>
        </p:nvSpPr>
        <p:spPr bwMode="auto">
          <a:xfrm flipV="1">
            <a:off x="2122488" y="1412875"/>
            <a:ext cx="287337" cy="1150938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4" name="Line 5"/>
          <p:cNvSpPr>
            <a:spLocks noChangeShapeType="1"/>
          </p:cNvSpPr>
          <p:nvPr/>
        </p:nvSpPr>
        <p:spPr bwMode="auto">
          <a:xfrm flipV="1">
            <a:off x="2122488" y="2203450"/>
            <a:ext cx="215900" cy="360363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5" name="Line 6"/>
          <p:cNvSpPr>
            <a:spLocks noChangeShapeType="1"/>
          </p:cNvSpPr>
          <p:nvPr/>
        </p:nvSpPr>
        <p:spPr bwMode="auto">
          <a:xfrm flipV="1">
            <a:off x="2841625" y="220345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6" name="Line 7"/>
          <p:cNvSpPr>
            <a:spLocks noChangeShapeType="1"/>
          </p:cNvSpPr>
          <p:nvPr/>
        </p:nvSpPr>
        <p:spPr bwMode="auto">
          <a:xfrm flipH="1" flipV="1">
            <a:off x="2409825" y="1412875"/>
            <a:ext cx="647700" cy="7905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027" name="Line 8"/>
          <p:cNvSpPr>
            <a:spLocks noChangeShapeType="1"/>
          </p:cNvSpPr>
          <p:nvPr/>
        </p:nvSpPr>
        <p:spPr bwMode="auto">
          <a:xfrm>
            <a:off x="3057525" y="2203450"/>
            <a:ext cx="288925" cy="360363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28" name="Line 9"/>
          <p:cNvSpPr>
            <a:spLocks noChangeShapeType="1"/>
          </p:cNvSpPr>
          <p:nvPr/>
        </p:nvSpPr>
        <p:spPr bwMode="auto">
          <a:xfrm>
            <a:off x="3346450" y="2563813"/>
            <a:ext cx="215900" cy="288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29" name="Text Box 10"/>
          <p:cNvSpPr txBox="1">
            <a:spLocks noChangeArrowheads="1"/>
          </p:cNvSpPr>
          <p:nvPr/>
        </p:nvSpPr>
        <p:spPr bwMode="auto">
          <a:xfrm>
            <a:off x="1258888" y="1339850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С</a:t>
            </a:r>
          </a:p>
        </p:txBody>
      </p:sp>
      <p:sp>
        <p:nvSpPr>
          <p:cNvPr id="43030" name="Text Box 11"/>
          <p:cNvSpPr txBox="1">
            <a:spLocks noChangeArrowheads="1"/>
          </p:cNvSpPr>
          <p:nvPr/>
        </p:nvSpPr>
        <p:spPr bwMode="auto">
          <a:xfrm>
            <a:off x="1835150" y="2492375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43031" name="Text Box 12"/>
          <p:cNvSpPr txBox="1">
            <a:spLocks noChangeArrowheads="1"/>
          </p:cNvSpPr>
          <p:nvPr/>
        </p:nvSpPr>
        <p:spPr bwMode="auto">
          <a:xfrm>
            <a:off x="3130550" y="2563813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43032" name="Text Box 13"/>
          <p:cNvSpPr txBox="1">
            <a:spLocks noChangeArrowheads="1"/>
          </p:cNvSpPr>
          <p:nvPr/>
        </p:nvSpPr>
        <p:spPr bwMode="auto">
          <a:xfrm>
            <a:off x="2338388" y="1555750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graphicFrame>
        <p:nvGraphicFramePr>
          <p:cNvPr id="43013" name="Object 14"/>
          <p:cNvGraphicFramePr>
            <a:graphicFrameLocks noChangeAspect="1"/>
          </p:cNvGraphicFramePr>
          <p:nvPr/>
        </p:nvGraphicFramePr>
        <p:xfrm>
          <a:off x="1403350" y="1916113"/>
          <a:ext cx="304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Формула" r:id="rId9" imgW="114120" imgH="228600" progId="Equation.3">
                  <p:embed/>
                </p:oleObj>
              </mc:Choice>
              <mc:Fallback>
                <p:oleObj name="Формула" r:id="rId9" imgW="1141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916113"/>
                        <a:ext cx="3048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15"/>
          <p:cNvGraphicFramePr>
            <a:graphicFrameLocks noChangeAspect="1"/>
          </p:cNvGraphicFramePr>
          <p:nvPr/>
        </p:nvGraphicFramePr>
        <p:xfrm>
          <a:off x="1976438" y="1484313"/>
          <a:ext cx="4064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Формула" r:id="rId11" imgW="152280" imgH="253800" progId="Equation.3">
                  <p:embed/>
                </p:oleObj>
              </mc:Choice>
              <mc:Fallback>
                <p:oleObj name="Формула" r:id="rId11" imgW="152280" imgH="253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1484313"/>
                        <a:ext cx="40640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16"/>
          <p:cNvGraphicFramePr>
            <a:graphicFrameLocks noChangeAspect="1"/>
          </p:cNvGraphicFramePr>
          <p:nvPr/>
        </p:nvGraphicFramePr>
        <p:xfrm>
          <a:off x="1976438" y="1987550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Формула" r:id="rId13" imgW="126720" imgH="228600" progId="Equation.3">
                  <p:embed/>
                </p:oleObj>
              </mc:Choice>
              <mc:Fallback>
                <p:oleObj name="Формула" r:id="rId13" imgW="12672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1987550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17"/>
          <p:cNvGraphicFramePr>
            <a:graphicFrameLocks noChangeAspect="1"/>
          </p:cNvGraphicFramePr>
          <p:nvPr/>
        </p:nvGraphicFramePr>
        <p:xfrm>
          <a:off x="2843213" y="2492375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Формула" r:id="rId15" imgW="126720" imgH="228600" progId="Equation.3">
                  <p:embed/>
                </p:oleObj>
              </mc:Choice>
              <mc:Fallback>
                <p:oleObj name="Формула" r:id="rId15" imgW="12672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492375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3" name="Text Box 18"/>
          <p:cNvSpPr txBox="1">
            <a:spLocks noChangeArrowheads="1"/>
          </p:cNvSpPr>
          <p:nvPr/>
        </p:nvSpPr>
        <p:spPr bwMode="auto">
          <a:xfrm>
            <a:off x="2987675" y="1916113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P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43034" name="Text Box 19"/>
          <p:cNvSpPr txBox="1">
            <a:spLocks noChangeArrowheads="1"/>
          </p:cNvSpPr>
          <p:nvPr/>
        </p:nvSpPr>
        <p:spPr bwMode="auto">
          <a:xfrm>
            <a:off x="2552700" y="2132013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P</a:t>
            </a:r>
            <a:r>
              <a:rPr lang="en-US" sz="2000" i="1" baseline="-25000">
                <a:latin typeface="Times New Roman" pitchFamily="18" charset="0"/>
              </a:rPr>
              <a:t>2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43035" name="Text Box 20"/>
          <p:cNvSpPr txBox="1">
            <a:spLocks noChangeArrowheads="1"/>
          </p:cNvSpPr>
          <p:nvPr/>
        </p:nvSpPr>
        <p:spPr bwMode="auto">
          <a:xfrm>
            <a:off x="2409825" y="1123950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P</a:t>
            </a:r>
            <a:endParaRPr lang="ru-RU" sz="2000" i="1" baseline="-25000">
              <a:latin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600" u="sng" smtClean="0">
                <a:latin typeface="Times New Roman" pitchFamily="18" charset="0"/>
              </a:rPr>
              <a:t>Вектор, проведенный в центроид треугольника,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2060575"/>
            <a:ext cx="72009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sz="2400" b="1" i="1" smtClean="0">
                <a:latin typeface="Times New Roman" pitchFamily="18" charset="0"/>
              </a:rPr>
              <a:t>Центроид</a:t>
            </a:r>
            <a:r>
              <a:rPr lang="ru-RU" sz="2400" i="1" smtClean="0">
                <a:latin typeface="Times New Roman" pitchFamily="18" charset="0"/>
              </a:rPr>
              <a:t> – точка пересечения медиан треугольника.</a:t>
            </a:r>
          </a:p>
        </p:txBody>
      </p:sp>
      <p:sp>
        <p:nvSpPr>
          <p:cNvPr id="117765" name="Line 5"/>
          <p:cNvSpPr>
            <a:spLocks noChangeShapeType="1"/>
          </p:cNvSpPr>
          <p:nvPr/>
        </p:nvSpPr>
        <p:spPr bwMode="auto">
          <a:xfrm flipV="1">
            <a:off x="2887663" y="3716338"/>
            <a:ext cx="2089150" cy="865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66" name="Line 6"/>
          <p:cNvSpPr>
            <a:spLocks noChangeShapeType="1"/>
          </p:cNvSpPr>
          <p:nvPr/>
        </p:nvSpPr>
        <p:spPr bwMode="auto">
          <a:xfrm>
            <a:off x="2887663" y="4581525"/>
            <a:ext cx="1584325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67" name="Line 7"/>
          <p:cNvSpPr>
            <a:spLocks noChangeShapeType="1"/>
          </p:cNvSpPr>
          <p:nvPr/>
        </p:nvSpPr>
        <p:spPr bwMode="auto">
          <a:xfrm flipV="1">
            <a:off x="4471988" y="3716338"/>
            <a:ext cx="504825" cy="1223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68" name="Line 8"/>
          <p:cNvSpPr>
            <a:spLocks noChangeShapeType="1"/>
          </p:cNvSpPr>
          <p:nvPr/>
        </p:nvSpPr>
        <p:spPr bwMode="auto">
          <a:xfrm flipV="1">
            <a:off x="2887663" y="4365625"/>
            <a:ext cx="1800225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69" name="Line 9"/>
          <p:cNvSpPr>
            <a:spLocks noChangeShapeType="1"/>
          </p:cNvSpPr>
          <p:nvPr/>
        </p:nvSpPr>
        <p:spPr bwMode="auto">
          <a:xfrm flipH="1">
            <a:off x="2887663" y="2781300"/>
            <a:ext cx="792162" cy="1800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>
            <a:off x="3679825" y="2781300"/>
            <a:ext cx="1295400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771" name="Line 11"/>
          <p:cNvSpPr>
            <a:spLocks noChangeShapeType="1"/>
          </p:cNvSpPr>
          <p:nvPr/>
        </p:nvSpPr>
        <p:spPr bwMode="auto">
          <a:xfrm>
            <a:off x="3679825" y="2781300"/>
            <a:ext cx="792163" cy="215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773" name="Line 13"/>
          <p:cNvSpPr>
            <a:spLocks noChangeShapeType="1"/>
          </p:cNvSpPr>
          <p:nvPr/>
        </p:nvSpPr>
        <p:spPr bwMode="auto">
          <a:xfrm>
            <a:off x="3679825" y="2781300"/>
            <a:ext cx="431800" cy="16557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774" name="Line 14"/>
          <p:cNvSpPr>
            <a:spLocks noChangeShapeType="1"/>
          </p:cNvSpPr>
          <p:nvPr/>
        </p:nvSpPr>
        <p:spPr bwMode="auto">
          <a:xfrm flipH="1">
            <a:off x="4759325" y="4005263"/>
            <a:ext cx="14287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75" name="Line 15"/>
          <p:cNvSpPr>
            <a:spLocks noChangeShapeType="1"/>
          </p:cNvSpPr>
          <p:nvPr/>
        </p:nvSpPr>
        <p:spPr bwMode="auto">
          <a:xfrm flipH="1">
            <a:off x="4543425" y="4581525"/>
            <a:ext cx="1444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76" name="Text Box 16"/>
          <p:cNvSpPr txBox="1">
            <a:spLocks noChangeArrowheads="1"/>
          </p:cNvSpPr>
          <p:nvPr/>
        </p:nvSpPr>
        <p:spPr bwMode="auto">
          <a:xfrm>
            <a:off x="4975225" y="3357563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С</a:t>
            </a: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3679825" y="2492375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2598738" y="4221163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4398963" y="4868863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4111625" y="4076700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M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7782" name="Line 22"/>
          <p:cNvSpPr>
            <a:spLocks noChangeShapeType="1"/>
          </p:cNvSpPr>
          <p:nvPr/>
        </p:nvSpPr>
        <p:spPr bwMode="auto">
          <a:xfrm flipH="1" flipV="1">
            <a:off x="3895725" y="4149725"/>
            <a:ext cx="576263" cy="792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83" name="Line 23"/>
          <p:cNvSpPr>
            <a:spLocks noChangeShapeType="1"/>
          </p:cNvSpPr>
          <p:nvPr/>
        </p:nvSpPr>
        <p:spPr bwMode="auto">
          <a:xfrm>
            <a:off x="3463925" y="4294188"/>
            <a:ext cx="7143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84" name="Line 24"/>
          <p:cNvSpPr>
            <a:spLocks noChangeShapeType="1"/>
          </p:cNvSpPr>
          <p:nvPr/>
        </p:nvSpPr>
        <p:spPr bwMode="auto">
          <a:xfrm>
            <a:off x="3535363" y="4222750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85" name="Line 25"/>
          <p:cNvSpPr>
            <a:spLocks noChangeShapeType="1"/>
          </p:cNvSpPr>
          <p:nvPr/>
        </p:nvSpPr>
        <p:spPr bwMode="auto">
          <a:xfrm>
            <a:off x="4256088" y="3933825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7786" name="Line 26"/>
          <p:cNvSpPr>
            <a:spLocks noChangeShapeType="1"/>
          </p:cNvSpPr>
          <p:nvPr/>
        </p:nvSpPr>
        <p:spPr bwMode="auto">
          <a:xfrm>
            <a:off x="4183063" y="4006850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17787" name="Object 27"/>
          <p:cNvGraphicFramePr>
            <a:graphicFrameLocks noChangeAspect="1"/>
          </p:cNvGraphicFramePr>
          <p:nvPr/>
        </p:nvGraphicFramePr>
        <p:xfrm>
          <a:off x="2500313" y="5300663"/>
          <a:ext cx="36417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Формула" r:id="rId3" imgW="1600200" imgH="393480" progId="Equation.3">
                  <p:embed/>
                </p:oleObj>
              </mc:Choice>
              <mc:Fallback>
                <p:oleObj name="Формула" r:id="rId3" imgW="160020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5300663"/>
                        <a:ext cx="3641725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88" name="Text Box 28"/>
          <p:cNvSpPr txBox="1">
            <a:spLocks noChangeArrowheads="1"/>
          </p:cNvSpPr>
          <p:nvPr/>
        </p:nvSpPr>
        <p:spPr bwMode="auto">
          <a:xfrm>
            <a:off x="2959100" y="6165850"/>
            <a:ext cx="309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u="sng">
                <a:solidFill>
                  <a:schemeClr val="folHlink"/>
                </a:solidFill>
                <a:latin typeface="Times New Roman" pitchFamily="18" charset="0"/>
                <a:hlinkClick r:id="" action="ppaction://noaction"/>
              </a:rPr>
              <a:t>Доказательство</a:t>
            </a:r>
            <a:endParaRPr lang="ru-RU" sz="2400" i="1" u="sng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51226" name="Text Box 0"/>
          <p:cNvSpPr txBox="1">
            <a:spLocks noChangeArrowheads="1"/>
          </p:cNvSpPr>
          <p:nvPr/>
        </p:nvSpPr>
        <p:spPr bwMode="auto">
          <a:xfrm>
            <a:off x="971550" y="1341438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i="1">
                <a:latin typeface="Times New Roman" pitchFamily="18" charset="0"/>
              </a:rPr>
              <a:t>равен одной трети суммы векторов, проведенных из этой точки в вершины треугольника.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1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17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117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1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17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17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1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17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117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 animBg="1"/>
      <p:bldP spid="117766" grpId="0" animBg="1"/>
      <p:bldP spid="117767" grpId="0" animBg="1"/>
      <p:bldP spid="117768" grpId="0" animBg="1"/>
      <p:bldP spid="117769" grpId="0" animBg="1"/>
      <p:bldP spid="117770" grpId="0" animBg="1"/>
      <p:bldP spid="117771" grpId="0" animBg="1"/>
      <p:bldP spid="117773" grpId="0" animBg="1"/>
      <p:bldP spid="117774" grpId="0" animBg="1"/>
      <p:bldP spid="117775" grpId="0" animBg="1"/>
      <p:bldP spid="117776" grpId="0"/>
      <p:bldP spid="117777" grpId="0"/>
      <p:bldP spid="117778" grpId="0"/>
      <p:bldP spid="117779" grpId="0"/>
      <p:bldP spid="117780" grpId="0"/>
      <p:bldP spid="117782" grpId="0" animBg="1"/>
      <p:bldP spid="117783" grpId="0" animBg="1"/>
      <p:bldP spid="117784" grpId="0" animBg="1"/>
      <p:bldP spid="117785" grpId="0" animBg="1"/>
      <p:bldP spid="117786" grpId="0" animBg="1"/>
      <p:bldP spid="1177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Доказательство</a:t>
            </a:r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V="1">
            <a:off x="1331913" y="2347913"/>
            <a:ext cx="2089150" cy="865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1331913" y="3213100"/>
            <a:ext cx="1584325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 flipV="1">
            <a:off x="2916238" y="2347913"/>
            <a:ext cx="504825" cy="1223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 flipV="1">
            <a:off x="1331913" y="2997200"/>
            <a:ext cx="1800225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1331913" y="1412875"/>
            <a:ext cx="792162" cy="1800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2124075" y="1412875"/>
            <a:ext cx="1295400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2124075" y="1412875"/>
            <a:ext cx="792163" cy="2159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2124075" y="1412875"/>
            <a:ext cx="1008063" cy="1584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>
            <a:off x="2124075" y="1412875"/>
            <a:ext cx="431800" cy="16557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3203575" y="2636838"/>
            <a:ext cx="142875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2987675" y="3213100"/>
            <a:ext cx="144463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3419475" y="1989138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С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2124075" y="1123950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1042988" y="2852738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2843213" y="3500438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2555875" y="2708275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M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3276600" y="2781300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K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 flipH="1" flipV="1">
            <a:off x="2339975" y="2781300"/>
            <a:ext cx="576263" cy="792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1908175" y="2925763"/>
            <a:ext cx="7143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1979613" y="2854325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2700338" y="2565400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>
            <a:off x="2627313" y="2638425"/>
            <a:ext cx="7143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2226" name="Object 27"/>
          <p:cNvGraphicFramePr>
            <a:graphicFrameLocks noChangeAspect="1"/>
          </p:cNvGraphicFramePr>
          <p:nvPr/>
        </p:nvGraphicFramePr>
        <p:xfrm>
          <a:off x="4186238" y="1406525"/>
          <a:ext cx="3292475" cy="252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Формула" r:id="rId3" imgW="1600200" imgH="1155600" progId="Equation.3">
                  <p:embed/>
                </p:oleObj>
              </mc:Choice>
              <mc:Fallback>
                <p:oleObj name="Формула" r:id="rId3" imgW="1600200" imgH="11556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1406525"/>
                        <a:ext cx="3292475" cy="2528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28"/>
          <p:cNvGraphicFramePr>
            <a:graphicFrameLocks noChangeAspect="1"/>
          </p:cNvGraphicFramePr>
          <p:nvPr/>
        </p:nvGraphicFramePr>
        <p:xfrm>
          <a:off x="946150" y="3749675"/>
          <a:ext cx="6316663" cy="273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Формула" r:id="rId5" imgW="3098520" imgH="1320480" progId="Equation.3">
                  <p:embed/>
                </p:oleObj>
              </mc:Choice>
              <mc:Fallback>
                <p:oleObj name="Формула" r:id="rId5" imgW="3098520" imgH="1320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749675"/>
                        <a:ext cx="6316663" cy="273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u="sng" dirty="0" smtClean="0">
                <a:latin typeface="Times New Roman" pitchFamily="18" charset="0"/>
              </a:rPr>
              <a:t>Вектор, проведенный в точку пересечения диагоналей параллелограмма,</a:t>
            </a:r>
          </a:p>
        </p:txBody>
      </p:sp>
      <p:sp>
        <p:nvSpPr>
          <p:cNvPr id="116739" name="Line 2051"/>
          <p:cNvSpPr>
            <a:spLocks noChangeShapeType="1"/>
          </p:cNvSpPr>
          <p:nvPr/>
        </p:nvSpPr>
        <p:spPr bwMode="auto">
          <a:xfrm flipV="1">
            <a:off x="3549650" y="3932238"/>
            <a:ext cx="720725" cy="935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0" name="Line 2052"/>
          <p:cNvSpPr>
            <a:spLocks noChangeShapeType="1"/>
          </p:cNvSpPr>
          <p:nvPr/>
        </p:nvSpPr>
        <p:spPr bwMode="auto">
          <a:xfrm>
            <a:off x="4270375" y="3932238"/>
            <a:ext cx="1511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1" name="Line 2053"/>
          <p:cNvSpPr>
            <a:spLocks noChangeShapeType="1"/>
          </p:cNvSpPr>
          <p:nvPr/>
        </p:nvSpPr>
        <p:spPr bwMode="auto">
          <a:xfrm flipH="1">
            <a:off x="5133975" y="3932238"/>
            <a:ext cx="647700" cy="935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2" name="Line 2054"/>
          <p:cNvSpPr>
            <a:spLocks noChangeShapeType="1"/>
          </p:cNvSpPr>
          <p:nvPr/>
        </p:nvSpPr>
        <p:spPr bwMode="auto">
          <a:xfrm flipH="1">
            <a:off x="3549650" y="4867275"/>
            <a:ext cx="1584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3" name="Line 2055"/>
          <p:cNvSpPr>
            <a:spLocks noChangeShapeType="1"/>
          </p:cNvSpPr>
          <p:nvPr/>
        </p:nvSpPr>
        <p:spPr bwMode="auto">
          <a:xfrm flipV="1">
            <a:off x="3549650" y="3932238"/>
            <a:ext cx="2232025" cy="935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4" name="Line 2056"/>
          <p:cNvSpPr>
            <a:spLocks noChangeShapeType="1"/>
          </p:cNvSpPr>
          <p:nvPr/>
        </p:nvSpPr>
        <p:spPr bwMode="auto">
          <a:xfrm>
            <a:off x="4270375" y="3932238"/>
            <a:ext cx="863600" cy="9350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5" name="Line 2057"/>
          <p:cNvSpPr>
            <a:spLocks noChangeShapeType="1"/>
          </p:cNvSpPr>
          <p:nvPr/>
        </p:nvSpPr>
        <p:spPr bwMode="auto">
          <a:xfrm>
            <a:off x="4125913" y="4506913"/>
            <a:ext cx="144462" cy="144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6" name="Line 2058"/>
          <p:cNvSpPr>
            <a:spLocks noChangeShapeType="1"/>
          </p:cNvSpPr>
          <p:nvPr/>
        </p:nvSpPr>
        <p:spPr bwMode="auto">
          <a:xfrm>
            <a:off x="4989513" y="4148138"/>
            <a:ext cx="144462" cy="144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7" name="Line 2059"/>
          <p:cNvSpPr>
            <a:spLocks noChangeShapeType="1"/>
          </p:cNvSpPr>
          <p:nvPr/>
        </p:nvSpPr>
        <p:spPr bwMode="auto">
          <a:xfrm flipH="1">
            <a:off x="4341813" y="4075113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8" name="Line 2060"/>
          <p:cNvSpPr>
            <a:spLocks noChangeShapeType="1"/>
          </p:cNvSpPr>
          <p:nvPr/>
        </p:nvSpPr>
        <p:spPr bwMode="auto">
          <a:xfrm flipH="1">
            <a:off x="4414838" y="4148138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49" name="Line 2061"/>
          <p:cNvSpPr>
            <a:spLocks noChangeShapeType="1"/>
          </p:cNvSpPr>
          <p:nvPr/>
        </p:nvSpPr>
        <p:spPr bwMode="auto">
          <a:xfrm flipH="1">
            <a:off x="4702175" y="4506913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50" name="Line 2062"/>
          <p:cNvSpPr>
            <a:spLocks noChangeShapeType="1"/>
          </p:cNvSpPr>
          <p:nvPr/>
        </p:nvSpPr>
        <p:spPr bwMode="auto">
          <a:xfrm flipH="1">
            <a:off x="4773613" y="4579938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51" name="Text Box 2063"/>
          <p:cNvSpPr txBox="1">
            <a:spLocks noChangeArrowheads="1"/>
          </p:cNvSpPr>
          <p:nvPr/>
        </p:nvSpPr>
        <p:spPr bwMode="auto">
          <a:xfrm>
            <a:off x="3262313" y="4579938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6752" name="Text Box 2064"/>
          <p:cNvSpPr txBox="1">
            <a:spLocks noChangeArrowheads="1"/>
          </p:cNvSpPr>
          <p:nvPr/>
        </p:nvSpPr>
        <p:spPr bwMode="auto">
          <a:xfrm>
            <a:off x="3924300" y="3573463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6753" name="Text Box 2065"/>
          <p:cNvSpPr txBox="1">
            <a:spLocks noChangeArrowheads="1"/>
          </p:cNvSpPr>
          <p:nvPr/>
        </p:nvSpPr>
        <p:spPr bwMode="auto">
          <a:xfrm>
            <a:off x="5781675" y="3571875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C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6754" name="Text Box 2066"/>
          <p:cNvSpPr txBox="1">
            <a:spLocks noChangeArrowheads="1"/>
          </p:cNvSpPr>
          <p:nvPr/>
        </p:nvSpPr>
        <p:spPr bwMode="auto">
          <a:xfrm>
            <a:off x="5062538" y="4795838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D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6755" name="Text Box 2067"/>
          <p:cNvSpPr txBox="1">
            <a:spLocks noChangeArrowheads="1"/>
          </p:cNvSpPr>
          <p:nvPr/>
        </p:nvSpPr>
        <p:spPr bwMode="auto">
          <a:xfrm>
            <a:off x="3910013" y="2132013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6756" name="Line 2068"/>
          <p:cNvSpPr>
            <a:spLocks noChangeShapeType="1"/>
          </p:cNvSpPr>
          <p:nvPr/>
        </p:nvSpPr>
        <p:spPr bwMode="auto">
          <a:xfrm>
            <a:off x="4198938" y="2492375"/>
            <a:ext cx="503237" cy="1871663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6759" name="Line 2071"/>
          <p:cNvSpPr>
            <a:spLocks noChangeShapeType="1"/>
          </p:cNvSpPr>
          <p:nvPr/>
        </p:nvSpPr>
        <p:spPr bwMode="auto">
          <a:xfrm>
            <a:off x="4198938" y="2492375"/>
            <a:ext cx="71437" cy="14398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6760" name="Line 2072"/>
          <p:cNvSpPr>
            <a:spLocks noChangeShapeType="1"/>
          </p:cNvSpPr>
          <p:nvPr/>
        </p:nvSpPr>
        <p:spPr bwMode="auto">
          <a:xfrm flipH="1">
            <a:off x="3551238" y="2492375"/>
            <a:ext cx="647700" cy="2374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6761" name="Line 2073"/>
          <p:cNvSpPr>
            <a:spLocks noChangeShapeType="1"/>
          </p:cNvSpPr>
          <p:nvPr/>
        </p:nvSpPr>
        <p:spPr bwMode="auto">
          <a:xfrm>
            <a:off x="4198938" y="2492375"/>
            <a:ext cx="1584325" cy="14398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6762" name="Line 2074"/>
          <p:cNvSpPr>
            <a:spLocks noChangeShapeType="1"/>
          </p:cNvSpPr>
          <p:nvPr/>
        </p:nvSpPr>
        <p:spPr bwMode="auto">
          <a:xfrm>
            <a:off x="4198938" y="2492375"/>
            <a:ext cx="936625" cy="2374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16763" name="Object 2075"/>
          <p:cNvGraphicFramePr>
            <a:graphicFrameLocks noChangeAspect="1"/>
          </p:cNvGraphicFramePr>
          <p:nvPr/>
        </p:nvGraphicFramePr>
        <p:xfrm>
          <a:off x="2109788" y="5157788"/>
          <a:ext cx="45640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Формула" r:id="rId3" imgW="1955520" imgH="393480" progId="Equation.3">
                  <p:embed/>
                </p:oleObj>
              </mc:Choice>
              <mc:Fallback>
                <p:oleObj name="Формула" r:id="rId3" imgW="1955520" imgH="393480" progId="Equation.3">
                  <p:embed/>
                  <p:pic>
                    <p:nvPicPr>
                      <p:cNvPr id="0" name="Object 20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5157788"/>
                        <a:ext cx="4564062" cy="919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64" name="Text Box 2076"/>
          <p:cNvSpPr txBox="1">
            <a:spLocks noChangeArrowheads="1"/>
          </p:cNvSpPr>
          <p:nvPr/>
        </p:nvSpPr>
        <p:spPr bwMode="auto">
          <a:xfrm>
            <a:off x="4559300" y="4005263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M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6767" name="Text Box 207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974975" y="6310313"/>
            <a:ext cx="309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u="sng">
                <a:solidFill>
                  <a:schemeClr val="folHlink"/>
                </a:solidFill>
                <a:latin typeface="Times New Roman" pitchFamily="18" charset="0"/>
                <a:hlinkClick r:id="" action="ppaction://noaction"/>
              </a:rPr>
              <a:t>Доказательство</a:t>
            </a:r>
            <a:endParaRPr lang="ru-RU" sz="2400" i="1" u="sng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53276" name="Text Box 3072"/>
          <p:cNvSpPr txBox="1">
            <a:spLocks noChangeArrowheads="1"/>
          </p:cNvSpPr>
          <p:nvPr/>
        </p:nvSpPr>
        <p:spPr bwMode="auto">
          <a:xfrm>
            <a:off x="971550" y="1412875"/>
            <a:ext cx="72723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dirty="0">
                <a:latin typeface="Times New Roman" pitchFamily="18" charset="0"/>
              </a:rPr>
              <a:t>равен одной четверти суммы векторов, проведенных из этой точки в вершины параллелограмма.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6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6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1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11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116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11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116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animBg="1"/>
      <p:bldP spid="116740" grpId="0" animBg="1"/>
      <p:bldP spid="116741" grpId="0" animBg="1"/>
      <p:bldP spid="116742" grpId="0" animBg="1"/>
      <p:bldP spid="116743" grpId="0" animBg="1"/>
      <p:bldP spid="116744" grpId="0" animBg="1"/>
      <p:bldP spid="116745" grpId="0" animBg="1"/>
      <p:bldP spid="116746" grpId="0" animBg="1"/>
      <p:bldP spid="116747" grpId="0" animBg="1"/>
      <p:bldP spid="116748" grpId="0" animBg="1"/>
      <p:bldP spid="116749" grpId="0" animBg="1"/>
      <p:bldP spid="116750" grpId="0" animBg="1"/>
      <p:bldP spid="116751" grpId="0" autoUpdateAnimBg="0"/>
      <p:bldP spid="116752" grpId="0" autoUpdateAnimBg="0"/>
      <p:bldP spid="116753" grpId="0" autoUpdateAnimBg="0"/>
      <p:bldP spid="116754" grpId="0" autoUpdateAnimBg="0"/>
      <p:bldP spid="116755" grpId="0" autoUpdateAnimBg="0"/>
      <p:bldP spid="116756" grpId="0" animBg="1"/>
      <p:bldP spid="116759" grpId="0" animBg="1"/>
      <p:bldP spid="116760" grpId="0" animBg="1"/>
      <p:bldP spid="116761" grpId="0" animBg="1"/>
      <p:bldP spid="116762" grpId="0" animBg="1"/>
      <p:bldP spid="116764" grpId="0" autoUpdateAnimBg="0"/>
      <p:bldP spid="1167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Доказательство</a:t>
            </a:r>
          </a:p>
        </p:txBody>
      </p:sp>
      <p:sp>
        <p:nvSpPr>
          <p:cNvPr id="54277" name="Line 7"/>
          <p:cNvSpPr>
            <a:spLocks noChangeShapeType="1"/>
          </p:cNvSpPr>
          <p:nvPr/>
        </p:nvSpPr>
        <p:spPr bwMode="auto">
          <a:xfrm flipV="1">
            <a:off x="1330325" y="2349500"/>
            <a:ext cx="720725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78" name="Line 8"/>
          <p:cNvSpPr>
            <a:spLocks noChangeShapeType="1"/>
          </p:cNvSpPr>
          <p:nvPr/>
        </p:nvSpPr>
        <p:spPr bwMode="auto">
          <a:xfrm>
            <a:off x="2051050" y="2349500"/>
            <a:ext cx="1511300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79" name="Line 9"/>
          <p:cNvSpPr>
            <a:spLocks noChangeShapeType="1"/>
          </p:cNvSpPr>
          <p:nvPr/>
        </p:nvSpPr>
        <p:spPr bwMode="auto">
          <a:xfrm flipH="1">
            <a:off x="2914650" y="2349500"/>
            <a:ext cx="647700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0" name="Line 10"/>
          <p:cNvSpPr>
            <a:spLocks noChangeShapeType="1"/>
          </p:cNvSpPr>
          <p:nvPr/>
        </p:nvSpPr>
        <p:spPr bwMode="auto">
          <a:xfrm flipH="1">
            <a:off x="1330325" y="3284538"/>
            <a:ext cx="1584325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1" name="Line 11"/>
          <p:cNvSpPr>
            <a:spLocks noChangeShapeType="1"/>
          </p:cNvSpPr>
          <p:nvPr/>
        </p:nvSpPr>
        <p:spPr bwMode="auto">
          <a:xfrm flipV="1">
            <a:off x="1330325" y="2349500"/>
            <a:ext cx="2232025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2" name="Line 12"/>
          <p:cNvSpPr>
            <a:spLocks noChangeShapeType="1"/>
          </p:cNvSpPr>
          <p:nvPr/>
        </p:nvSpPr>
        <p:spPr bwMode="auto">
          <a:xfrm>
            <a:off x="2051050" y="2349500"/>
            <a:ext cx="863600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3" name="Line 13"/>
          <p:cNvSpPr>
            <a:spLocks noChangeShapeType="1"/>
          </p:cNvSpPr>
          <p:nvPr/>
        </p:nvSpPr>
        <p:spPr bwMode="auto">
          <a:xfrm>
            <a:off x="1906588" y="2924175"/>
            <a:ext cx="144462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4" name="Line 14"/>
          <p:cNvSpPr>
            <a:spLocks noChangeShapeType="1"/>
          </p:cNvSpPr>
          <p:nvPr/>
        </p:nvSpPr>
        <p:spPr bwMode="auto">
          <a:xfrm>
            <a:off x="2770188" y="2565400"/>
            <a:ext cx="144462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5" name="Line 15"/>
          <p:cNvSpPr>
            <a:spLocks noChangeShapeType="1"/>
          </p:cNvSpPr>
          <p:nvPr/>
        </p:nvSpPr>
        <p:spPr bwMode="auto">
          <a:xfrm flipH="1">
            <a:off x="2122488" y="2492375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6" name="Line 16"/>
          <p:cNvSpPr>
            <a:spLocks noChangeShapeType="1"/>
          </p:cNvSpPr>
          <p:nvPr/>
        </p:nvSpPr>
        <p:spPr bwMode="auto">
          <a:xfrm flipH="1">
            <a:off x="2195513" y="2565400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7" name="Line 17"/>
          <p:cNvSpPr>
            <a:spLocks noChangeShapeType="1"/>
          </p:cNvSpPr>
          <p:nvPr/>
        </p:nvSpPr>
        <p:spPr bwMode="auto">
          <a:xfrm flipH="1">
            <a:off x="2482850" y="2924175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8" name="Line 18"/>
          <p:cNvSpPr>
            <a:spLocks noChangeShapeType="1"/>
          </p:cNvSpPr>
          <p:nvPr/>
        </p:nvSpPr>
        <p:spPr bwMode="auto">
          <a:xfrm flipH="1">
            <a:off x="2554288" y="2997200"/>
            <a:ext cx="215900" cy="73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9" name="Text Box 19"/>
          <p:cNvSpPr txBox="1">
            <a:spLocks noChangeArrowheads="1"/>
          </p:cNvSpPr>
          <p:nvPr/>
        </p:nvSpPr>
        <p:spPr bwMode="auto">
          <a:xfrm>
            <a:off x="1042988" y="2997200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4290" name="Text Box 20"/>
          <p:cNvSpPr txBox="1">
            <a:spLocks noChangeArrowheads="1"/>
          </p:cNvSpPr>
          <p:nvPr/>
        </p:nvSpPr>
        <p:spPr bwMode="auto">
          <a:xfrm>
            <a:off x="1763713" y="1989138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4291" name="Text Box 21"/>
          <p:cNvSpPr txBox="1">
            <a:spLocks noChangeArrowheads="1"/>
          </p:cNvSpPr>
          <p:nvPr/>
        </p:nvSpPr>
        <p:spPr bwMode="auto">
          <a:xfrm>
            <a:off x="3562350" y="1989138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C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4292" name="Text Box 22"/>
          <p:cNvSpPr txBox="1">
            <a:spLocks noChangeArrowheads="1"/>
          </p:cNvSpPr>
          <p:nvPr/>
        </p:nvSpPr>
        <p:spPr bwMode="auto">
          <a:xfrm>
            <a:off x="2843213" y="3213100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D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4293" name="Text Box 23"/>
          <p:cNvSpPr txBox="1">
            <a:spLocks noChangeArrowheads="1"/>
          </p:cNvSpPr>
          <p:nvPr/>
        </p:nvSpPr>
        <p:spPr bwMode="auto">
          <a:xfrm>
            <a:off x="1690688" y="549275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4294" name="Line 24"/>
          <p:cNvSpPr>
            <a:spLocks noChangeShapeType="1"/>
          </p:cNvSpPr>
          <p:nvPr/>
        </p:nvSpPr>
        <p:spPr bwMode="auto">
          <a:xfrm>
            <a:off x="1979613" y="909638"/>
            <a:ext cx="503237" cy="187166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95" name="Line 25"/>
          <p:cNvSpPr>
            <a:spLocks noChangeShapeType="1"/>
          </p:cNvSpPr>
          <p:nvPr/>
        </p:nvSpPr>
        <p:spPr bwMode="auto">
          <a:xfrm>
            <a:off x="1979613" y="909638"/>
            <a:ext cx="71437" cy="14398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96" name="Line 26"/>
          <p:cNvSpPr>
            <a:spLocks noChangeShapeType="1"/>
          </p:cNvSpPr>
          <p:nvPr/>
        </p:nvSpPr>
        <p:spPr bwMode="auto">
          <a:xfrm flipH="1">
            <a:off x="1331913" y="909638"/>
            <a:ext cx="647700" cy="2374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97" name="Line 27"/>
          <p:cNvSpPr>
            <a:spLocks noChangeShapeType="1"/>
          </p:cNvSpPr>
          <p:nvPr/>
        </p:nvSpPr>
        <p:spPr bwMode="auto">
          <a:xfrm>
            <a:off x="1979613" y="909638"/>
            <a:ext cx="1584325" cy="14398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98" name="Line 28"/>
          <p:cNvSpPr>
            <a:spLocks noChangeShapeType="1"/>
          </p:cNvSpPr>
          <p:nvPr/>
        </p:nvSpPr>
        <p:spPr bwMode="auto">
          <a:xfrm>
            <a:off x="1979613" y="909638"/>
            <a:ext cx="936625" cy="2374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4299" name="Text Box 29"/>
          <p:cNvSpPr txBox="1">
            <a:spLocks noChangeArrowheads="1"/>
          </p:cNvSpPr>
          <p:nvPr/>
        </p:nvSpPr>
        <p:spPr bwMode="auto">
          <a:xfrm>
            <a:off x="2339975" y="2422525"/>
            <a:ext cx="2873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M</a:t>
            </a:r>
            <a:endParaRPr lang="ru-RU" i="1">
              <a:latin typeface="Times New Roman" pitchFamily="18" charset="0"/>
            </a:endParaRPr>
          </a:p>
        </p:txBody>
      </p:sp>
      <p:graphicFrame>
        <p:nvGraphicFramePr>
          <p:cNvPr id="54274" name="Object 30"/>
          <p:cNvGraphicFramePr>
            <a:graphicFrameLocks noChangeAspect="1"/>
          </p:cNvGraphicFramePr>
          <p:nvPr/>
        </p:nvGraphicFramePr>
        <p:xfrm>
          <a:off x="4200525" y="1317625"/>
          <a:ext cx="3554413" cy="221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Формула" r:id="rId3" imgW="1955520" imgH="1155600" progId="Equation.3">
                  <p:embed/>
                </p:oleObj>
              </mc:Choice>
              <mc:Fallback>
                <p:oleObj name="Формула" r:id="rId3" imgW="1955520" imgH="1155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1317625"/>
                        <a:ext cx="3554413" cy="221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1"/>
          <p:cNvGraphicFramePr>
            <a:graphicFrameLocks noChangeAspect="1"/>
          </p:cNvGraphicFramePr>
          <p:nvPr/>
        </p:nvGraphicFramePr>
        <p:xfrm>
          <a:off x="395288" y="3284538"/>
          <a:ext cx="3900487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5" imgW="2311200" imgH="2031840" progId="Equation.3">
                  <p:embed/>
                </p:oleObj>
              </mc:Choice>
              <mc:Fallback>
                <p:oleObj name="Формула" r:id="rId5" imgW="2311200" imgH="20318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284538"/>
                        <a:ext cx="3900487" cy="337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600" u="sng" smtClean="0">
                <a:latin typeface="Times New Roman" pitchFamily="18" charset="0"/>
              </a:rPr>
              <a:t>Вектор, лежащий на диагонали параллелепипеда,</a:t>
            </a:r>
          </a:p>
        </p:txBody>
      </p:sp>
      <p:sp>
        <p:nvSpPr>
          <p:cNvPr id="115714" name="AutoShape 2"/>
          <p:cNvSpPr>
            <a:spLocks noChangeArrowheads="1"/>
          </p:cNvSpPr>
          <p:nvPr/>
        </p:nvSpPr>
        <p:spPr bwMode="auto">
          <a:xfrm>
            <a:off x="3563938" y="2420938"/>
            <a:ext cx="1655762" cy="1512887"/>
          </a:xfrm>
          <a:prstGeom prst="cube">
            <a:avLst>
              <a:gd name="adj" fmla="val 25000"/>
            </a:avLst>
          </a:prstGeom>
          <a:solidFill>
            <a:schemeClr val="folHlink">
              <a:alpha val="23137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5717" name="Line 5"/>
          <p:cNvSpPr>
            <a:spLocks noChangeShapeType="1"/>
          </p:cNvSpPr>
          <p:nvPr/>
        </p:nvSpPr>
        <p:spPr bwMode="auto">
          <a:xfrm flipV="1">
            <a:off x="3563938" y="3573463"/>
            <a:ext cx="360362" cy="360362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5718" name="Line 6"/>
          <p:cNvSpPr>
            <a:spLocks noChangeShapeType="1"/>
          </p:cNvSpPr>
          <p:nvPr/>
        </p:nvSpPr>
        <p:spPr bwMode="auto">
          <a:xfrm>
            <a:off x="3924300" y="3573463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5719" name="Line 7"/>
          <p:cNvSpPr>
            <a:spLocks noChangeShapeType="1"/>
          </p:cNvSpPr>
          <p:nvPr/>
        </p:nvSpPr>
        <p:spPr bwMode="auto">
          <a:xfrm>
            <a:off x="3924300" y="2420938"/>
            <a:ext cx="0" cy="115252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5219700" y="3357563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C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3203575" y="3717925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3635375" y="3284538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4859338" y="3860800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D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115724" name="Text Box 12"/>
          <p:cNvSpPr txBox="1">
            <a:spLocks noChangeArrowheads="1"/>
          </p:cNvSpPr>
          <p:nvPr/>
        </p:nvSpPr>
        <p:spPr bwMode="auto">
          <a:xfrm>
            <a:off x="3203575" y="2493963"/>
            <a:ext cx="431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115725" name="Text Box 13"/>
          <p:cNvSpPr txBox="1">
            <a:spLocks noChangeArrowheads="1"/>
          </p:cNvSpPr>
          <p:nvPr/>
        </p:nvSpPr>
        <p:spPr bwMode="auto">
          <a:xfrm>
            <a:off x="3708400" y="2060575"/>
            <a:ext cx="431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115726" name="Text Box 14"/>
          <p:cNvSpPr txBox="1">
            <a:spLocks noChangeArrowheads="1"/>
          </p:cNvSpPr>
          <p:nvPr/>
        </p:nvSpPr>
        <p:spPr bwMode="auto">
          <a:xfrm>
            <a:off x="5076825" y="2060575"/>
            <a:ext cx="57467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4787900" y="2636838"/>
            <a:ext cx="57626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D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graphicFrame>
        <p:nvGraphicFramePr>
          <p:cNvPr id="115728" name="Object 16"/>
          <p:cNvGraphicFramePr>
            <a:graphicFrameLocks noChangeAspect="1"/>
          </p:cNvGraphicFramePr>
          <p:nvPr/>
        </p:nvGraphicFramePr>
        <p:xfrm>
          <a:off x="3995738" y="3933825"/>
          <a:ext cx="2619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Формула" r:id="rId3" imgW="114120" imgH="228600" progId="Equation.3">
                  <p:embed/>
                </p:oleObj>
              </mc:Choice>
              <mc:Fallback>
                <p:oleObj name="Формула" r:id="rId3" imgW="11412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933825"/>
                        <a:ext cx="26193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9" name="Object 17"/>
          <p:cNvGraphicFramePr>
            <a:graphicFrameLocks noChangeAspect="1"/>
          </p:cNvGraphicFramePr>
          <p:nvPr/>
        </p:nvGraphicFramePr>
        <p:xfrm>
          <a:off x="3235325" y="2997200"/>
          <a:ext cx="2905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Формула" r:id="rId5" imgW="126720" imgH="228600" progId="Equation.3">
                  <p:embed/>
                </p:oleObj>
              </mc:Choice>
              <mc:Fallback>
                <p:oleObj name="Формула" r:id="rId5" imgW="12672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325" y="2997200"/>
                        <a:ext cx="29051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0" name="Object 18"/>
          <p:cNvGraphicFramePr>
            <a:graphicFrameLocks noChangeAspect="1"/>
          </p:cNvGraphicFramePr>
          <p:nvPr/>
        </p:nvGraphicFramePr>
        <p:xfrm>
          <a:off x="3851275" y="3573463"/>
          <a:ext cx="2889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Формула" r:id="rId7" imgW="126720" imgH="228600" progId="Equation.3">
                  <p:embed/>
                </p:oleObj>
              </mc:Choice>
              <mc:Fallback>
                <p:oleObj name="Формула" r:id="rId7" imgW="12672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573463"/>
                        <a:ext cx="2889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32" name="Line 20"/>
          <p:cNvSpPr>
            <a:spLocks noChangeShapeType="1"/>
          </p:cNvSpPr>
          <p:nvPr/>
        </p:nvSpPr>
        <p:spPr bwMode="auto">
          <a:xfrm flipV="1">
            <a:off x="3563938" y="2420938"/>
            <a:ext cx="1655762" cy="1512887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5733" name="Line 21"/>
          <p:cNvSpPr>
            <a:spLocks noChangeShapeType="1"/>
          </p:cNvSpPr>
          <p:nvPr/>
        </p:nvSpPr>
        <p:spPr bwMode="auto">
          <a:xfrm>
            <a:off x="3563938" y="3933825"/>
            <a:ext cx="12239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 flipV="1">
            <a:off x="3563938" y="3573463"/>
            <a:ext cx="360362" cy="360362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5735" name="Line 23"/>
          <p:cNvSpPr>
            <a:spLocks noChangeShapeType="1"/>
          </p:cNvSpPr>
          <p:nvPr/>
        </p:nvSpPr>
        <p:spPr bwMode="auto">
          <a:xfrm flipV="1">
            <a:off x="3563938" y="2781300"/>
            <a:ext cx="0" cy="11525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15736" name="Object 24"/>
          <p:cNvGraphicFramePr>
            <a:graphicFrameLocks noChangeAspect="1"/>
          </p:cNvGraphicFramePr>
          <p:nvPr/>
        </p:nvGraphicFramePr>
        <p:xfrm>
          <a:off x="3419475" y="4724400"/>
          <a:ext cx="21240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Формула" r:id="rId9" imgW="812520" imgH="228600" progId="Equation.3">
                  <p:embed/>
                </p:oleObj>
              </mc:Choice>
              <mc:Fallback>
                <p:oleObj name="Формула" r:id="rId9" imgW="81252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4724400"/>
                        <a:ext cx="212407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8" name="Object 26"/>
          <p:cNvGraphicFramePr>
            <a:graphicFrameLocks noChangeAspect="1"/>
          </p:cNvGraphicFramePr>
          <p:nvPr/>
        </p:nvGraphicFramePr>
        <p:xfrm>
          <a:off x="4183063" y="2781300"/>
          <a:ext cx="31908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Формула" r:id="rId11" imgW="139680" imgH="228600" progId="Equation.3">
                  <p:embed/>
                </p:oleObj>
              </mc:Choice>
              <mc:Fallback>
                <p:oleObj name="Формула" r:id="rId11" imgW="139680" imgH="228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2781300"/>
                        <a:ext cx="319087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2843213" y="5661025"/>
            <a:ext cx="309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u="sng">
                <a:solidFill>
                  <a:schemeClr val="folHlink"/>
                </a:solidFill>
                <a:latin typeface="Times New Roman" pitchFamily="18" charset="0"/>
                <a:hlinkClick r:id="" action="ppaction://noaction"/>
              </a:rPr>
              <a:t>Доказательство</a:t>
            </a:r>
            <a:endParaRPr lang="ru-RU" sz="2400" i="1" u="sng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55321" name="Text Box 0"/>
          <p:cNvSpPr txBox="1">
            <a:spLocks noChangeArrowheads="1"/>
          </p:cNvSpPr>
          <p:nvPr/>
        </p:nvSpPr>
        <p:spPr bwMode="auto">
          <a:xfrm>
            <a:off x="971550" y="1341438"/>
            <a:ext cx="7200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i="1" dirty="0">
                <a:latin typeface="Times New Roman" pitchFamily="18" charset="0"/>
              </a:rPr>
              <a:t>равен сумме векторов, лежащих на трех его ребрах, исходящих из одной вершины.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1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100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10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10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10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0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animBg="1"/>
      <p:bldP spid="115717" grpId="0" animBg="1"/>
      <p:bldP spid="115718" grpId="0" animBg="1"/>
      <p:bldP spid="115719" grpId="0" animBg="1"/>
      <p:bldP spid="115720" grpId="0"/>
      <p:bldP spid="115721" grpId="0"/>
      <p:bldP spid="115722" grpId="0"/>
      <p:bldP spid="115723" grpId="0"/>
      <p:bldP spid="115724" grpId="0"/>
      <p:bldP spid="115725" grpId="0"/>
      <p:bldP spid="115726" grpId="0"/>
      <p:bldP spid="115727" grpId="0"/>
      <p:bldP spid="115732" grpId="0" animBg="1"/>
      <p:bldP spid="115733" grpId="0" animBg="1"/>
      <p:bldP spid="115734" grpId="0" animBg="1"/>
      <p:bldP spid="115735" grpId="0" animBg="1"/>
      <p:bldP spid="1157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Доказательство</a:t>
            </a:r>
          </a:p>
        </p:txBody>
      </p:sp>
      <p:sp>
        <p:nvSpPr>
          <p:cNvPr id="56329" name="AutoShape 7"/>
          <p:cNvSpPr>
            <a:spLocks noChangeArrowheads="1"/>
          </p:cNvSpPr>
          <p:nvPr/>
        </p:nvSpPr>
        <p:spPr bwMode="auto">
          <a:xfrm>
            <a:off x="1476375" y="1844675"/>
            <a:ext cx="1655763" cy="1512888"/>
          </a:xfrm>
          <a:prstGeom prst="cube">
            <a:avLst>
              <a:gd name="adj" fmla="val 25000"/>
            </a:avLst>
          </a:prstGeom>
          <a:solidFill>
            <a:schemeClr val="folHlink">
              <a:alpha val="23137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6330" name="Line 8"/>
          <p:cNvSpPr>
            <a:spLocks noChangeShapeType="1"/>
          </p:cNvSpPr>
          <p:nvPr/>
        </p:nvSpPr>
        <p:spPr bwMode="auto">
          <a:xfrm flipV="1">
            <a:off x="1476375" y="2997200"/>
            <a:ext cx="360363" cy="360363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1" name="Line 9"/>
          <p:cNvSpPr>
            <a:spLocks noChangeShapeType="1"/>
          </p:cNvSpPr>
          <p:nvPr/>
        </p:nvSpPr>
        <p:spPr bwMode="auto">
          <a:xfrm>
            <a:off x="1836738" y="2997200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2" name="Line 10"/>
          <p:cNvSpPr>
            <a:spLocks noChangeShapeType="1"/>
          </p:cNvSpPr>
          <p:nvPr/>
        </p:nvSpPr>
        <p:spPr bwMode="auto">
          <a:xfrm>
            <a:off x="1836738" y="1844675"/>
            <a:ext cx="0" cy="115252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6333" name="Text Box 11"/>
          <p:cNvSpPr txBox="1">
            <a:spLocks noChangeArrowheads="1"/>
          </p:cNvSpPr>
          <p:nvPr/>
        </p:nvSpPr>
        <p:spPr bwMode="auto">
          <a:xfrm>
            <a:off x="3132138" y="2781300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C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6334" name="Text Box 12"/>
          <p:cNvSpPr txBox="1">
            <a:spLocks noChangeArrowheads="1"/>
          </p:cNvSpPr>
          <p:nvPr/>
        </p:nvSpPr>
        <p:spPr bwMode="auto">
          <a:xfrm>
            <a:off x="1116013" y="3141663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6335" name="Text Box 13"/>
          <p:cNvSpPr txBox="1">
            <a:spLocks noChangeArrowheads="1"/>
          </p:cNvSpPr>
          <p:nvPr/>
        </p:nvSpPr>
        <p:spPr bwMode="auto">
          <a:xfrm>
            <a:off x="1547813" y="2708275"/>
            <a:ext cx="2873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6336" name="Text Box 14"/>
          <p:cNvSpPr txBox="1">
            <a:spLocks noChangeArrowheads="1"/>
          </p:cNvSpPr>
          <p:nvPr/>
        </p:nvSpPr>
        <p:spPr bwMode="auto">
          <a:xfrm>
            <a:off x="2771775" y="3284538"/>
            <a:ext cx="2873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D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56337" name="Text Box 15"/>
          <p:cNvSpPr txBox="1">
            <a:spLocks noChangeArrowheads="1"/>
          </p:cNvSpPr>
          <p:nvPr/>
        </p:nvSpPr>
        <p:spPr bwMode="auto">
          <a:xfrm>
            <a:off x="1116013" y="1917700"/>
            <a:ext cx="431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56338" name="Text Box 16"/>
          <p:cNvSpPr txBox="1">
            <a:spLocks noChangeArrowheads="1"/>
          </p:cNvSpPr>
          <p:nvPr/>
        </p:nvSpPr>
        <p:spPr bwMode="auto">
          <a:xfrm>
            <a:off x="1620838" y="1484313"/>
            <a:ext cx="4318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56339" name="Text Box 17"/>
          <p:cNvSpPr txBox="1">
            <a:spLocks noChangeArrowheads="1"/>
          </p:cNvSpPr>
          <p:nvPr/>
        </p:nvSpPr>
        <p:spPr bwMode="auto">
          <a:xfrm>
            <a:off x="2989263" y="1484313"/>
            <a:ext cx="5032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56340" name="Text Box 18"/>
          <p:cNvSpPr txBox="1">
            <a:spLocks noChangeArrowheads="1"/>
          </p:cNvSpPr>
          <p:nvPr/>
        </p:nvSpPr>
        <p:spPr bwMode="auto">
          <a:xfrm>
            <a:off x="2700338" y="2060575"/>
            <a:ext cx="5032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D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graphicFrame>
        <p:nvGraphicFramePr>
          <p:cNvPr id="56322" name="Object 19"/>
          <p:cNvGraphicFramePr>
            <a:graphicFrameLocks noChangeAspect="1"/>
          </p:cNvGraphicFramePr>
          <p:nvPr/>
        </p:nvGraphicFramePr>
        <p:xfrm>
          <a:off x="2124075" y="3357563"/>
          <a:ext cx="26193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Формула" r:id="rId3" imgW="114120" imgH="228600" progId="Equation.3">
                  <p:embed/>
                </p:oleObj>
              </mc:Choice>
              <mc:Fallback>
                <p:oleObj name="Формула" r:id="rId3" imgW="11412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357563"/>
                        <a:ext cx="261938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20"/>
          <p:cNvGraphicFramePr>
            <a:graphicFrameLocks noChangeAspect="1"/>
          </p:cNvGraphicFramePr>
          <p:nvPr/>
        </p:nvGraphicFramePr>
        <p:xfrm>
          <a:off x="1147763" y="2420938"/>
          <a:ext cx="2905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Формула" r:id="rId5" imgW="126720" imgH="228600" progId="Equation.3">
                  <p:embed/>
                </p:oleObj>
              </mc:Choice>
              <mc:Fallback>
                <p:oleObj name="Формула" r:id="rId5" imgW="12672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63" y="2420938"/>
                        <a:ext cx="29051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21"/>
          <p:cNvGraphicFramePr>
            <a:graphicFrameLocks noChangeAspect="1"/>
          </p:cNvGraphicFramePr>
          <p:nvPr/>
        </p:nvGraphicFramePr>
        <p:xfrm>
          <a:off x="1763713" y="2997200"/>
          <a:ext cx="2889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Формула" r:id="rId7" imgW="126720" imgH="228600" progId="Equation.3">
                  <p:embed/>
                </p:oleObj>
              </mc:Choice>
              <mc:Fallback>
                <p:oleObj name="Формула" r:id="rId7" imgW="12672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2997200"/>
                        <a:ext cx="2889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1" name="Line 22"/>
          <p:cNvSpPr>
            <a:spLocks noChangeShapeType="1"/>
          </p:cNvSpPr>
          <p:nvPr/>
        </p:nvSpPr>
        <p:spPr bwMode="auto">
          <a:xfrm flipV="1">
            <a:off x="1476375" y="1844675"/>
            <a:ext cx="1655763" cy="1512888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42" name="Line 23"/>
          <p:cNvSpPr>
            <a:spLocks noChangeShapeType="1"/>
          </p:cNvSpPr>
          <p:nvPr/>
        </p:nvSpPr>
        <p:spPr bwMode="auto">
          <a:xfrm>
            <a:off x="1476375" y="3357563"/>
            <a:ext cx="1223963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43" name="Line 24"/>
          <p:cNvSpPr>
            <a:spLocks noChangeShapeType="1"/>
          </p:cNvSpPr>
          <p:nvPr/>
        </p:nvSpPr>
        <p:spPr bwMode="auto">
          <a:xfrm flipV="1">
            <a:off x="1476375" y="2997200"/>
            <a:ext cx="360363" cy="360363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6344" name="Line 25"/>
          <p:cNvSpPr>
            <a:spLocks noChangeShapeType="1"/>
          </p:cNvSpPr>
          <p:nvPr/>
        </p:nvSpPr>
        <p:spPr bwMode="auto">
          <a:xfrm flipV="1">
            <a:off x="1476375" y="2205038"/>
            <a:ext cx="0" cy="11525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6325" name="Object 26"/>
          <p:cNvGraphicFramePr>
            <a:graphicFrameLocks noChangeAspect="1"/>
          </p:cNvGraphicFramePr>
          <p:nvPr/>
        </p:nvGraphicFramePr>
        <p:xfrm>
          <a:off x="2095500" y="2205038"/>
          <a:ext cx="3190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Формула" r:id="rId9" imgW="139680" imgH="228600" progId="Equation.3">
                  <p:embed/>
                </p:oleObj>
              </mc:Choice>
              <mc:Fallback>
                <p:oleObj name="Формула" r:id="rId9" imgW="139680" imgH="228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205038"/>
                        <a:ext cx="319088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hlink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folHlink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27"/>
          <p:cNvGraphicFramePr>
            <a:graphicFrameLocks noChangeAspect="1"/>
          </p:cNvGraphicFramePr>
          <p:nvPr/>
        </p:nvGraphicFramePr>
        <p:xfrm>
          <a:off x="4437063" y="1244600"/>
          <a:ext cx="3087687" cy="374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Формула" r:id="rId11" imgW="1612800" imgH="1955520" progId="Equation.3">
                  <p:embed/>
                </p:oleObj>
              </mc:Choice>
              <mc:Fallback>
                <p:oleObj name="Формула" r:id="rId11" imgW="1612800" imgH="195552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1244600"/>
                        <a:ext cx="3087687" cy="3749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28"/>
          <p:cNvGraphicFramePr>
            <a:graphicFrameLocks noChangeAspect="1"/>
          </p:cNvGraphicFramePr>
          <p:nvPr/>
        </p:nvGraphicFramePr>
        <p:xfrm>
          <a:off x="827088" y="3917950"/>
          <a:ext cx="3313112" cy="205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Формула" r:id="rId13" imgW="1574640" imgH="990360" progId="Equation.3">
                  <p:embed/>
                </p:oleObj>
              </mc:Choice>
              <mc:Fallback>
                <p:oleObj name="Формула" r:id="rId13" imgW="1574640" imgH="99036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917950"/>
                        <a:ext cx="3313112" cy="205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reeform 33"/>
          <p:cNvSpPr>
            <a:spLocks/>
          </p:cNvSpPr>
          <p:nvPr/>
        </p:nvSpPr>
        <p:spPr bwMode="auto">
          <a:xfrm>
            <a:off x="1044575" y="4351338"/>
            <a:ext cx="1727200" cy="1152525"/>
          </a:xfrm>
          <a:custGeom>
            <a:avLst/>
            <a:gdLst>
              <a:gd name="T0" fmla="*/ 0 w 1088"/>
              <a:gd name="T1" fmla="*/ 1152525 h 726"/>
              <a:gd name="T2" fmla="*/ 0 w 1088"/>
              <a:gd name="T3" fmla="*/ 287338 h 726"/>
              <a:gd name="T4" fmla="*/ 1727200 w 1088"/>
              <a:gd name="T5" fmla="*/ 0 h 726"/>
              <a:gd name="T6" fmla="*/ 1727200 w 1088"/>
              <a:gd name="T7" fmla="*/ 863600 h 726"/>
              <a:gd name="T8" fmla="*/ 0 w 1088"/>
              <a:gd name="T9" fmla="*/ 1152525 h 7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8"/>
              <a:gd name="T16" fmla="*/ 0 h 726"/>
              <a:gd name="T17" fmla="*/ 1088 w 1088"/>
              <a:gd name="T18" fmla="*/ 726 h 7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8" h="726">
                <a:moveTo>
                  <a:pt x="0" y="726"/>
                </a:moveTo>
                <a:lnTo>
                  <a:pt x="0" y="181"/>
                </a:lnTo>
                <a:lnTo>
                  <a:pt x="1088" y="0"/>
                </a:lnTo>
                <a:lnTo>
                  <a:pt x="1088" y="544"/>
                </a:lnTo>
                <a:lnTo>
                  <a:pt x="0" y="726"/>
                </a:lnTo>
                <a:close/>
              </a:path>
            </a:pathLst>
          </a:custGeom>
          <a:solidFill>
            <a:srgbClr val="00CCFF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latin typeface="Times New Roman" pitchFamily="18" charset="0"/>
              </a:rPr>
              <a:t>Определение </a:t>
            </a:r>
            <a:r>
              <a:rPr lang="ru-RU" sz="4000" dirty="0" err="1" smtClean="0">
                <a:latin typeface="Times New Roman" pitchFamily="18" charset="0"/>
              </a:rPr>
              <a:t>компланарных</a:t>
            </a:r>
            <a:r>
              <a:rPr lang="ru-RU" sz="4000" dirty="0" smtClean="0">
                <a:latin typeface="Times New Roman" pitchFamily="18" charset="0"/>
              </a:rPr>
              <a:t> векторов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484313"/>
            <a:ext cx="7200900" cy="4641850"/>
          </a:xfrm>
        </p:spPr>
        <p:txBody>
          <a:bodyPr/>
          <a:lstStyle/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ru-RU" sz="2400" b="1" i="1" smtClean="0">
                <a:latin typeface="Times New Roman" pitchFamily="18" charset="0"/>
              </a:rPr>
              <a:t>Компланарные векторы</a:t>
            </a:r>
            <a:r>
              <a:rPr lang="ru-RU" sz="2400" i="1" smtClean="0">
                <a:latin typeface="Times New Roman" pitchFamily="18" charset="0"/>
              </a:rPr>
              <a:t> – векторы, при откладывании которых от одной и той же точки пространства, они будут лежать в одной плоскости.</a:t>
            </a:r>
          </a:p>
          <a:p>
            <a:pPr marL="0" indent="0" eaLnBrk="1" hangingPunct="1">
              <a:lnSpc>
                <a:spcPct val="120000"/>
              </a:lnSpc>
              <a:buFontTx/>
              <a:buNone/>
            </a:pPr>
            <a:r>
              <a:rPr lang="ru-RU" sz="2400" i="1" smtClean="0">
                <a:latin typeface="Times New Roman" pitchFamily="18" charset="0"/>
              </a:rPr>
              <a:t>		Пример:</a:t>
            </a:r>
          </a:p>
        </p:txBody>
      </p:sp>
      <p:sp>
        <p:nvSpPr>
          <p:cNvPr id="8198" name="AutoShape 1"/>
          <p:cNvSpPr>
            <a:spLocks noChangeArrowheads="1"/>
          </p:cNvSpPr>
          <p:nvPr/>
        </p:nvSpPr>
        <p:spPr bwMode="auto">
          <a:xfrm>
            <a:off x="1044575" y="4351338"/>
            <a:ext cx="1727200" cy="1150937"/>
          </a:xfrm>
          <a:prstGeom prst="cube">
            <a:avLst>
              <a:gd name="adj" fmla="val 25000"/>
            </a:avLst>
          </a:prstGeom>
          <a:solidFill>
            <a:schemeClr val="folHlink">
              <a:alpha val="2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Line 2"/>
          <p:cNvSpPr>
            <a:spLocks noChangeShapeType="1"/>
          </p:cNvSpPr>
          <p:nvPr/>
        </p:nvSpPr>
        <p:spPr bwMode="auto">
          <a:xfrm flipH="1">
            <a:off x="1331913" y="5214938"/>
            <a:ext cx="143986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0" name="Line 3"/>
          <p:cNvSpPr>
            <a:spLocks noChangeShapeType="1"/>
          </p:cNvSpPr>
          <p:nvPr/>
        </p:nvSpPr>
        <p:spPr bwMode="auto">
          <a:xfrm>
            <a:off x="1331913" y="435133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1" name="Line 4"/>
          <p:cNvSpPr>
            <a:spLocks noChangeShapeType="1"/>
          </p:cNvSpPr>
          <p:nvPr/>
        </p:nvSpPr>
        <p:spPr bwMode="auto">
          <a:xfrm flipH="1">
            <a:off x="1044575" y="5214938"/>
            <a:ext cx="287338" cy="2889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2" name="Line 8"/>
          <p:cNvSpPr>
            <a:spLocks noChangeShapeType="1"/>
          </p:cNvSpPr>
          <p:nvPr/>
        </p:nvSpPr>
        <p:spPr bwMode="auto">
          <a:xfrm flipV="1">
            <a:off x="1044575" y="4351338"/>
            <a:ext cx="1727200" cy="1152525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lgDash"/>
            <a:round/>
            <a:headEnd/>
            <a:tailEnd type="triangl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8203" name="Line 9"/>
          <p:cNvSpPr>
            <a:spLocks noChangeShapeType="1"/>
          </p:cNvSpPr>
          <p:nvPr/>
        </p:nvSpPr>
        <p:spPr bwMode="auto">
          <a:xfrm>
            <a:off x="1044575" y="5503863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4" name="Line 10"/>
          <p:cNvSpPr>
            <a:spLocks noChangeShapeType="1"/>
          </p:cNvSpPr>
          <p:nvPr/>
        </p:nvSpPr>
        <p:spPr bwMode="auto">
          <a:xfrm flipV="1">
            <a:off x="1044575" y="5214938"/>
            <a:ext cx="287338" cy="288925"/>
          </a:xfrm>
          <a:prstGeom prst="line">
            <a:avLst/>
          </a:prstGeom>
          <a:noFill/>
          <a:ln w="25400">
            <a:solidFill>
              <a:schemeClr val="tx1"/>
            </a:solidFill>
            <a:prstDash val="lgDash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5" name="Text Box 11"/>
          <p:cNvSpPr txBox="1">
            <a:spLocks noChangeArrowheads="1"/>
          </p:cNvSpPr>
          <p:nvPr/>
        </p:nvSpPr>
        <p:spPr bwMode="auto">
          <a:xfrm>
            <a:off x="1044575" y="4854575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8206" name="Text Box 12"/>
          <p:cNvSpPr txBox="1">
            <a:spLocks noChangeArrowheads="1"/>
          </p:cNvSpPr>
          <p:nvPr/>
        </p:nvSpPr>
        <p:spPr bwMode="auto">
          <a:xfrm>
            <a:off x="755650" y="5359400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>
                <a:latin typeface="Times New Roman" pitchFamily="18" charset="0"/>
              </a:rPr>
              <a:t>А</a:t>
            </a:r>
          </a:p>
        </p:txBody>
      </p:sp>
      <p:sp>
        <p:nvSpPr>
          <p:cNvPr id="8207" name="Rectangle 13"/>
          <p:cNvSpPr>
            <a:spLocks noChangeArrowheads="1"/>
          </p:cNvSpPr>
          <p:nvPr/>
        </p:nvSpPr>
        <p:spPr bwMode="auto">
          <a:xfrm>
            <a:off x="2771775" y="4905375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pitchFamily="18" charset="0"/>
              </a:rPr>
              <a:t>C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8208" name="Rectangle 14"/>
          <p:cNvSpPr>
            <a:spLocks noChangeArrowheads="1"/>
          </p:cNvSpPr>
          <p:nvPr/>
        </p:nvSpPr>
        <p:spPr bwMode="auto">
          <a:xfrm>
            <a:off x="2413000" y="540861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pitchFamily="18" charset="0"/>
              </a:rPr>
              <a:t>D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8209" name="Rectangle 15"/>
          <p:cNvSpPr>
            <a:spLocks noChangeArrowheads="1"/>
          </p:cNvSpPr>
          <p:nvPr/>
        </p:nvSpPr>
        <p:spPr bwMode="auto">
          <a:xfrm>
            <a:off x="684213" y="4351338"/>
            <a:ext cx="574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Times New Roman" pitchFamily="18" charset="0"/>
              </a:rPr>
              <a:t>A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8210" name="Rectangle 16"/>
          <p:cNvSpPr>
            <a:spLocks noChangeArrowheads="1"/>
          </p:cNvSpPr>
          <p:nvPr/>
        </p:nvSpPr>
        <p:spPr bwMode="auto">
          <a:xfrm>
            <a:off x="1044575" y="3990975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Times New Roman" pitchFamily="18" charset="0"/>
              </a:rPr>
              <a:t>B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8211" name="Rectangle 17"/>
          <p:cNvSpPr>
            <a:spLocks noChangeArrowheads="1"/>
          </p:cNvSpPr>
          <p:nvPr/>
        </p:nvSpPr>
        <p:spPr bwMode="auto">
          <a:xfrm>
            <a:off x="2771775" y="4062413"/>
            <a:ext cx="50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8212" name="Rectangle 18"/>
          <p:cNvSpPr>
            <a:spLocks noChangeArrowheads="1"/>
          </p:cNvSpPr>
          <p:nvPr/>
        </p:nvSpPr>
        <p:spPr bwMode="auto">
          <a:xfrm>
            <a:off x="2413000" y="4495800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Times New Roman" pitchFamily="18" charset="0"/>
              </a:rPr>
              <a:t>D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8213" name="Line 19"/>
          <p:cNvSpPr>
            <a:spLocks noChangeShapeType="1"/>
          </p:cNvSpPr>
          <p:nvPr/>
        </p:nvSpPr>
        <p:spPr bwMode="auto">
          <a:xfrm flipV="1">
            <a:off x="1331913" y="4351338"/>
            <a:ext cx="0" cy="863600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lgDash"/>
            <a:round/>
            <a:headEnd/>
            <a:tailEnd type="triangl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8214" name="Line 20"/>
          <p:cNvSpPr>
            <a:spLocks noChangeShapeType="1"/>
          </p:cNvSpPr>
          <p:nvPr/>
        </p:nvSpPr>
        <p:spPr bwMode="auto">
          <a:xfrm flipV="1">
            <a:off x="1044575" y="5214938"/>
            <a:ext cx="1727200" cy="288925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lgDash"/>
            <a:round/>
            <a:headEnd/>
            <a:tailEnd type="triangl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8215" name="Line 21"/>
          <p:cNvSpPr>
            <a:spLocks noChangeShapeType="1"/>
          </p:cNvSpPr>
          <p:nvPr/>
        </p:nvSpPr>
        <p:spPr bwMode="auto">
          <a:xfrm flipV="1">
            <a:off x="1044575" y="4638675"/>
            <a:ext cx="0" cy="86518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sm" len="lg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8194" name="Object 22"/>
          <p:cNvGraphicFramePr>
            <a:graphicFrameLocks noChangeAspect="1"/>
          </p:cNvGraphicFramePr>
          <p:nvPr/>
        </p:nvGraphicFramePr>
        <p:xfrm>
          <a:off x="3644900" y="4365625"/>
          <a:ext cx="3879850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Формула" r:id="rId3" imgW="2273040" imgH="698400" progId="Equation.3">
                  <p:embed/>
                </p:oleObj>
              </mc:Choice>
              <mc:Fallback>
                <p:oleObj name="Формула" r:id="rId3" imgW="2273040" imgH="6984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4365625"/>
                        <a:ext cx="3879850" cy="117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Line 26"/>
          <p:cNvSpPr>
            <a:spLocks noChangeShapeType="1"/>
          </p:cNvSpPr>
          <p:nvPr/>
        </p:nvSpPr>
        <p:spPr bwMode="auto">
          <a:xfrm flipV="1">
            <a:off x="1044575" y="4351338"/>
            <a:ext cx="172720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</a:rPr>
              <a:t>Разложение вектора по двум неколлинеарным векторам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b="1" i="1" u="sng" dirty="0" smtClean="0">
                <a:solidFill>
                  <a:srgbClr val="FF0000"/>
                </a:solidFill>
                <a:latin typeface="Times New Roman" pitchFamily="18" charset="0"/>
              </a:rPr>
              <a:t>Теорема.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</a:rPr>
              <a:t>Любой вектор можно разложить по двум 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</a:rPr>
              <a:t>данным неколлинеарным векторам, причем коэффициенты разложения определяются единственным образом.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dirty="0" smtClean="0">
                <a:latin typeface="Times New Roman" pitchFamily="18" charset="0"/>
              </a:rPr>
              <a:t>Доказательство теоремы</a:t>
            </a:r>
          </a:p>
        </p:txBody>
      </p:sp>
      <p:sp>
        <p:nvSpPr>
          <p:cNvPr id="38929" name="Line 5"/>
          <p:cNvSpPr>
            <a:spLocks noChangeShapeType="1"/>
          </p:cNvSpPr>
          <p:nvPr/>
        </p:nvSpPr>
        <p:spPr bwMode="auto">
          <a:xfrm flipV="1">
            <a:off x="1836738" y="1700213"/>
            <a:ext cx="1584325" cy="144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0" name="Line 6"/>
          <p:cNvSpPr>
            <a:spLocks noChangeShapeType="1"/>
          </p:cNvSpPr>
          <p:nvPr/>
        </p:nvSpPr>
        <p:spPr bwMode="auto">
          <a:xfrm flipV="1">
            <a:off x="1836738" y="1628775"/>
            <a:ext cx="287337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1" name="Line 7"/>
          <p:cNvSpPr>
            <a:spLocks noChangeShapeType="1"/>
          </p:cNvSpPr>
          <p:nvPr/>
        </p:nvSpPr>
        <p:spPr bwMode="auto">
          <a:xfrm>
            <a:off x="2628900" y="2997200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8914" name="Object 8"/>
          <p:cNvGraphicFramePr>
            <a:graphicFrameLocks noChangeAspect="1"/>
          </p:cNvGraphicFramePr>
          <p:nvPr/>
        </p:nvGraphicFramePr>
        <p:xfrm>
          <a:off x="2700338" y="2492375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Формула" r:id="rId3" imgW="126720" imgH="228600" progId="Equation.3">
                  <p:embed/>
                </p:oleObj>
              </mc:Choice>
              <mc:Fallback>
                <p:oleObj name="Формула" r:id="rId3" imgW="12672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492375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9"/>
          <p:cNvGraphicFramePr>
            <a:graphicFrameLocks noChangeAspect="1"/>
          </p:cNvGraphicFramePr>
          <p:nvPr/>
        </p:nvGraphicFramePr>
        <p:xfrm>
          <a:off x="1547664" y="1700808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Формула" r:id="rId5" imgW="126720" imgH="228600" progId="Equation.3">
                  <p:embed/>
                </p:oleObj>
              </mc:Choice>
              <mc:Fallback>
                <p:oleObj name="Формула" r:id="rId5" imgW="12672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700808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10"/>
          <p:cNvGraphicFramePr>
            <a:graphicFrameLocks noChangeAspect="1"/>
          </p:cNvGraphicFramePr>
          <p:nvPr/>
        </p:nvGraphicFramePr>
        <p:xfrm>
          <a:off x="2452688" y="1744663"/>
          <a:ext cx="4032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Формула" r:id="rId7" imgW="152280" imgH="253800" progId="Equation.3">
                  <p:embed/>
                </p:oleObj>
              </mc:Choice>
              <mc:Fallback>
                <p:oleObj name="Формула" r:id="rId7" imgW="152280" imgH="253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1744663"/>
                        <a:ext cx="40322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2" name="Line 11"/>
          <p:cNvSpPr>
            <a:spLocks noChangeShapeType="1"/>
          </p:cNvSpPr>
          <p:nvPr/>
        </p:nvSpPr>
        <p:spPr bwMode="auto">
          <a:xfrm>
            <a:off x="1476375" y="5157788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33" name="Line 12"/>
          <p:cNvSpPr>
            <a:spLocks noChangeShapeType="1"/>
          </p:cNvSpPr>
          <p:nvPr/>
        </p:nvSpPr>
        <p:spPr bwMode="auto">
          <a:xfrm flipV="1">
            <a:off x="1476375" y="4294188"/>
            <a:ext cx="287338" cy="86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4" name="Line 13"/>
          <p:cNvSpPr>
            <a:spLocks noChangeShapeType="1"/>
          </p:cNvSpPr>
          <p:nvPr/>
        </p:nvSpPr>
        <p:spPr bwMode="auto">
          <a:xfrm>
            <a:off x="1476375" y="5157788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5" name="Line 14"/>
          <p:cNvSpPr>
            <a:spLocks noChangeShapeType="1"/>
          </p:cNvSpPr>
          <p:nvPr/>
        </p:nvSpPr>
        <p:spPr bwMode="auto">
          <a:xfrm flipV="1">
            <a:off x="1476375" y="3717925"/>
            <a:ext cx="1584325" cy="144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6" name="Line 15"/>
          <p:cNvSpPr>
            <a:spLocks noChangeShapeType="1"/>
          </p:cNvSpPr>
          <p:nvPr/>
        </p:nvSpPr>
        <p:spPr bwMode="auto">
          <a:xfrm flipV="1">
            <a:off x="2628900" y="3717925"/>
            <a:ext cx="43180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8917" name="Object 16"/>
          <p:cNvGraphicFramePr>
            <a:graphicFrameLocks noChangeAspect="1"/>
          </p:cNvGraphicFramePr>
          <p:nvPr/>
        </p:nvGraphicFramePr>
        <p:xfrm>
          <a:off x="1547813" y="5157788"/>
          <a:ext cx="3381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9" imgW="126720" imgH="228600" progId="Equation.3">
                  <p:embed/>
                </p:oleObj>
              </mc:Choice>
              <mc:Fallback>
                <p:oleObj name="Формула" r:id="rId9" imgW="12672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57788"/>
                        <a:ext cx="3381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17"/>
          <p:cNvGraphicFramePr>
            <a:graphicFrameLocks noChangeAspect="1"/>
          </p:cNvGraphicFramePr>
          <p:nvPr/>
        </p:nvGraphicFramePr>
        <p:xfrm>
          <a:off x="2052638" y="3860800"/>
          <a:ext cx="4032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Формула" r:id="rId10" imgW="152280" imgH="253800" progId="Equation.3">
                  <p:embed/>
                </p:oleObj>
              </mc:Choice>
              <mc:Fallback>
                <p:oleObj name="Формула" r:id="rId10" imgW="152280" imgH="2538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3860800"/>
                        <a:ext cx="40322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18"/>
          <p:cNvGraphicFramePr>
            <a:graphicFrameLocks noChangeAspect="1"/>
          </p:cNvGraphicFramePr>
          <p:nvPr/>
        </p:nvGraphicFramePr>
        <p:xfrm>
          <a:off x="1260475" y="4437063"/>
          <a:ext cx="3381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Формула" r:id="rId11" imgW="126720" imgH="228600" progId="Equation.3">
                  <p:embed/>
                </p:oleObj>
              </mc:Choice>
              <mc:Fallback>
                <p:oleObj name="Формула" r:id="rId11" imgW="12672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4437063"/>
                        <a:ext cx="33813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7" name="Text Box 19"/>
          <p:cNvSpPr txBox="1">
            <a:spLocks noChangeArrowheads="1"/>
          </p:cNvSpPr>
          <p:nvPr/>
        </p:nvSpPr>
        <p:spPr bwMode="auto">
          <a:xfrm>
            <a:off x="1189038" y="5013325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O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38938" name="Text Box 20"/>
          <p:cNvSpPr txBox="1">
            <a:spLocks noChangeArrowheads="1"/>
          </p:cNvSpPr>
          <p:nvPr/>
        </p:nvSpPr>
        <p:spPr bwMode="auto">
          <a:xfrm>
            <a:off x="1836738" y="5157788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38939" name="Text Box 21"/>
          <p:cNvSpPr txBox="1">
            <a:spLocks noChangeArrowheads="1"/>
          </p:cNvSpPr>
          <p:nvPr/>
        </p:nvSpPr>
        <p:spPr bwMode="auto">
          <a:xfrm>
            <a:off x="2484438" y="5157788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A</a:t>
            </a:r>
            <a:r>
              <a:rPr lang="en-US" sz="2000" i="1" baseline="-25000">
                <a:latin typeface="Times New Roman" pitchFamily="18" charset="0"/>
              </a:rPr>
              <a:t>1</a:t>
            </a:r>
            <a:endParaRPr lang="ru-RU" sz="2000" i="1" baseline="-25000">
              <a:latin typeface="Times New Roman" pitchFamily="18" charset="0"/>
            </a:endParaRPr>
          </a:p>
        </p:txBody>
      </p:sp>
      <p:sp>
        <p:nvSpPr>
          <p:cNvPr id="38940" name="Text Box 22"/>
          <p:cNvSpPr txBox="1">
            <a:spLocks noChangeArrowheads="1"/>
          </p:cNvSpPr>
          <p:nvPr/>
        </p:nvSpPr>
        <p:spPr bwMode="auto">
          <a:xfrm>
            <a:off x="1620838" y="3933825"/>
            <a:ext cx="287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B</a:t>
            </a:r>
            <a:endParaRPr lang="ru-RU" sz="2000" i="1">
              <a:latin typeface="Times New Roman" pitchFamily="18" charset="0"/>
            </a:endParaRPr>
          </a:p>
        </p:txBody>
      </p:sp>
      <p:sp>
        <p:nvSpPr>
          <p:cNvPr id="38941" name="Text Box 23"/>
          <p:cNvSpPr txBox="1">
            <a:spLocks noChangeArrowheads="1"/>
          </p:cNvSpPr>
          <p:nvPr/>
        </p:nvSpPr>
        <p:spPr bwMode="auto">
          <a:xfrm>
            <a:off x="3060700" y="3429000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latin typeface="Times New Roman" pitchFamily="18" charset="0"/>
              </a:rPr>
              <a:t>P</a:t>
            </a:r>
            <a:endParaRPr lang="ru-RU" sz="2000" i="1">
              <a:latin typeface="Times New Roman" pitchFamily="18" charset="0"/>
            </a:endParaRPr>
          </a:p>
        </p:txBody>
      </p:sp>
      <p:graphicFrame>
        <p:nvGraphicFramePr>
          <p:cNvPr id="38920" name="Object 31"/>
          <p:cNvGraphicFramePr>
            <a:graphicFrameLocks noChangeAspect="1"/>
          </p:cNvGraphicFramePr>
          <p:nvPr/>
        </p:nvGraphicFramePr>
        <p:xfrm>
          <a:off x="4499992" y="1268760"/>
          <a:ext cx="2763837" cy="234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Формула" r:id="rId12" imgW="1447560" imgH="1244520" progId="Equation.3">
                  <p:embed/>
                </p:oleObj>
              </mc:Choice>
              <mc:Fallback>
                <p:oleObj name="Формула" r:id="rId12" imgW="1447560" imgH="124452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268760"/>
                        <a:ext cx="2763837" cy="234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34"/>
          <p:cNvGraphicFramePr>
            <a:graphicFrameLocks noChangeAspect="1"/>
          </p:cNvGraphicFramePr>
          <p:nvPr/>
        </p:nvGraphicFramePr>
        <p:xfrm>
          <a:off x="5508625" y="3573463"/>
          <a:ext cx="3270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Формула" r:id="rId14" imgW="152280" imgH="253800" progId="Equation.3">
                  <p:embed/>
                </p:oleObj>
              </mc:Choice>
              <mc:Fallback>
                <p:oleObj name="Формула" r:id="rId14" imgW="152280" imgH="2538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573463"/>
                        <a:ext cx="32702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2" name="Text Box 35"/>
          <p:cNvSpPr txBox="1">
            <a:spLocks noChangeArrowheads="1"/>
          </p:cNvSpPr>
          <p:nvPr/>
        </p:nvSpPr>
        <p:spPr bwMode="auto">
          <a:xfrm>
            <a:off x="4427538" y="3284538"/>
            <a:ext cx="3455987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endParaRPr lang="ru-RU" sz="2000" i="1" u="sng"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buFontTx/>
              <a:buAutoNum type="arabicParenR"/>
            </a:pPr>
            <a:r>
              <a:rPr lang="ru-RU" sz="2000" i="1">
                <a:latin typeface="Times New Roman" pitchFamily="18" charset="0"/>
              </a:rPr>
              <a:t>Пусть       коллинеарен      .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ru-RU" sz="2000" i="1">
                <a:latin typeface="Times New Roman" pitchFamily="18" charset="0"/>
              </a:rPr>
              <a:t>Тогда                 , где </a:t>
            </a:r>
            <a:r>
              <a:rPr lang="en-US" sz="2000" i="1">
                <a:latin typeface="Times New Roman" pitchFamily="18" charset="0"/>
              </a:rPr>
              <a:t>y</a:t>
            </a:r>
            <a:r>
              <a:rPr lang="ru-RU" sz="2000" i="1">
                <a:latin typeface="Times New Roman" pitchFamily="18" charset="0"/>
              </a:rPr>
              <a:t> – некоторое число. Следовательно, 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endParaRPr lang="ru-RU" sz="2000" i="1">
              <a:latin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ru-RU" sz="2000" i="1">
                <a:latin typeface="Times New Roman" pitchFamily="18" charset="0"/>
              </a:rPr>
              <a:t>т.е.        разложен по векторам       и       .</a:t>
            </a:r>
          </a:p>
        </p:txBody>
      </p:sp>
      <p:graphicFrame>
        <p:nvGraphicFramePr>
          <p:cNvPr id="38922" name="Object 36"/>
          <p:cNvGraphicFramePr>
            <a:graphicFrameLocks noChangeAspect="1"/>
          </p:cNvGraphicFramePr>
          <p:nvPr/>
        </p:nvGraphicFramePr>
        <p:xfrm>
          <a:off x="7308850" y="3573463"/>
          <a:ext cx="2730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Формула" r:id="rId16" imgW="126720" imgH="228600" progId="Equation.3">
                  <p:embed/>
                </p:oleObj>
              </mc:Choice>
              <mc:Fallback>
                <p:oleObj name="Формула" r:id="rId16" imgW="126720" imgH="2286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3573463"/>
                        <a:ext cx="2730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37"/>
          <p:cNvGraphicFramePr>
            <a:graphicFrameLocks noChangeAspect="1"/>
          </p:cNvGraphicFramePr>
          <p:nvPr/>
        </p:nvGraphicFramePr>
        <p:xfrm>
          <a:off x="5219700" y="3933825"/>
          <a:ext cx="100806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Формула" r:id="rId18" imgW="469800" imgH="253800" progId="Equation.3">
                  <p:embed/>
                </p:oleObj>
              </mc:Choice>
              <mc:Fallback>
                <p:oleObj name="Формула" r:id="rId18" imgW="469800" imgH="2538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933825"/>
                        <a:ext cx="1008063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4" name="Object 38"/>
          <p:cNvGraphicFramePr>
            <a:graphicFrameLocks noChangeAspect="1"/>
          </p:cNvGraphicFramePr>
          <p:nvPr/>
        </p:nvGraphicFramePr>
        <p:xfrm>
          <a:off x="4427538" y="5084763"/>
          <a:ext cx="19335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Формула" r:id="rId20" imgW="901440" imgH="253800" progId="Equation.3">
                  <p:embed/>
                </p:oleObj>
              </mc:Choice>
              <mc:Fallback>
                <p:oleObj name="Формула" r:id="rId20" imgW="901440" imgH="2538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084763"/>
                        <a:ext cx="193357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5" name="Object 39"/>
          <p:cNvGraphicFramePr>
            <a:graphicFrameLocks noChangeAspect="1"/>
          </p:cNvGraphicFramePr>
          <p:nvPr/>
        </p:nvGraphicFramePr>
        <p:xfrm>
          <a:off x="5076825" y="5445125"/>
          <a:ext cx="3270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Формула" r:id="rId22" imgW="152280" imgH="253800" progId="Equation.3">
                  <p:embed/>
                </p:oleObj>
              </mc:Choice>
              <mc:Fallback>
                <p:oleObj name="Формула" r:id="rId22" imgW="152280" imgH="2538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5445125"/>
                        <a:ext cx="3270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6" name="Object 40"/>
          <p:cNvGraphicFramePr>
            <a:graphicFrameLocks noChangeAspect="1"/>
          </p:cNvGraphicFramePr>
          <p:nvPr/>
        </p:nvGraphicFramePr>
        <p:xfrm>
          <a:off x="5678488" y="5832475"/>
          <a:ext cx="27146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Формула" r:id="rId24" imgW="126720" imgH="228600" progId="Equation.3">
                  <p:embed/>
                </p:oleObj>
              </mc:Choice>
              <mc:Fallback>
                <p:oleObj name="Формула" r:id="rId24" imgW="126720" imgH="2286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5832475"/>
                        <a:ext cx="27146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7" name="Object 41"/>
          <p:cNvGraphicFramePr>
            <a:graphicFrameLocks noChangeAspect="1"/>
          </p:cNvGraphicFramePr>
          <p:nvPr/>
        </p:nvGraphicFramePr>
        <p:xfrm>
          <a:off x="6254750" y="5832475"/>
          <a:ext cx="27305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Формула" r:id="rId26" imgW="126720" imgH="228600" progId="Equation.3">
                  <p:embed/>
                </p:oleObj>
              </mc:Choice>
              <mc:Fallback>
                <p:oleObj name="Формула" r:id="rId26" imgW="126720" imgH="2286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0" y="5832475"/>
                        <a:ext cx="27305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Доказательство теоремы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28775"/>
            <a:ext cx="7200900" cy="4497388"/>
          </a:xfrm>
        </p:spPr>
        <p:txBody>
          <a:bodyPr/>
          <a:lstStyle/>
          <a:p>
            <a:pPr marL="0" indent="0" eaLnBrk="1" hangingPunct="1">
              <a:buFontTx/>
              <a:buAutoNum type="arabicParenR" startAt="2"/>
            </a:pPr>
            <a:r>
              <a:rPr lang="ru-RU" sz="2400" smtClean="0">
                <a:latin typeface="Times New Roman" pitchFamily="18" charset="0"/>
              </a:rPr>
              <a:t>     </a:t>
            </a:r>
            <a:r>
              <a:rPr lang="ru-RU" sz="2400" i="1" smtClean="0">
                <a:latin typeface="Times New Roman" pitchFamily="18" charset="0"/>
              </a:rPr>
              <a:t>не коллинеарен ни вектору    , ни вектору     .</a:t>
            </a:r>
          </a:p>
          <a:p>
            <a:pPr marL="0" indent="0" eaLnBrk="1" hangingPunct="1">
              <a:buFontTx/>
              <a:buNone/>
            </a:pPr>
            <a:r>
              <a:rPr lang="ru-RU" sz="2400" i="1" smtClean="0">
                <a:latin typeface="Times New Roman" pitchFamily="18" charset="0"/>
              </a:rPr>
              <a:t>Отметим О – произвольную точку.</a:t>
            </a:r>
          </a:p>
          <a:p>
            <a:pPr marL="0" indent="0" eaLnBrk="1" hangingPunct="1">
              <a:buFontTx/>
              <a:buNone/>
            </a:pPr>
            <a:endParaRPr lang="ru-RU" sz="2400" i="1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sz="2400" i="1" smtClean="0">
                <a:latin typeface="Times New Roman" pitchFamily="18" charset="0"/>
              </a:rPr>
              <a:t>     </a:t>
            </a:r>
          </a:p>
        </p:txBody>
      </p:sp>
      <p:graphicFrame>
        <p:nvGraphicFramePr>
          <p:cNvPr id="39938" name="Object 6"/>
          <p:cNvGraphicFramePr>
            <a:graphicFrameLocks noChangeAspect="1"/>
          </p:cNvGraphicFramePr>
          <p:nvPr/>
        </p:nvGraphicFramePr>
        <p:xfrm>
          <a:off x="1187450" y="1557338"/>
          <a:ext cx="3270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Формула" r:id="rId3" imgW="152280" imgH="253800" progId="Equation.3">
                  <p:embed/>
                </p:oleObj>
              </mc:Choice>
              <mc:Fallback>
                <p:oleObj name="Формула" r:id="rId3" imgW="15228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557338"/>
                        <a:ext cx="32702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7"/>
          <p:cNvGraphicFramePr>
            <a:graphicFrameLocks noChangeAspect="1"/>
          </p:cNvGraphicFramePr>
          <p:nvPr/>
        </p:nvGraphicFramePr>
        <p:xfrm>
          <a:off x="5003800" y="1557338"/>
          <a:ext cx="27146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Формула" r:id="rId5" imgW="126720" imgH="228600" progId="Equation.3">
                  <p:embed/>
                </p:oleObj>
              </mc:Choice>
              <mc:Fallback>
                <p:oleObj name="Формула" r:id="rId5" imgW="1267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1557338"/>
                        <a:ext cx="271463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8"/>
          <p:cNvGraphicFramePr>
            <a:graphicFrameLocks noChangeAspect="1"/>
          </p:cNvGraphicFramePr>
          <p:nvPr/>
        </p:nvGraphicFramePr>
        <p:xfrm>
          <a:off x="6948488" y="1557338"/>
          <a:ext cx="27305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Формула" r:id="rId7" imgW="126720" imgH="228600" progId="Equation.3">
                  <p:embed/>
                </p:oleObj>
              </mc:Choice>
              <mc:Fallback>
                <p:oleObj name="Формула" r:id="rId7" imgW="12672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1557338"/>
                        <a:ext cx="273050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9"/>
          <p:cNvGraphicFramePr>
            <a:graphicFrameLocks noChangeAspect="1"/>
          </p:cNvGraphicFramePr>
          <p:nvPr/>
        </p:nvGraphicFramePr>
        <p:xfrm>
          <a:off x="827088" y="2420938"/>
          <a:ext cx="6786562" cy="331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Формула" r:id="rId9" imgW="3555720" imgH="1739880" progId="Equation.3">
                  <p:embed/>
                </p:oleObj>
              </mc:Choice>
              <mc:Fallback>
                <p:oleObj name="Формула" r:id="rId9" imgW="3555720" imgH="1739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20938"/>
                        <a:ext cx="6786562" cy="331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762000" y="457200"/>
            <a:ext cx="7562850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Правило параллелепипеда.</a:t>
            </a:r>
          </a:p>
        </p:txBody>
      </p:sp>
      <p:sp>
        <p:nvSpPr>
          <p:cNvPr id="7171" name="Freeform 3"/>
          <p:cNvSpPr>
            <a:spLocks/>
          </p:cNvSpPr>
          <p:nvPr/>
        </p:nvSpPr>
        <p:spPr bwMode="auto">
          <a:xfrm>
            <a:off x="2057400" y="1981200"/>
            <a:ext cx="3429000" cy="27432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2160" y="0"/>
              </a:cxn>
              <a:cxn ang="0">
                <a:pos x="1776" y="1728"/>
              </a:cxn>
              <a:cxn ang="0">
                <a:pos x="0" y="1728"/>
              </a:cxn>
              <a:cxn ang="0">
                <a:pos x="432" y="0"/>
              </a:cxn>
            </a:cxnLst>
            <a:rect l="0" t="0" r="r" b="b"/>
            <a:pathLst>
              <a:path w="2160" h="1728">
                <a:moveTo>
                  <a:pt x="432" y="0"/>
                </a:moveTo>
                <a:lnTo>
                  <a:pt x="2160" y="0"/>
                </a:lnTo>
                <a:lnTo>
                  <a:pt x="1776" y="1728"/>
                </a:lnTo>
                <a:lnTo>
                  <a:pt x="0" y="1728"/>
                </a:lnTo>
                <a:lnTo>
                  <a:pt x="432" y="0"/>
                </a:lnTo>
                <a:close/>
              </a:path>
            </a:pathLst>
          </a:custGeom>
          <a:noFill/>
          <a:ln w="38100" cap="flat" cmpd="sng">
            <a:solidFill>
              <a:srgbClr val="0000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2" name="Freeform 4"/>
          <p:cNvSpPr>
            <a:spLocks/>
          </p:cNvSpPr>
          <p:nvPr/>
        </p:nvSpPr>
        <p:spPr bwMode="auto">
          <a:xfrm>
            <a:off x="1143000" y="2514600"/>
            <a:ext cx="3429000" cy="27432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2160" y="0"/>
              </a:cxn>
              <a:cxn ang="0">
                <a:pos x="1776" y="1728"/>
              </a:cxn>
              <a:cxn ang="0">
                <a:pos x="0" y="1728"/>
              </a:cxn>
              <a:cxn ang="0">
                <a:pos x="432" y="0"/>
              </a:cxn>
            </a:cxnLst>
            <a:rect l="0" t="0" r="r" b="b"/>
            <a:pathLst>
              <a:path w="2160" h="1728">
                <a:moveTo>
                  <a:pt x="432" y="0"/>
                </a:moveTo>
                <a:lnTo>
                  <a:pt x="2160" y="0"/>
                </a:lnTo>
                <a:lnTo>
                  <a:pt x="1776" y="1728"/>
                </a:lnTo>
                <a:lnTo>
                  <a:pt x="0" y="1728"/>
                </a:lnTo>
                <a:lnTo>
                  <a:pt x="432" y="0"/>
                </a:lnTo>
                <a:close/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1828800" y="1981200"/>
            <a:ext cx="3581400" cy="533400"/>
          </a:xfrm>
          <a:custGeom>
            <a:avLst/>
            <a:gdLst/>
            <a:ahLst/>
            <a:cxnLst>
              <a:cxn ang="0">
                <a:pos x="576" y="0"/>
              </a:cxn>
              <a:cxn ang="0">
                <a:pos x="2256" y="0"/>
              </a:cxn>
              <a:cxn ang="0">
                <a:pos x="1728" y="336"/>
              </a:cxn>
              <a:cxn ang="0">
                <a:pos x="0" y="336"/>
              </a:cxn>
              <a:cxn ang="0">
                <a:pos x="576" y="0"/>
              </a:cxn>
            </a:cxnLst>
            <a:rect l="0" t="0" r="r" b="b"/>
            <a:pathLst>
              <a:path w="2256" h="336">
                <a:moveTo>
                  <a:pt x="576" y="0"/>
                </a:moveTo>
                <a:lnTo>
                  <a:pt x="2256" y="0"/>
                </a:lnTo>
                <a:lnTo>
                  <a:pt x="1728" y="336"/>
                </a:lnTo>
                <a:lnTo>
                  <a:pt x="0" y="336"/>
                </a:lnTo>
                <a:lnTo>
                  <a:pt x="576" y="0"/>
                </a:lnTo>
                <a:close/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1143000" y="4724400"/>
            <a:ext cx="914400" cy="5334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3962400" y="4724400"/>
            <a:ext cx="9144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4876800" y="1981200"/>
            <a:ext cx="609600" cy="2743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5257800" y="5638800"/>
            <a:ext cx="28194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537325" y="50180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7162800" y="4191000"/>
            <a:ext cx="914400" cy="5334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375525" y="3875088"/>
            <a:ext cx="401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b</a:t>
            </a:r>
            <a:endParaRPr lang="ru-RU" sz="2800" b="1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V="1">
            <a:off x="6248400" y="2057400"/>
            <a:ext cx="609600" cy="27432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6019800" y="30480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6629400" y="51054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6096000" y="31242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7467600" y="38862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1066800" y="5181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143000" y="5257800"/>
            <a:ext cx="28194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V="1">
            <a:off x="1143000" y="4724400"/>
            <a:ext cx="914400" cy="5334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 flipV="1">
            <a:off x="1219200" y="2438400"/>
            <a:ext cx="609600" cy="27432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V="1">
            <a:off x="1143000" y="2057400"/>
            <a:ext cx="4267200" cy="3200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762000" y="6324600"/>
            <a:ext cx="5334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1905000" y="6324600"/>
            <a:ext cx="685800" cy="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4343400" y="6324600"/>
            <a:ext cx="6858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3124200" y="6324600"/>
            <a:ext cx="685800" cy="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1066800" y="5943600"/>
            <a:ext cx="3206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   </a:t>
            </a:r>
            <a:r>
              <a:rPr lang="ru-RU" sz="3600"/>
              <a:t>+       +        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animBg="1"/>
      <p:bldP spid="7173" grpId="0" animBg="1"/>
      <p:bldP spid="7174" grpId="0" animBg="1"/>
      <p:bldP spid="7175" grpId="0" animBg="1"/>
      <p:bldP spid="7176" grpId="0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 animBg="1"/>
      <p:bldP spid="71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905000" y="533400"/>
            <a:ext cx="3276600" cy="419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Freeform 3"/>
          <p:cNvSpPr>
            <a:spLocks/>
          </p:cNvSpPr>
          <p:nvPr/>
        </p:nvSpPr>
        <p:spPr bwMode="auto">
          <a:xfrm>
            <a:off x="762000" y="533400"/>
            <a:ext cx="1143000" cy="5257800"/>
          </a:xfrm>
          <a:custGeom>
            <a:avLst/>
            <a:gdLst/>
            <a:ahLst/>
            <a:cxnLst>
              <a:cxn ang="0">
                <a:pos x="720" y="0"/>
              </a:cxn>
              <a:cxn ang="0">
                <a:pos x="0" y="672"/>
              </a:cxn>
              <a:cxn ang="0">
                <a:pos x="0" y="3312"/>
              </a:cxn>
              <a:cxn ang="0">
                <a:pos x="720" y="2640"/>
              </a:cxn>
              <a:cxn ang="0">
                <a:pos x="720" y="0"/>
              </a:cxn>
            </a:cxnLst>
            <a:rect l="0" t="0" r="r" b="b"/>
            <a:pathLst>
              <a:path w="720" h="3312">
                <a:moveTo>
                  <a:pt x="720" y="0"/>
                </a:moveTo>
                <a:lnTo>
                  <a:pt x="0" y="672"/>
                </a:lnTo>
                <a:lnTo>
                  <a:pt x="0" y="3312"/>
                </a:lnTo>
                <a:lnTo>
                  <a:pt x="720" y="2640"/>
                </a:lnTo>
                <a:lnTo>
                  <a:pt x="72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3F0DCD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762000" y="533400"/>
            <a:ext cx="44196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720" y="0"/>
              </a:cxn>
              <a:cxn ang="0">
                <a:pos x="2784" y="0"/>
              </a:cxn>
              <a:cxn ang="0">
                <a:pos x="2064" y="672"/>
              </a:cxn>
              <a:cxn ang="0">
                <a:pos x="0" y="672"/>
              </a:cxn>
            </a:cxnLst>
            <a:rect l="0" t="0" r="r" b="b"/>
            <a:pathLst>
              <a:path w="2784" h="672">
                <a:moveTo>
                  <a:pt x="0" y="672"/>
                </a:moveTo>
                <a:lnTo>
                  <a:pt x="720" y="0"/>
                </a:lnTo>
                <a:lnTo>
                  <a:pt x="2784" y="0"/>
                </a:lnTo>
                <a:lnTo>
                  <a:pt x="2064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alpha val="28999"/>
                </a:srgbClr>
              </a:gs>
              <a:gs pos="100000">
                <a:srgbClr val="00CCFF">
                  <a:gamma/>
                  <a:shade val="46275"/>
                  <a:invGamma/>
                  <a:alpha val="55000"/>
                </a:srgbClr>
              </a:gs>
            </a:gsLst>
            <a:path path="rect">
              <a:fillToRect l="100000" t="100000"/>
            </a:path>
          </a:gradFill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9" name="Freeform 5"/>
          <p:cNvSpPr>
            <a:spLocks/>
          </p:cNvSpPr>
          <p:nvPr/>
        </p:nvSpPr>
        <p:spPr bwMode="auto">
          <a:xfrm>
            <a:off x="762000" y="4724400"/>
            <a:ext cx="44196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720" y="0"/>
              </a:cxn>
              <a:cxn ang="0">
                <a:pos x="2784" y="0"/>
              </a:cxn>
              <a:cxn ang="0">
                <a:pos x="2064" y="672"/>
              </a:cxn>
              <a:cxn ang="0">
                <a:pos x="0" y="672"/>
              </a:cxn>
            </a:cxnLst>
            <a:rect l="0" t="0" r="r" b="b"/>
            <a:pathLst>
              <a:path w="2784" h="672">
                <a:moveTo>
                  <a:pt x="0" y="672"/>
                </a:moveTo>
                <a:lnTo>
                  <a:pt x="720" y="0"/>
                </a:lnTo>
                <a:lnTo>
                  <a:pt x="2784" y="0"/>
                </a:lnTo>
                <a:lnTo>
                  <a:pt x="2064" y="672"/>
                </a:lnTo>
                <a:lnTo>
                  <a:pt x="0" y="67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0" name="Freeform 6"/>
          <p:cNvSpPr>
            <a:spLocks/>
          </p:cNvSpPr>
          <p:nvPr/>
        </p:nvSpPr>
        <p:spPr bwMode="auto">
          <a:xfrm>
            <a:off x="4038600" y="533400"/>
            <a:ext cx="1143000" cy="5257800"/>
          </a:xfrm>
          <a:custGeom>
            <a:avLst/>
            <a:gdLst/>
            <a:ahLst/>
            <a:cxnLst>
              <a:cxn ang="0">
                <a:pos x="720" y="0"/>
              </a:cxn>
              <a:cxn ang="0">
                <a:pos x="0" y="672"/>
              </a:cxn>
              <a:cxn ang="0">
                <a:pos x="0" y="3312"/>
              </a:cxn>
              <a:cxn ang="0">
                <a:pos x="720" y="2640"/>
              </a:cxn>
              <a:cxn ang="0">
                <a:pos x="720" y="0"/>
              </a:cxn>
            </a:cxnLst>
            <a:rect l="0" t="0" r="r" b="b"/>
            <a:pathLst>
              <a:path w="720" h="3312">
                <a:moveTo>
                  <a:pt x="720" y="0"/>
                </a:moveTo>
                <a:lnTo>
                  <a:pt x="0" y="672"/>
                </a:lnTo>
                <a:lnTo>
                  <a:pt x="0" y="3312"/>
                </a:lnTo>
                <a:lnTo>
                  <a:pt x="720" y="2640"/>
                </a:lnTo>
                <a:lnTo>
                  <a:pt x="720" y="0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alpha val="45000"/>
                </a:srgbClr>
              </a:gs>
              <a:gs pos="100000">
                <a:srgbClr val="00CCFF">
                  <a:gamma/>
                  <a:shade val="46275"/>
                  <a:invGamma/>
                  <a:alpha val="50000"/>
                </a:srgbClr>
              </a:gs>
            </a:gsLst>
            <a:path path="rect">
              <a:fillToRect r="100000" b="100000"/>
            </a:path>
          </a:gradFill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762000" y="533400"/>
            <a:ext cx="1143000" cy="1066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905000" y="533400"/>
            <a:ext cx="3276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65125" y="56546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А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1295400" y="42672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В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410200" y="42672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С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962400" y="57150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D</a:t>
            </a:r>
            <a:endParaRPr lang="ru-RU" sz="3200" b="1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52400" y="121920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А</a:t>
            </a:r>
            <a:r>
              <a:rPr lang="ru-RU" sz="3200" b="1" baseline="-25000"/>
              <a:t>1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143000" y="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В</a:t>
            </a:r>
            <a:r>
              <a:rPr lang="ru-RU" sz="3200" b="1" baseline="-25000"/>
              <a:t>1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257800" y="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С</a:t>
            </a:r>
            <a:r>
              <a:rPr lang="ru-RU" sz="3200" b="1" baseline="-25000"/>
              <a:t>1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191000" y="137160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D</a:t>
            </a:r>
            <a:r>
              <a:rPr lang="ru-RU" sz="3200" b="1" baseline="-25000"/>
              <a:t>1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6629400" y="26670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р</a:t>
            </a:r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6705600" y="2819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762000" y="5791200"/>
            <a:ext cx="685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7543800" y="6248400"/>
            <a:ext cx="685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7832725" y="5578475"/>
            <a:ext cx="296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i</a:t>
            </a:r>
            <a:endParaRPr lang="ru-RU" sz="3200" b="1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7848600" y="56388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V="1">
            <a:off x="762000" y="5410200"/>
            <a:ext cx="381000" cy="3810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V="1">
            <a:off x="6934200" y="6019800"/>
            <a:ext cx="381000" cy="3810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6781800" y="5715000"/>
            <a:ext cx="296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j</a:t>
            </a:r>
            <a:endParaRPr lang="ru-RU" sz="3200" b="1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6781800" y="5715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 flipV="1">
            <a:off x="762000" y="5105400"/>
            <a:ext cx="0" cy="6858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 flipV="1">
            <a:off x="6096000" y="5791200"/>
            <a:ext cx="0" cy="6858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562600" y="586740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</a:t>
            </a:r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>
            <a:off x="56388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609600" y="6156325"/>
            <a:ext cx="2740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00FF"/>
                </a:solidFill>
              </a:rPr>
              <a:t>р</a:t>
            </a:r>
            <a:r>
              <a:rPr lang="en-US" sz="4000" b="1">
                <a:solidFill>
                  <a:srgbClr val="0000FF"/>
                </a:solidFill>
              </a:rPr>
              <a:t>=xi+уj+z</a:t>
            </a:r>
            <a:r>
              <a:rPr lang="ru-RU" sz="4000" b="1">
                <a:solidFill>
                  <a:srgbClr val="0000FF"/>
                </a:solidFill>
              </a:rPr>
              <a:t>к</a:t>
            </a: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762000" y="6248400"/>
            <a:ext cx="304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1524000" y="6248400"/>
            <a:ext cx="304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2209800" y="6248400"/>
            <a:ext cx="304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3048000" y="6324600"/>
            <a:ext cx="304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 flipV="1">
            <a:off x="762000" y="4724400"/>
            <a:ext cx="1143000" cy="10668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 flipV="1">
            <a:off x="762000" y="1600200"/>
            <a:ext cx="0" cy="41910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762000" y="533400"/>
            <a:ext cx="4419600" cy="5181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 flipV="1">
            <a:off x="4495800" y="1295400"/>
            <a:ext cx="4419600" cy="51816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762000" y="5791200"/>
            <a:ext cx="3276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5" grpId="0"/>
      <p:bldP spid="11296" grpId="0" animBg="1"/>
      <p:bldP spid="11297" grpId="0" animBg="1"/>
      <p:bldP spid="11298" grpId="0" animBg="1"/>
      <p:bldP spid="11299" grpId="0" animBg="1"/>
      <p:bldP spid="11300" grpId="0" animBg="1"/>
      <p:bldP spid="11301" grpId="0" animBg="1"/>
      <p:bldP spid="11302" grpId="0" animBg="1"/>
      <p:bldP spid="113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905000" y="533400"/>
            <a:ext cx="3276600" cy="419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Freeform 3"/>
          <p:cNvSpPr>
            <a:spLocks/>
          </p:cNvSpPr>
          <p:nvPr/>
        </p:nvSpPr>
        <p:spPr bwMode="auto">
          <a:xfrm>
            <a:off x="762000" y="533400"/>
            <a:ext cx="1143000" cy="5257800"/>
          </a:xfrm>
          <a:custGeom>
            <a:avLst/>
            <a:gdLst/>
            <a:ahLst/>
            <a:cxnLst>
              <a:cxn ang="0">
                <a:pos x="720" y="0"/>
              </a:cxn>
              <a:cxn ang="0">
                <a:pos x="0" y="672"/>
              </a:cxn>
              <a:cxn ang="0">
                <a:pos x="0" y="3312"/>
              </a:cxn>
              <a:cxn ang="0">
                <a:pos x="720" y="2640"/>
              </a:cxn>
              <a:cxn ang="0">
                <a:pos x="720" y="0"/>
              </a:cxn>
            </a:cxnLst>
            <a:rect l="0" t="0" r="r" b="b"/>
            <a:pathLst>
              <a:path w="720" h="3312">
                <a:moveTo>
                  <a:pt x="720" y="0"/>
                </a:moveTo>
                <a:lnTo>
                  <a:pt x="0" y="672"/>
                </a:lnTo>
                <a:lnTo>
                  <a:pt x="0" y="3312"/>
                </a:lnTo>
                <a:lnTo>
                  <a:pt x="720" y="2640"/>
                </a:lnTo>
                <a:lnTo>
                  <a:pt x="72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3F0DCD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4" name="Freeform 4"/>
          <p:cNvSpPr>
            <a:spLocks/>
          </p:cNvSpPr>
          <p:nvPr/>
        </p:nvSpPr>
        <p:spPr bwMode="auto">
          <a:xfrm>
            <a:off x="762000" y="533400"/>
            <a:ext cx="44196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720" y="0"/>
              </a:cxn>
              <a:cxn ang="0">
                <a:pos x="2784" y="0"/>
              </a:cxn>
              <a:cxn ang="0">
                <a:pos x="2064" y="672"/>
              </a:cxn>
              <a:cxn ang="0">
                <a:pos x="0" y="672"/>
              </a:cxn>
            </a:cxnLst>
            <a:rect l="0" t="0" r="r" b="b"/>
            <a:pathLst>
              <a:path w="2784" h="672">
                <a:moveTo>
                  <a:pt x="0" y="672"/>
                </a:moveTo>
                <a:lnTo>
                  <a:pt x="720" y="0"/>
                </a:lnTo>
                <a:lnTo>
                  <a:pt x="2784" y="0"/>
                </a:lnTo>
                <a:lnTo>
                  <a:pt x="2064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alpha val="28999"/>
                </a:srgbClr>
              </a:gs>
              <a:gs pos="100000">
                <a:srgbClr val="00CCFF">
                  <a:gamma/>
                  <a:shade val="46275"/>
                  <a:invGamma/>
                  <a:alpha val="55000"/>
                </a:srgbClr>
              </a:gs>
            </a:gsLst>
            <a:path path="rect">
              <a:fillToRect l="100000" t="100000"/>
            </a:path>
          </a:gradFill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762000" y="4724400"/>
            <a:ext cx="4419600" cy="1066800"/>
          </a:xfrm>
          <a:custGeom>
            <a:avLst/>
            <a:gdLst/>
            <a:ahLst/>
            <a:cxnLst>
              <a:cxn ang="0">
                <a:pos x="0" y="672"/>
              </a:cxn>
              <a:cxn ang="0">
                <a:pos x="720" y="0"/>
              </a:cxn>
              <a:cxn ang="0">
                <a:pos x="2784" y="0"/>
              </a:cxn>
              <a:cxn ang="0">
                <a:pos x="2064" y="672"/>
              </a:cxn>
              <a:cxn ang="0">
                <a:pos x="0" y="672"/>
              </a:cxn>
            </a:cxnLst>
            <a:rect l="0" t="0" r="r" b="b"/>
            <a:pathLst>
              <a:path w="2784" h="672">
                <a:moveTo>
                  <a:pt x="0" y="672"/>
                </a:moveTo>
                <a:lnTo>
                  <a:pt x="720" y="0"/>
                </a:lnTo>
                <a:lnTo>
                  <a:pt x="2784" y="0"/>
                </a:lnTo>
                <a:lnTo>
                  <a:pt x="2064" y="672"/>
                </a:lnTo>
                <a:lnTo>
                  <a:pt x="0" y="67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6" name="Freeform 6"/>
          <p:cNvSpPr>
            <a:spLocks/>
          </p:cNvSpPr>
          <p:nvPr/>
        </p:nvSpPr>
        <p:spPr bwMode="auto">
          <a:xfrm>
            <a:off x="4038600" y="533400"/>
            <a:ext cx="1143000" cy="5257800"/>
          </a:xfrm>
          <a:custGeom>
            <a:avLst/>
            <a:gdLst/>
            <a:ahLst/>
            <a:cxnLst>
              <a:cxn ang="0">
                <a:pos x="720" y="0"/>
              </a:cxn>
              <a:cxn ang="0">
                <a:pos x="0" y="672"/>
              </a:cxn>
              <a:cxn ang="0">
                <a:pos x="0" y="3312"/>
              </a:cxn>
              <a:cxn ang="0">
                <a:pos x="720" y="2640"/>
              </a:cxn>
              <a:cxn ang="0">
                <a:pos x="720" y="0"/>
              </a:cxn>
            </a:cxnLst>
            <a:rect l="0" t="0" r="r" b="b"/>
            <a:pathLst>
              <a:path w="720" h="3312">
                <a:moveTo>
                  <a:pt x="720" y="0"/>
                </a:moveTo>
                <a:lnTo>
                  <a:pt x="0" y="672"/>
                </a:lnTo>
                <a:lnTo>
                  <a:pt x="0" y="3312"/>
                </a:lnTo>
                <a:lnTo>
                  <a:pt x="720" y="2640"/>
                </a:lnTo>
                <a:lnTo>
                  <a:pt x="720" y="0"/>
                </a:lnTo>
                <a:close/>
              </a:path>
            </a:pathLst>
          </a:custGeom>
          <a:gradFill rotWithShape="1">
            <a:gsLst>
              <a:gs pos="0">
                <a:srgbClr val="00CCFF">
                  <a:alpha val="45000"/>
                </a:srgbClr>
              </a:gs>
              <a:gs pos="100000">
                <a:srgbClr val="00CCFF">
                  <a:gamma/>
                  <a:shade val="46275"/>
                  <a:invGamma/>
                  <a:alpha val="50000"/>
                </a:srgbClr>
              </a:gs>
            </a:gsLst>
            <a:path path="rect">
              <a:fillToRect r="100000" b="100000"/>
            </a:path>
          </a:gradFill>
          <a:ln w="38100" cmpd="sng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762000" y="533400"/>
            <a:ext cx="1143000" cy="1066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1905000" y="533400"/>
            <a:ext cx="3276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65125" y="5654675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А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295400" y="42672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В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410200" y="42672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С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962400" y="57150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D</a:t>
            </a:r>
            <a:endParaRPr lang="ru-RU" sz="3200" b="1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52400" y="121920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А</a:t>
            </a:r>
            <a:r>
              <a:rPr lang="ru-RU" sz="3200" b="1" baseline="-25000"/>
              <a:t>1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143000" y="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В</a:t>
            </a:r>
            <a:r>
              <a:rPr lang="ru-RU" sz="3200" b="1" baseline="-25000"/>
              <a:t>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257800" y="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С</a:t>
            </a:r>
            <a:r>
              <a:rPr lang="ru-RU" sz="3200" b="1" baseline="-25000"/>
              <a:t>1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191000" y="1371600"/>
            <a:ext cx="6254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D</a:t>
            </a:r>
            <a:r>
              <a:rPr lang="ru-RU" sz="3200" b="1" baseline="-25000"/>
              <a:t>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6629400" y="26670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3200" b="1"/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04800" y="6278563"/>
            <a:ext cx="75088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а=АВ, </a:t>
            </a:r>
            <a:r>
              <a:rPr lang="en-US" sz="3200" b="1"/>
              <a:t>b=</a:t>
            </a:r>
            <a:r>
              <a:rPr lang="ru-RU" sz="3200" b="1"/>
              <a:t>А</a:t>
            </a:r>
            <a:r>
              <a:rPr lang="en-US" sz="3200" b="1"/>
              <a:t>D</a:t>
            </a:r>
            <a:r>
              <a:rPr lang="ru-RU" sz="3200" b="1"/>
              <a:t>,с=АА</a:t>
            </a:r>
            <a:r>
              <a:rPr lang="ru-RU" sz="3200" b="1" baseline="-25000"/>
              <a:t>1</a:t>
            </a:r>
            <a:r>
              <a:rPr lang="ru-RU" sz="3200" b="1"/>
              <a:t>, Р – середина С</a:t>
            </a:r>
            <a:r>
              <a:rPr lang="en-US" sz="3200" b="1"/>
              <a:t>D</a:t>
            </a:r>
            <a:r>
              <a:rPr lang="ru-RU" sz="3200" b="1"/>
              <a:t>.</a:t>
            </a: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V="1">
            <a:off x="762000" y="4724400"/>
            <a:ext cx="1143000" cy="10668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V="1">
            <a:off x="762000" y="1600200"/>
            <a:ext cx="0" cy="41910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762000" y="5791200"/>
            <a:ext cx="3276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381000" y="6400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2819400" y="64008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1676400" y="6324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990600" y="6324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3429000" y="6324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2286000" y="6324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8" name="Oval 28"/>
          <p:cNvSpPr>
            <a:spLocks noChangeArrowheads="1"/>
          </p:cNvSpPr>
          <p:nvPr/>
        </p:nvSpPr>
        <p:spPr bwMode="auto">
          <a:xfrm>
            <a:off x="4495800" y="5181600"/>
            <a:ext cx="152400" cy="152400"/>
          </a:xfrm>
          <a:prstGeom prst="ellipse">
            <a:avLst/>
          </a:prstGeom>
          <a:solidFill>
            <a:srgbClr val="F62E6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4648200" y="52578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Р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5486400" y="838200"/>
            <a:ext cx="34099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/>
              <a:t>1)</a:t>
            </a:r>
            <a:r>
              <a:rPr lang="ru-RU" sz="2000" b="1"/>
              <a:t>. Разложить ВС</a:t>
            </a:r>
            <a:r>
              <a:rPr lang="ru-RU" sz="2000" b="1" baseline="-25000"/>
              <a:t>1</a:t>
            </a:r>
            <a:r>
              <a:rPr lang="ru-RU" sz="2000" b="1"/>
              <a:t> и </a:t>
            </a:r>
            <a:r>
              <a:rPr lang="en-US" sz="2000" b="1"/>
              <a:t>D</a:t>
            </a:r>
            <a:r>
              <a:rPr lang="ru-RU" sz="2000" b="1" baseline="-25000"/>
              <a:t>1</a:t>
            </a:r>
            <a:r>
              <a:rPr lang="ru-RU" sz="2000" b="1"/>
              <a:t>С</a:t>
            </a:r>
            <a:br>
              <a:rPr lang="ru-RU" sz="2000" b="1"/>
            </a:br>
            <a:r>
              <a:rPr lang="ru-RU" sz="2000" b="1"/>
              <a:t>по векторам ВС</a:t>
            </a:r>
            <a:r>
              <a:rPr lang="ru-RU" sz="2000" b="1" baseline="-25000"/>
              <a:t>1</a:t>
            </a:r>
            <a:r>
              <a:rPr lang="ru-RU" sz="2000" b="1"/>
              <a:t>и </a:t>
            </a:r>
            <a:r>
              <a:rPr lang="en-US" sz="2000" b="1"/>
              <a:t>D</a:t>
            </a:r>
            <a:r>
              <a:rPr lang="en-US" sz="2000" b="1" baseline="-25000"/>
              <a:t>1</a:t>
            </a:r>
            <a:r>
              <a:rPr lang="en-US" sz="2000" b="1"/>
              <a:t>C</a:t>
            </a:r>
            <a:r>
              <a:rPr lang="ru-RU" sz="2000" b="1"/>
              <a:t/>
            </a:r>
            <a:br>
              <a:rPr lang="ru-RU" sz="2000" b="1"/>
            </a:br>
            <a:r>
              <a:rPr lang="ru-RU" sz="2000" b="1"/>
              <a:t/>
            </a:r>
            <a:br>
              <a:rPr lang="ru-RU" sz="2000" b="1"/>
            </a:br>
            <a:r>
              <a:rPr lang="ru-RU" sz="2000" b="1"/>
              <a:t>2). Найти длину С</a:t>
            </a:r>
            <a:r>
              <a:rPr lang="ru-RU" sz="2000" b="1" baseline="-25000"/>
              <a:t>1</a:t>
            </a:r>
            <a:r>
              <a:rPr lang="ru-RU" sz="2000" b="1"/>
              <a:t>Р, если</a:t>
            </a:r>
            <a:br>
              <a:rPr lang="ru-RU" sz="2000" b="1"/>
            </a:br>
            <a:r>
              <a:rPr lang="ru-RU" sz="2000" b="1"/>
              <a:t>     </a:t>
            </a:r>
            <a:r>
              <a:rPr lang="en-US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</a:t>
            </a:r>
            <a:r>
              <a:rPr lang="ru-RU" sz="2000" b="1">
                <a:ea typeface="Arial Unicode MS" pitchFamily="34" charset="-128"/>
                <a:cs typeface="Arial Unicode MS" pitchFamily="34" charset="-128"/>
              </a:rPr>
              <a:t>АА</a:t>
            </a:r>
            <a:r>
              <a:rPr lang="ru-RU" sz="2000" b="1" baseline="-2500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n-US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</a:t>
            </a:r>
            <a:r>
              <a:rPr lang="ru-RU" sz="2000" b="1">
                <a:ea typeface="Arial Unicode MS" pitchFamily="34" charset="-128"/>
                <a:cs typeface="Arial Unicode MS" pitchFamily="34" charset="-128"/>
              </a:rPr>
              <a:t>=8,  </a:t>
            </a:r>
            <a:r>
              <a:rPr lang="en-US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</a:t>
            </a:r>
            <a:r>
              <a:rPr lang="ru-RU" sz="2000" b="1">
                <a:ea typeface="Arial Unicode MS" pitchFamily="34" charset="-128"/>
                <a:cs typeface="Arial Unicode MS" pitchFamily="34" charset="-128"/>
              </a:rPr>
              <a:t>АВ</a:t>
            </a:r>
            <a:r>
              <a:rPr lang="en-US"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</a:t>
            </a:r>
            <a:r>
              <a:rPr lang="ru-RU" sz="2000" b="1">
                <a:ea typeface="Arial Unicode MS" pitchFamily="34" charset="-128"/>
                <a:cs typeface="Arial Unicode MS" pitchFamily="34" charset="-128"/>
              </a:rPr>
              <a:t>=12</a:t>
            </a:r>
            <a:endParaRPr lang="en-US" sz="2000" b="1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7239000" y="121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7924800" y="121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8153400" y="914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>
            <a:off x="7391400" y="838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6019800" y="213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7010400" y="213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 flipV="1">
            <a:off x="1905000" y="533400"/>
            <a:ext cx="3276600" cy="4191000"/>
          </a:xfrm>
          <a:prstGeom prst="line">
            <a:avLst/>
          </a:prstGeom>
          <a:noFill/>
          <a:ln w="76200">
            <a:solidFill>
              <a:srgbClr val="F62E67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H="1">
            <a:off x="4572000" y="533400"/>
            <a:ext cx="609600" cy="4724400"/>
          </a:xfrm>
          <a:prstGeom prst="line">
            <a:avLst/>
          </a:prstGeom>
          <a:noFill/>
          <a:ln w="76200">
            <a:solidFill>
              <a:srgbClr val="3B19B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7696200" y="1752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4038600" y="1600200"/>
            <a:ext cx="1066800" cy="3124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 animBg="1"/>
      <p:bldP spid="10260" grpId="0" animBg="1"/>
      <p:bldP spid="102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>
                <a:latin typeface="Times New Roman" pitchFamily="18" charset="0"/>
              </a:rPr>
              <a:t>Разложение вектора по трем некомпланарным векторам</a:t>
            </a:r>
          </a:p>
        </p:txBody>
      </p:sp>
      <p:sp>
        <p:nvSpPr>
          <p:cNvPr id="41992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600200"/>
            <a:ext cx="7704138" cy="4525963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3000" i="1" dirty="0" smtClean="0">
                <a:latin typeface="Times New Roman" pitchFamily="18" charset="0"/>
              </a:rPr>
              <a:t>Если</a:t>
            </a:r>
            <a:r>
              <a:rPr lang="ru-RU" sz="2400" i="1" dirty="0" smtClean="0">
                <a:latin typeface="Times New Roman" pitchFamily="18" charset="0"/>
              </a:rPr>
              <a:t> вектор </a:t>
            </a:r>
            <a:r>
              <a:rPr lang="en-US" sz="2400" b="1" i="1" dirty="0" smtClean="0">
                <a:latin typeface="Times New Roman" pitchFamily="18" charset="0"/>
              </a:rPr>
              <a:t>p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</a:rPr>
              <a:t>представлен в виде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ru-RU" sz="2400" i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ru-RU" sz="2400" i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400" i="1" dirty="0" smtClean="0">
                <a:latin typeface="Times New Roman" pitchFamily="18" charset="0"/>
              </a:rPr>
              <a:t>где </a:t>
            </a:r>
            <a:r>
              <a:rPr lang="en-US" sz="2400" b="1" i="1" dirty="0" smtClean="0">
                <a:latin typeface="Times New Roman" pitchFamily="18" charset="0"/>
              </a:rPr>
              <a:t>x, y, z</a:t>
            </a:r>
            <a:r>
              <a:rPr lang="en-US" sz="2400" i="1" dirty="0" smtClean="0">
                <a:latin typeface="Times New Roman" pitchFamily="18" charset="0"/>
              </a:rPr>
              <a:t> – </a:t>
            </a:r>
            <a:r>
              <a:rPr lang="ru-RU" sz="2400" i="1" dirty="0" smtClean="0">
                <a:latin typeface="Times New Roman" pitchFamily="18" charset="0"/>
              </a:rPr>
              <a:t>некоторые числа, то говорят, что вектор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400" i="1" dirty="0" smtClean="0">
                <a:latin typeface="Times New Roman" pitchFamily="18" charset="0"/>
              </a:rPr>
              <a:t>       разложен по векторам	     ,       и      .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ru-RU" sz="2400" i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ru-RU" sz="2400" i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400" i="1" dirty="0" smtClean="0">
                <a:latin typeface="Times New Roman" pitchFamily="18" charset="0"/>
              </a:rPr>
              <a:t>Числа </a:t>
            </a:r>
            <a:r>
              <a:rPr lang="en-US" sz="2400" i="1" dirty="0" smtClean="0">
                <a:latin typeface="Times New Roman" pitchFamily="18" charset="0"/>
              </a:rPr>
              <a:t>x, y</a:t>
            </a:r>
            <a:r>
              <a:rPr lang="ru-RU" sz="2400" i="1" dirty="0" smtClean="0">
                <a:latin typeface="Times New Roman" pitchFamily="18" charset="0"/>
              </a:rPr>
              <a:t>, </a:t>
            </a:r>
            <a:r>
              <a:rPr lang="en-US" sz="2400" i="1" dirty="0" smtClean="0">
                <a:latin typeface="Times New Roman" pitchFamily="18" charset="0"/>
              </a:rPr>
              <a:t>z</a:t>
            </a:r>
            <a:r>
              <a:rPr lang="ru-RU" sz="2400" i="1" dirty="0" smtClean="0">
                <a:latin typeface="Times New Roman" pitchFamily="18" charset="0"/>
              </a:rPr>
              <a:t> называются коэффициентами разложения.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ru-RU" sz="2400" i="1" u="sng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400" b="1" i="1" u="sng" dirty="0" smtClean="0">
                <a:latin typeface="Times New Roman" pitchFamily="18" charset="0"/>
              </a:rPr>
              <a:t>Теорема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400" i="1" dirty="0" smtClean="0">
                <a:latin typeface="Times New Roman" pitchFamily="18" charset="0"/>
              </a:rPr>
              <a:t>Любой вектор можно разложить по трем данным некомпланарным векторам, причем коэффициенты разложения определяются единственным образом.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ru-RU" sz="2000" u="sng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ru-RU" sz="2400" i="1" u="sng" dirty="0" smtClean="0">
                <a:solidFill>
                  <a:schemeClr val="hlink"/>
                </a:solidFill>
                <a:latin typeface="Times New Roman" pitchFamily="18" charset="0"/>
                <a:hlinkClick r:id="" action="ppaction://noaction"/>
              </a:rPr>
              <a:t>Доказательство</a:t>
            </a:r>
            <a:endParaRPr lang="ru-RU" sz="2400" i="1" u="sng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400" i="1" dirty="0" smtClean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41986" name="Object 4"/>
          <p:cNvGraphicFramePr>
            <a:graphicFrameLocks noChangeAspect="1"/>
          </p:cNvGraphicFramePr>
          <p:nvPr/>
        </p:nvGraphicFramePr>
        <p:xfrm>
          <a:off x="1042988" y="1966913"/>
          <a:ext cx="259238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Формула" r:id="rId3" imgW="1066680" imgH="253800" progId="Equation.3">
                  <p:embed/>
                </p:oleObj>
              </mc:Choice>
              <mc:Fallback>
                <p:oleObj name="Формула" r:id="rId3" imgW="106668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966913"/>
                        <a:ext cx="2592387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7"/>
          <p:cNvGraphicFramePr>
            <a:graphicFrameLocks noChangeAspect="1"/>
          </p:cNvGraphicFramePr>
          <p:nvPr/>
        </p:nvGraphicFramePr>
        <p:xfrm>
          <a:off x="1042988" y="2852738"/>
          <a:ext cx="36988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Формула" r:id="rId5" imgW="152280" imgH="253800" progId="Equation.3">
                  <p:embed/>
                </p:oleObj>
              </mc:Choice>
              <mc:Fallback>
                <p:oleObj name="Формула" r:id="rId5" imgW="152280" imgH="25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852738"/>
                        <a:ext cx="369887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8"/>
          <p:cNvGraphicFramePr>
            <a:graphicFrameLocks noChangeAspect="1"/>
          </p:cNvGraphicFramePr>
          <p:nvPr/>
        </p:nvGraphicFramePr>
        <p:xfrm>
          <a:off x="4716463" y="2852738"/>
          <a:ext cx="30956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Формула" r:id="rId7" imgW="126720" imgH="228600" progId="Equation.3">
                  <p:embed/>
                </p:oleObj>
              </mc:Choice>
              <mc:Fallback>
                <p:oleObj name="Формула" r:id="rId7" imgW="12672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852738"/>
                        <a:ext cx="309562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9"/>
          <p:cNvGraphicFramePr>
            <a:graphicFrameLocks noChangeAspect="1"/>
          </p:cNvGraphicFramePr>
          <p:nvPr/>
        </p:nvGraphicFramePr>
        <p:xfrm>
          <a:off x="5292725" y="2852738"/>
          <a:ext cx="30956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Формула" r:id="rId9" imgW="126720" imgH="228600" progId="Equation.3">
                  <p:embed/>
                </p:oleObj>
              </mc:Choice>
              <mc:Fallback>
                <p:oleObj name="Формула" r:id="rId9" imgW="12672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852738"/>
                        <a:ext cx="309563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10"/>
          <p:cNvGraphicFramePr>
            <a:graphicFrameLocks noChangeAspect="1"/>
          </p:cNvGraphicFramePr>
          <p:nvPr/>
        </p:nvGraphicFramePr>
        <p:xfrm>
          <a:off x="6011863" y="2852738"/>
          <a:ext cx="277812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Формула" r:id="rId11" imgW="114120" imgH="228600" progId="Equation.3">
                  <p:embed/>
                </p:oleObj>
              </mc:Choice>
              <mc:Fallback>
                <p:oleObj name="Формула" r:id="rId11" imgW="11412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2852738"/>
                        <a:ext cx="277812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143</TotalTime>
  <Words>352</Words>
  <Application>Microsoft Office PowerPoint</Application>
  <PresentationFormat>Экран (4:3)</PresentationFormat>
  <Paragraphs>147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 Unicode MS</vt:lpstr>
      <vt:lpstr>Franklin Gothic Book</vt:lpstr>
      <vt:lpstr>Franklin Gothic Medium</vt:lpstr>
      <vt:lpstr>Times New Roman</vt:lpstr>
      <vt:lpstr>Wingdings 2</vt:lpstr>
      <vt:lpstr>Трек</vt:lpstr>
      <vt:lpstr>Формула</vt:lpstr>
      <vt:lpstr>Разложение вектора по трем некомпланарным векторам</vt:lpstr>
      <vt:lpstr>Определение компланарных векторов</vt:lpstr>
      <vt:lpstr>Разложение вектора по двум неколлинеарным векторам</vt:lpstr>
      <vt:lpstr>Доказательство теоремы</vt:lpstr>
      <vt:lpstr>Доказательство теоремы</vt:lpstr>
      <vt:lpstr>Презентация PowerPoint</vt:lpstr>
      <vt:lpstr>Презентация PowerPoint</vt:lpstr>
      <vt:lpstr>Презентация PowerPoint</vt:lpstr>
      <vt:lpstr>Разложение вектора по трем некомпланарным векторам</vt:lpstr>
      <vt:lpstr>Доказательство теоремы</vt:lpstr>
      <vt:lpstr>Доказательство теоремы</vt:lpstr>
      <vt:lpstr>Вектор, проведенный в центроид треугольника,</vt:lpstr>
      <vt:lpstr>Доказательство</vt:lpstr>
      <vt:lpstr>Вектор, проведенный в точку пересечения диагоналей параллелограмма,</vt:lpstr>
      <vt:lpstr>Доказательство</vt:lpstr>
      <vt:lpstr>Вектор, лежащий на диагонали параллелепипеда,</vt:lpstr>
      <vt:lpstr>Доказательство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Разложение вектора по двум неколлинеарным векторам</dc:title>
  <dc:creator>Натали</dc:creator>
  <cp:lastModifiedBy>Acer</cp:lastModifiedBy>
  <cp:revision>16</cp:revision>
  <dcterms:created xsi:type="dcterms:W3CDTF">2016-10-02T05:20:05Z</dcterms:created>
  <dcterms:modified xsi:type="dcterms:W3CDTF">2020-05-11T10:47:16Z</dcterms:modified>
</cp:coreProperties>
</file>