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283" r:id="rId3"/>
    <p:sldId id="256" r:id="rId4"/>
    <p:sldId id="291" r:id="rId5"/>
    <p:sldId id="269" r:id="rId6"/>
    <p:sldId id="270" r:id="rId7"/>
    <p:sldId id="284" r:id="rId8"/>
    <p:sldId id="285" r:id="rId9"/>
    <p:sldId id="286" r:id="rId10"/>
    <p:sldId id="288" r:id="rId11"/>
    <p:sldId id="290" r:id="rId12"/>
    <p:sldId id="292" r:id="rId13"/>
    <p:sldId id="293" r:id="rId14"/>
    <p:sldId id="289" r:id="rId15"/>
    <p:sldId id="287" r:id="rId16"/>
    <p:sldId id="294" r:id="rId17"/>
    <p:sldId id="259" r:id="rId18"/>
    <p:sldId id="296" r:id="rId19"/>
    <p:sldId id="297" r:id="rId20"/>
    <p:sldId id="300" r:id="rId21"/>
    <p:sldId id="303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01" r:id="rId37"/>
    <p:sldId id="30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248"/>
    <a:srgbClr val="009900"/>
    <a:srgbClr val="A9C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2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7F446B-F891-4ADA-B99B-D2A6A028DA72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C9A669-F1CF-48AE-A825-4B8A9333671D}">
      <dgm:prSet phldrT="[Текст]"/>
      <dgm:spPr/>
      <dgm:t>
        <a:bodyPr/>
        <a:lstStyle/>
        <a:p>
          <a:r>
            <a:rPr lang="ru-RU" b="1" dirty="0" smtClean="0"/>
            <a:t>колодец</a:t>
          </a:r>
          <a:endParaRPr lang="ru-RU" b="1" dirty="0"/>
        </a:p>
      </dgm:t>
    </dgm:pt>
    <dgm:pt modelId="{BA4B38C6-FCDC-4821-B668-B01424C60E79}" type="parTrans" cxnId="{966E07D7-B252-42D3-B8D6-76D2F10E1F2A}">
      <dgm:prSet/>
      <dgm:spPr/>
      <dgm:t>
        <a:bodyPr/>
        <a:lstStyle/>
        <a:p>
          <a:endParaRPr lang="ru-RU"/>
        </a:p>
      </dgm:t>
    </dgm:pt>
    <dgm:pt modelId="{8CC7FFE7-AED5-4215-8905-79763B96E087}" type="sibTrans" cxnId="{966E07D7-B252-42D3-B8D6-76D2F10E1F2A}">
      <dgm:prSet/>
      <dgm:spPr/>
      <dgm:t>
        <a:bodyPr/>
        <a:lstStyle/>
        <a:p>
          <a:endParaRPr lang="ru-RU"/>
        </a:p>
      </dgm:t>
    </dgm:pt>
    <dgm:pt modelId="{61C364D6-E587-4B9C-9379-26479803039E}">
      <dgm:prSet phldrT="[Текст]"/>
      <dgm:spPr/>
      <dgm:t>
        <a:bodyPr/>
        <a:lstStyle/>
        <a:p>
          <a:r>
            <a:rPr lang="ru-RU" b="1" dirty="0" smtClean="0"/>
            <a:t>гейзер</a:t>
          </a:r>
          <a:endParaRPr lang="ru-RU" b="1" dirty="0"/>
        </a:p>
      </dgm:t>
    </dgm:pt>
    <dgm:pt modelId="{D66373FB-6F9E-40B2-88D8-3080A73A31AB}" type="parTrans" cxnId="{758DA2D7-F8D7-4670-8899-23E9C59154EA}">
      <dgm:prSet/>
      <dgm:spPr/>
      <dgm:t>
        <a:bodyPr/>
        <a:lstStyle/>
        <a:p>
          <a:endParaRPr lang="ru-RU"/>
        </a:p>
      </dgm:t>
    </dgm:pt>
    <dgm:pt modelId="{E704FBB6-DCDB-44D0-BFA8-08B24654D73E}" type="sibTrans" cxnId="{758DA2D7-F8D7-4670-8899-23E9C59154EA}">
      <dgm:prSet/>
      <dgm:spPr/>
      <dgm:t>
        <a:bodyPr/>
        <a:lstStyle/>
        <a:p>
          <a:endParaRPr lang="ru-RU"/>
        </a:p>
      </dgm:t>
    </dgm:pt>
    <dgm:pt modelId="{F6318174-3C24-4DF0-A4AD-20066AFCD31D}">
      <dgm:prSet phldrT="[Текст]"/>
      <dgm:spPr/>
      <dgm:t>
        <a:bodyPr/>
        <a:lstStyle/>
        <a:p>
          <a:r>
            <a:rPr lang="ru-RU" b="1" dirty="0" smtClean="0"/>
            <a:t>родник</a:t>
          </a:r>
          <a:endParaRPr lang="ru-RU" b="1" dirty="0"/>
        </a:p>
      </dgm:t>
    </dgm:pt>
    <dgm:pt modelId="{A0C78C3C-FDCB-4022-913C-14311CC114F4}" type="parTrans" cxnId="{E8AF08DB-D398-4B30-976B-A6A335425E41}">
      <dgm:prSet/>
      <dgm:spPr/>
      <dgm:t>
        <a:bodyPr/>
        <a:lstStyle/>
        <a:p>
          <a:endParaRPr lang="ru-RU"/>
        </a:p>
      </dgm:t>
    </dgm:pt>
    <dgm:pt modelId="{5F4B1322-CFAB-4508-95AF-E513C084C3A3}" type="sibTrans" cxnId="{E8AF08DB-D398-4B30-976B-A6A335425E41}">
      <dgm:prSet/>
      <dgm:spPr/>
      <dgm:t>
        <a:bodyPr/>
        <a:lstStyle/>
        <a:p>
          <a:endParaRPr lang="ru-RU"/>
        </a:p>
      </dgm:t>
    </dgm:pt>
    <dgm:pt modelId="{31B20926-BC04-4A03-A772-5705494A2F4A}">
      <dgm:prSet phldrT="[Текст]"/>
      <dgm:spPr/>
      <dgm:t>
        <a:bodyPr/>
        <a:lstStyle/>
        <a:p>
          <a:r>
            <a:rPr lang="ru-RU" b="1" dirty="0" smtClean="0"/>
            <a:t>извержение вулкана с парами воды </a:t>
          </a:r>
          <a:endParaRPr lang="ru-RU" b="1" dirty="0"/>
        </a:p>
      </dgm:t>
    </dgm:pt>
    <dgm:pt modelId="{AD61EA06-3717-491B-B2C3-0D37F80769C6}" type="parTrans" cxnId="{92AFEB8E-6B68-45B5-8C34-BB7F4B0D7615}">
      <dgm:prSet/>
      <dgm:spPr/>
      <dgm:t>
        <a:bodyPr/>
        <a:lstStyle/>
        <a:p>
          <a:endParaRPr lang="ru-RU"/>
        </a:p>
      </dgm:t>
    </dgm:pt>
    <dgm:pt modelId="{E4342356-C3CC-4ED2-883D-3BF3F2BA8765}" type="sibTrans" cxnId="{92AFEB8E-6B68-45B5-8C34-BB7F4B0D7615}">
      <dgm:prSet/>
      <dgm:spPr/>
      <dgm:t>
        <a:bodyPr/>
        <a:lstStyle/>
        <a:p>
          <a:endParaRPr lang="ru-RU"/>
        </a:p>
      </dgm:t>
    </dgm:pt>
    <dgm:pt modelId="{96E9D5D8-56E2-4BD9-A2C9-1ECF44BAB88D}" type="pres">
      <dgm:prSet presAssocID="{C47F446B-F891-4ADA-B99B-D2A6A028DA7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B9C844-843F-40B1-8D29-8022E25EEB0C}" type="pres">
      <dgm:prSet presAssocID="{5EC9A669-F1CF-48AE-A825-4B8A9333671D}" presName="compNode" presStyleCnt="0"/>
      <dgm:spPr/>
    </dgm:pt>
    <dgm:pt modelId="{268EC1D6-5F84-4FBF-B62A-62545415FE1F}" type="pres">
      <dgm:prSet presAssocID="{5EC9A669-F1CF-48AE-A825-4B8A9333671D}" presName="pictRect" presStyleLbl="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  <a:ln w="57150">
          <a:solidFill>
            <a:srgbClr val="00B0F0"/>
          </a:solidFill>
        </a:ln>
      </dgm:spPr>
    </dgm:pt>
    <dgm:pt modelId="{A051E23D-C4F1-420D-AB2E-08096CFE3BD2}" type="pres">
      <dgm:prSet presAssocID="{5EC9A669-F1CF-48AE-A825-4B8A9333671D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364D1-F521-4AB4-B671-C0C3B9484B4E}" type="pres">
      <dgm:prSet presAssocID="{8CC7FFE7-AED5-4215-8905-79763B96E08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D521AD0-A1DB-468F-A07B-97485631C4F1}" type="pres">
      <dgm:prSet presAssocID="{61C364D6-E587-4B9C-9379-26479803039E}" presName="compNode" presStyleCnt="0"/>
      <dgm:spPr/>
    </dgm:pt>
    <dgm:pt modelId="{A1675918-5D90-4E9D-8A07-805FBD65EAA0}" type="pres">
      <dgm:prSet presAssocID="{61C364D6-E587-4B9C-9379-26479803039E}" presName="pictRect" presStyleLbl="nod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  <a:ln w="57150">
          <a:solidFill>
            <a:srgbClr val="00B0F0"/>
          </a:solidFill>
        </a:ln>
      </dgm:spPr>
    </dgm:pt>
    <dgm:pt modelId="{6A832D8E-B875-4EC8-B2A2-04FBFCC38C31}" type="pres">
      <dgm:prSet presAssocID="{61C364D6-E587-4B9C-9379-26479803039E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AA4047-B6D2-4651-9496-0C3792E4DFBD}" type="pres">
      <dgm:prSet presAssocID="{E704FBB6-DCDB-44D0-BFA8-08B24654D73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53F0FD2-47FB-4BED-87F5-3074420D3684}" type="pres">
      <dgm:prSet presAssocID="{F6318174-3C24-4DF0-A4AD-20066AFCD31D}" presName="compNode" presStyleCnt="0"/>
      <dgm:spPr/>
    </dgm:pt>
    <dgm:pt modelId="{F3F6B60B-A9F7-4820-9F87-8165ECEF006A}" type="pres">
      <dgm:prSet presAssocID="{F6318174-3C24-4DF0-A4AD-20066AFCD31D}" presName="pictRect" presStyleLbl="node1" presStyleIdx="2" presStyleCnt="4" custLinFactNeighborX="-1199" custLinFactNeighborY="-2514"/>
      <dgm:spPr>
        <a:blipFill rotWithShape="1">
          <a:blip xmlns:r="http://schemas.openxmlformats.org/officeDocument/2006/relationships" r:embed="rId3"/>
          <a:stretch>
            <a:fillRect/>
          </a:stretch>
        </a:blipFill>
        <a:ln w="57150">
          <a:solidFill>
            <a:srgbClr val="00B0F0"/>
          </a:solidFill>
        </a:ln>
      </dgm:spPr>
    </dgm:pt>
    <dgm:pt modelId="{853E2C42-6C10-4451-8F6E-98EB71BDD561}" type="pres">
      <dgm:prSet presAssocID="{F6318174-3C24-4DF0-A4AD-20066AFCD31D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B4C3E-FE6D-4651-805D-900BAB34B9DE}" type="pres">
      <dgm:prSet presAssocID="{5F4B1322-CFAB-4508-95AF-E513C084C3A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B140F3C-7D1C-4A13-A64F-2F3D98EDED06}" type="pres">
      <dgm:prSet presAssocID="{31B20926-BC04-4A03-A772-5705494A2F4A}" presName="compNode" presStyleCnt="0"/>
      <dgm:spPr/>
    </dgm:pt>
    <dgm:pt modelId="{B3AE38A4-033C-46B0-BC99-A477F1121DE5}" type="pres">
      <dgm:prSet presAssocID="{31B20926-BC04-4A03-A772-5705494A2F4A}" presName="pictRect" presStyleLbl="nod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  <a:ln w="57150">
          <a:solidFill>
            <a:srgbClr val="00B0F0"/>
          </a:solidFill>
        </a:ln>
      </dgm:spPr>
    </dgm:pt>
    <dgm:pt modelId="{731E80C3-F225-44F3-BAEE-57B807E5EC37}" type="pres">
      <dgm:prSet presAssocID="{31B20926-BC04-4A03-A772-5705494A2F4A}" presName="textRect" presStyleLbl="revTx" presStyleIdx="3" presStyleCnt="4" custScaleX="172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6E07D7-B252-42D3-B8D6-76D2F10E1F2A}" srcId="{C47F446B-F891-4ADA-B99B-D2A6A028DA72}" destId="{5EC9A669-F1CF-48AE-A825-4B8A9333671D}" srcOrd="0" destOrd="0" parTransId="{BA4B38C6-FCDC-4821-B668-B01424C60E79}" sibTransId="{8CC7FFE7-AED5-4215-8905-79763B96E087}"/>
    <dgm:cxn modelId="{EEF02D83-16C8-4D72-BFEF-4C86E64E34B0}" type="presOf" srcId="{5EC9A669-F1CF-48AE-A825-4B8A9333671D}" destId="{A051E23D-C4F1-420D-AB2E-08096CFE3BD2}" srcOrd="0" destOrd="0" presId="urn:microsoft.com/office/officeart/2005/8/layout/pList1#1"/>
    <dgm:cxn modelId="{F5246BE3-0F2B-49CC-96ED-EF97D23D1E6C}" type="presOf" srcId="{61C364D6-E587-4B9C-9379-26479803039E}" destId="{6A832D8E-B875-4EC8-B2A2-04FBFCC38C31}" srcOrd="0" destOrd="0" presId="urn:microsoft.com/office/officeart/2005/8/layout/pList1#1"/>
    <dgm:cxn modelId="{A7ACA82D-F145-454B-A1B2-CC3728337051}" type="presOf" srcId="{C47F446B-F891-4ADA-B99B-D2A6A028DA72}" destId="{96E9D5D8-56E2-4BD9-A2C9-1ECF44BAB88D}" srcOrd="0" destOrd="0" presId="urn:microsoft.com/office/officeart/2005/8/layout/pList1#1"/>
    <dgm:cxn modelId="{1DC72249-E1E8-487A-86B9-06ADCD4B42F0}" type="presOf" srcId="{8CC7FFE7-AED5-4215-8905-79763B96E087}" destId="{905364D1-F521-4AB4-B671-C0C3B9484B4E}" srcOrd="0" destOrd="0" presId="urn:microsoft.com/office/officeart/2005/8/layout/pList1#1"/>
    <dgm:cxn modelId="{92AFEB8E-6B68-45B5-8C34-BB7F4B0D7615}" srcId="{C47F446B-F891-4ADA-B99B-D2A6A028DA72}" destId="{31B20926-BC04-4A03-A772-5705494A2F4A}" srcOrd="3" destOrd="0" parTransId="{AD61EA06-3717-491B-B2C3-0D37F80769C6}" sibTransId="{E4342356-C3CC-4ED2-883D-3BF3F2BA8765}"/>
    <dgm:cxn modelId="{995FB399-7E84-4D25-ABBE-C75900776859}" type="presOf" srcId="{5F4B1322-CFAB-4508-95AF-E513C084C3A3}" destId="{5B7B4C3E-FE6D-4651-805D-900BAB34B9DE}" srcOrd="0" destOrd="0" presId="urn:microsoft.com/office/officeart/2005/8/layout/pList1#1"/>
    <dgm:cxn modelId="{D515960E-9799-4174-9CBF-B75BD8003344}" type="presOf" srcId="{31B20926-BC04-4A03-A772-5705494A2F4A}" destId="{731E80C3-F225-44F3-BAEE-57B807E5EC37}" srcOrd="0" destOrd="0" presId="urn:microsoft.com/office/officeart/2005/8/layout/pList1#1"/>
    <dgm:cxn modelId="{008A87B3-22F3-4852-B5BC-140EBE41F2F5}" type="presOf" srcId="{F6318174-3C24-4DF0-A4AD-20066AFCD31D}" destId="{853E2C42-6C10-4451-8F6E-98EB71BDD561}" srcOrd="0" destOrd="0" presId="urn:microsoft.com/office/officeart/2005/8/layout/pList1#1"/>
    <dgm:cxn modelId="{758DA2D7-F8D7-4670-8899-23E9C59154EA}" srcId="{C47F446B-F891-4ADA-B99B-D2A6A028DA72}" destId="{61C364D6-E587-4B9C-9379-26479803039E}" srcOrd="1" destOrd="0" parTransId="{D66373FB-6F9E-40B2-88D8-3080A73A31AB}" sibTransId="{E704FBB6-DCDB-44D0-BFA8-08B24654D73E}"/>
    <dgm:cxn modelId="{E8AF08DB-D398-4B30-976B-A6A335425E41}" srcId="{C47F446B-F891-4ADA-B99B-D2A6A028DA72}" destId="{F6318174-3C24-4DF0-A4AD-20066AFCD31D}" srcOrd="2" destOrd="0" parTransId="{A0C78C3C-FDCB-4022-913C-14311CC114F4}" sibTransId="{5F4B1322-CFAB-4508-95AF-E513C084C3A3}"/>
    <dgm:cxn modelId="{59FC6DD8-A773-4C83-93FB-92F268E68197}" type="presOf" srcId="{E704FBB6-DCDB-44D0-BFA8-08B24654D73E}" destId="{25AA4047-B6D2-4651-9496-0C3792E4DFBD}" srcOrd="0" destOrd="0" presId="urn:microsoft.com/office/officeart/2005/8/layout/pList1#1"/>
    <dgm:cxn modelId="{BB8B078D-F521-4E10-97D4-CE210CD9D593}" type="presParOf" srcId="{96E9D5D8-56E2-4BD9-A2C9-1ECF44BAB88D}" destId="{36B9C844-843F-40B1-8D29-8022E25EEB0C}" srcOrd="0" destOrd="0" presId="urn:microsoft.com/office/officeart/2005/8/layout/pList1#1"/>
    <dgm:cxn modelId="{46B73911-EA92-43AF-ACD1-1E1125F4C8B6}" type="presParOf" srcId="{36B9C844-843F-40B1-8D29-8022E25EEB0C}" destId="{268EC1D6-5F84-4FBF-B62A-62545415FE1F}" srcOrd="0" destOrd="0" presId="urn:microsoft.com/office/officeart/2005/8/layout/pList1#1"/>
    <dgm:cxn modelId="{589DF274-1970-42F6-B47D-451B6BB53C15}" type="presParOf" srcId="{36B9C844-843F-40B1-8D29-8022E25EEB0C}" destId="{A051E23D-C4F1-420D-AB2E-08096CFE3BD2}" srcOrd="1" destOrd="0" presId="urn:microsoft.com/office/officeart/2005/8/layout/pList1#1"/>
    <dgm:cxn modelId="{7D8A9746-E5C2-4064-B60C-C7C45DFADA60}" type="presParOf" srcId="{96E9D5D8-56E2-4BD9-A2C9-1ECF44BAB88D}" destId="{905364D1-F521-4AB4-B671-C0C3B9484B4E}" srcOrd="1" destOrd="0" presId="urn:microsoft.com/office/officeart/2005/8/layout/pList1#1"/>
    <dgm:cxn modelId="{69FF215D-A83C-412D-896B-ACD653966B3C}" type="presParOf" srcId="{96E9D5D8-56E2-4BD9-A2C9-1ECF44BAB88D}" destId="{0D521AD0-A1DB-468F-A07B-97485631C4F1}" srcOrd="2" destOrd="0" presId="urn:microsoft.com/office/officeart/2005/8/layout/pList1#1"/>
    <dgm:cxn modelId="{F8861D43-0291-4C7D-91D7-40597BAA54E0}" type="presParOf" srcId="{0D521AD0-A1DB-468F-A07B-97485631C4F1}" destId="{A1675918-5D90-4E9D-8A07-805FBD65EAA0}" srcOrd="0" destOrd="0" presId="urn:microsoft.com/office/officeart/2005/8/layout/pList1#1"/>
    <dgm:cxn modelId="{31267B59-6357-418E-8438-9521B5495165}" type="presParOf" srcId="{0D521AD0-A1DB-468F-A07B-97485631C4F1}" destId="{6A832D8E-B875-4EC8-B2A2-04FBFCC38C31}" srcOrd="1" destOrd="0" presId="urn:microsoft.com/office/officeart/2005/8/layout/pList1#1"/>
    <dgm:cxn modelId="{CADE8025-2DE6-4BE5-8584-04746A57DAD1}" type="presParOf" srcId="{96E9D5D8-56E2-4BD9-A2C9-1ECF44BAB88D}" destId="{25AA4047-B6D2-4651-9496-0C3792E4DFBD}" srcOrd="3" destOrd="0" presId="urn:microsoft.com/office/officeart/2005/8/layout/pList1#1"/>
    <dgm:cxn modelId="{5EDB47DD-8803-45E3-ADDC-1D583A9B0BBB}" type="presParOf" srcId="{96E9D5D8-56E2-4BD9-A2C9-1ECF44BAB88D}" destId="{053F0FD2-47FB-4BED-87F5-3074420D3684}" srcOrd="4" destOrd="0" presId="urn:microsoft.com/office/officeart/2005/8/layout/pList1#1"/>
    <dgm:cxn modelId="{75A19CA7-85FC-4BF6-B18B-EDD05A750652}" type="presParOf" srcId="{053F0FD2-47FB-4BED-87F5-3074420D3684}" destId="{F3F6B60B-A9F7-4820-9F87-8165ECEF006A}" srcOrd="0" destOrd="0" presId="urn:microsoft.com/office/officeart/2005/8/layout/pList1#1"/>
    <dgm:cxn modelId="{4A4B6FFC-C39A-4091-9949-E0CAEE150FF9}" type="presParOf" srcId="{053F0FD2-47FB-4BED-87F5-3074420D3684}" destId="{853E2C42-6C10-4451-8F6E-98EB71BDD561}" srcOrd="1" destOrd="0" presId="urn:microsoft.com/office/officeart/2005/8/layout/pList1#1"/>
    <dgm:cxn modelId="{4621FC17-46FD-45B6-A574-AD686E632B73}" type="presParOf" srcId="{96E9D5D8-56E2-4BD9-A2C9-1ECF44BAB88D}" destId="{5B7B4C3E-FE6D-4651-805D-900BAB34B9DE}" srcOrd="5" destOrd="0" presId="urn:microsoft.com/office/officeart/2005/8/layout/pList1#1"/>
    <dgm:cxn modelId="{254B732F-905D-4775-B37B-B0C59D794E12}" type="presParOf" srcId="{96E9D5D8-56E2-4BD9-A2C9-1ECF44BAB88D}" destId="{3B140F3C-7D1C-4A13-A64F-2F3D98EDED06}" srcOrd="6" destOrd="0" presId="urn:microsoft.com/office/officeart/2005/8/layout/pList1#1"/>
    <dgm:cxn modelId="{F155761A-1086-4C89-B228-30E555B7C46B}" type="presParOf" srcId="{3B140F3C-7D1C-4A13-A64F-2F3D98EDED06}" destId="{B3AE38A4-033C-46B0-BC99-A477F1121DE5}" srcOrd="0" destOrd="0" presId="urn:microsoft.com/office/officeart/2005/8/layout/pList1#1"/>
    <dgm:cxn modelId="{36F78018-BDCC-423D-9F4D-2832EABA715E}" type="presParOf" srcId="{3B140F3C-7D1C-4A13-A64F-2F3D98EDED06}" destId="{731E80C3-F225-44F3-BAEE-57B807E5EC37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EC1D6-5F84-4FBF-B62A-62545415FE1F}">
      <dsp:nvSpPr>
        <dsp:cNvPr id="0" name=""/>
        <dsp:cNvSpPr/>
      </dsp:nvSpPr>
      <dsp:spPr>
        <a:xfrm>
          <a:off x="26581" y="2747"/>
          <a:ext cx="2008558" cy="1383897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571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1E23D-C4F1-420D-AB2E-08096CFE3BD2}">
      <dsp:nvSpPr>
        <dsp:cNvPr id="0" name=""/>
        <dsp:cNvSpPr/>
      </dsp:nvSpPr>
      <dsp:spPr>
        <a:xfrm>
          <a:off x="26581" y="1386644"/>
          <a:ext cx="2008558" cy="74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колодец</a:t>
          </a:r>
          <a:endParaRPr lang="ru-RU" sz="2100" b="1" kern="1200" dirty="0"/>
        </a:p>
      </dsp:txBody>
      <dsp:txXfrm>
        <a:off x="26581" y="1386644"/>
        <a:ext cx="2008558" cy="745175"/>
      </dsp:txXfrm>
    </dsp:sp>
    <dsp:sp modelId="{A1675918-5D90-4E9D-8A07-805FBD65EAA0}">
      <dsp:nvSpPr>
        <dsp:cNvPr id="0" name=""/>
        <dsp:cNvSpPr/>
      </dsp:nvSpPr>
      <dsp:spPr>
        <a:xfrm>
          <a:off x="2236080" y="2747"/>
          <a:ext cx="2008558" cy="1383897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571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832D8E-B875-4EC8-B2A2-04FBFCC38C31}">
      <dsp:nvSpPr>
        <dsp:cNvPr id="0" name=""/>
        <dsp:cNvSpPr/>
      </dsp:nvSpPr>
      <dsp:spPr>
        <a:xfrm>
          <a:off x="2236080" y="1386644"/>
          <a:ext cx="2008558" cy="74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гейзер</a:t>
          </a:r>
          <a:endParaRPr lang="ru-RU" sz="2100" b="1" kern="1200" dirty="0"/>
        </a:p>
      </dsp:txBody>
      <dsp:txXfrm>
        <a:off x="2236080" y="1386644"/>
        <a:ext cx="2008558" cy="745175"/>
      </dsp:txXfrm>
    </dsp:sp>
    <dsp:sp modelId="{F3F6B60B-A9F7-4820-9F87-8165ECEF006A}">
      <dsp:nvSpPr>
        <dsp:cNvPr id="0" name=""/>
        <dsp:cNvSpPr/>
      </dsp:nvSpPr>
      <dsp:spPr>
        <a:xfrm>
          <a:off x="4421497" y="0"/>
          <a:ext cx="2008558" cy="1383897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571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E2C42-6C10-4451-8F6E-98EB71BDD561}">
      <dsp:nvSpPr>
        <dsp:cNvPr id="0" name=""/>
        <dsp:cNvSpPr/>
      </dsp:nvSpPr>
      <dsp:spPr>
        <a:xfrm>
          <a:off x="4445579" y="1386644"/>
          <a:ext cx="2008558" cy="74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родник</a:t>
          </a:r>
          <a:endParaRPr lang="ru-RU" sz="2100" b="1" kern="1200" dirty="0"/>
        </a:p>
      </dsp:txBody>
      <dsp:txXfrm>
        <a:off x="4445579" y="1386644"/>
        <a:ext cx="2008558" cy="745175"/>
      </dsp:txXfrm>
    </dsp:sp>
    <dsp:sp modelId="{B3AE38A4-033C-46B0-BC99-A477F1121DE5}">
      <dsp:nvSpPr>
        <dsp:cNvPr id="0" name=""/>
        <dsp:cNvSpPr/>
      </dsp:nvSpPr>
      <dsp:spPr>
        <a:xfrm>
          <a:off x="2236080" y="2332675"/>
          <a:ext cx="2008558" cy="1383897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571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1E80C3-F225-44F3-BAEE-57B807E5EC37}">
      <dsp:nvSpPr>
        <dsp:cNvPr id="0" name=""/>
        <dsp:cNvSpPr/>
      </dsp:nvSpPr>
      <dsp:spPr>
        <a:xfrm>
          <a:off x="1510709" y="3716573"/>
          <a:ext cx="3459300" cy="745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извержение вулкана с парами воды </a:t>
          </a:r>
          <a:endParaRPr lang="ru-RU" sz="2100" b="1" kern="1200" dirty="0"/>
        </a:p>
      </dsp:txBody>
      <dsp:txXfrm>
        <a:off x="1510709" y="3716573"/>
        <a:ext cx="3459300" cy="745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879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68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067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10F21-8290-41F0-9443-B40A232DE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452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8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18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639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3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749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39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35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tx2">
                <a:lumMod val="75000"/>
              </a:schemeClr>
            </a:gs>
            <a:gs pos="3000">
              <a:schemeClr val="accent1">
                <a:lumMod val="75000"/>
              </a:schemeClr>
            </a:gs>
            <a:gs pos="0">
              <a:srgbClr val="400040"/>
            </a:gs>
            <a:gs pos="0">
              <a:schemeClr val="accent2">
                <a:lumMod val="60000"/>
                <a:lumOff val="40000"/>
              </a:schemeClr>
            </a:gs>
            <a:gs pos="93000">
              <a:schemeClr val="accent6">
                <a:lumMod val="40000"/>
                <a:lumOff val="60000"/>
              </a:schemeClr>
            </a:gs>
            <a:gs pos="98000">
              <a:srgbClr val="FFBF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51C0A-87BA-4BDA-ACC9-6C48D3EC8807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15E41-B6CA-4018-B8AD-A82E7A087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04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slide" Target="slide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26_01_00-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3973513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195513" y="3213100"/>
            <a:ext cx="1368425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400"/>
              <a:t>Реки 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3779838" y="3213100"/>
            <a:ext cx="1368425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400"/>
              <a:t>Озёра 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5364163" y="3213100"/>
            <a:ext cx="1368425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400"/>
              <a:t>Ледники 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107950" y="3068638"/>
            <a:ext cx="1871663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400"/>
              <a:t>Подземные </a:t>
            </a:r>
          </a:p>
          <a:p>
            <a:r>
              <a:rPr lang="ru-RU" sz="2400"/>
              <a:t>воды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6877050" y="3068638"/>
            <a:ext cx="2266950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2400"/>
              <a:t>Искусственные </a:t>
            </a:r>
          </a:p>
          <a:p>
            <a:r>
              <a:rPr lang="ru-RU" sz="2400"/>
              <a:t>воды</a:t>
            </a: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4572000" y="549275"/>
            <a:ext cx="3529013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4000" dirty="0"/>
              <a:t>Воды суши</a:t>
            </a:r>
          </a:p>
        </p:txBody>
      </p:sp>
      <p:pic>
        <p:nvPicPr>
          <p:cNvPr id="17420" name="Picture 12" descr="skvajin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950" y="4149725"/>
            <a:ext cx="1662113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14" descr="чуя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08175" y="4130675"/>
            <a:ext cx="1655763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6" descr="озеро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635375" y="4103688"/>
            <a:ext cx="1728788" cy="275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17" descr="ледники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435600" y="4076700"/>
            <a:ext cx="1512888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18" descr="канал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164388" y="4076700"/>
            <a:ext cx="1703387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  <p:bldP spid="17415" grpId="0" animBg="1"/>
      <p:bldP spid="17416" grpId="0" animBg="1"/>
      <p:bldP spid="17417" grpId="0" animBg="1"/>
      <p:bldP spid="17418" grpId="0" animBg="1"/>
      <p:bldP spid="174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/>
              <a:t>Подпишите на схеме, где располагаются водопроницаемые и водоупорные слои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7538" y="1341438"/>
            <a:ext cx="4500562" cy="39925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Почва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Водопроницаемый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Водоупорный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Водопроницаемый</a:t>
            </a:r>
            <a:endParaRPr lang="ru-RU" sz="9600" smtClean="0"/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Водоупорный 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214813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50825" y="5229225"/>
            <a:ext cx="88931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800"/>
              <a:t>Слои горных пород, поры и трещины которых заполнены подземной водой, называются водоносными.</a:t>
            </a:r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H="1" flipV="1">
            <a:off x="1043607" y="2420887"/>
            <a:ext cx="1080467" cy="30242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 flipV="1">
            <a:off x="2124074" y="3573016"/>
            <a:ext cx="71661" cy="180067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23528" y="2420888"/>
            <a:ext cx="396044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23528" y="3645024"/>
            <a:ext cx="396044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nimBg="1"/>
      <p:bldP spid="266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20688"/>
            <a:ext cx="4495800" cy="5289550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3600" u="sng" dirty="0" smtClean="0">
                <a:solidFill>
                  <a:schemeClr val="tx2"/>
                </a:solidFill>
              </a:rPr>
              <a:t>   Грунтовые воды (с.157)</a:t>
            </a:r>
            <a:r>
              <a:rPr lang="ru-RU" sz="3600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defRPr/>
            </a:pPr>
            <a:r>
              <a:rPr lang="ru-RU" sz="2400" dirty="0" smtClean="0"/>
              <a:t>Расположены в первом водоносном слое, не прикрытом сверху … породами.</a:t>
            </a:r>
          </a:p>
          <a:p>
            <a:pPr eaLnBrk="1" hangingPunct="1">
              <a:defRPr/>
            </a:pPr>
            <a:r>
              <a:rPr lang="ru-RU" sz="2400" dirty="0" smtClean="0"/>
              <a:t>Их уровень зависит от …</a:t>
            </a:r>
          </a:p>
          <a:p>
            <a:pPr eaLnBrk="1" hangingPunct="1">
              <a:defRPr/>
            </a:pPr>
            <a:r>
              <a:rPr lang="ru-RU" sz="2400" dirty="0" smtClean="0"/>
              <a:t>Грунтовая вода гораздо чище, чем в …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4008" y="1196752"/>
            <a:ext cx="4356100" cy="3500438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3200" u="sng" dirty="0" smtClean="0">
                <a:solidFill>
                  <a:schemeClr val="tx2"/>
                </a:solidFill>
              </a:rPr>
              <a:t>   Межпластовые воды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defRPr/>
            </a:pPr>
            <a:r>
              <a:rPr lang="ru-RU" sz="2400" dirty="0" smtClean="0"/>
              <a:t>Находятся между двумя … слоями </a:t>
            </a:r>
          </a:p>
          <a:p>
            <a:pPr eaLnBrk="1" hangingPunct="1">
              <a:defRPr/>
            </a:pPr>
            <a:r>
              <a:rPr lang="ru-RU" sz="2400" dirty="0" smtClean="0"/>
              <a:t>Межпластовые воды пополняются через …</a:t>
            </a:r>
          </a:p>
          <a:p>
            <a:pPr eaLnBrk="1" hangingPunct="1">
              <a:defRPr/>
            </a:pPr>
            <a:r>
              <a:rPr lang="ru-RU" sz="2400" dirty="0" smtClean="0"/>
              <a:t>Их добывают из артезианских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build="p"/>
      <p:bldP spid="3277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dirty="0" smtClean="0"/>
              <a:t>Какой вид подземных вод изображен на рисунке?</a:t>
            </a: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286000"/>
            <a:ext cx="9144000" cy="6705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dirty="0" smtClean="0"/>
              <a:t>Какой вид подземных вод изображен на рисунке?</a:t>
            </a:r>
          </a:p>
        </p:txBody>
      </p:sp>
      <p:pic>
        <p:nvPicPr>
          <p:cNvPr id="8195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52600"/>
            <a:ext cx="9144000" cy="5638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/>
              <a:t>Подпишите на схеме, где располагаются грунтовые и межпластовые воды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7538" y="1341438"/>
            <a:ext cx="4500562" cy="39925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Почва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Водопроницаемый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Водоупорный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Водопроницаемый</a:t>
            </a:r>
            <a:endParaRPr lang="ru-RU" sz="9600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Водоупорный </a:t>
            </a:r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214813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323528" y="2420888"/>
            <a:ext cx="396044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259632" y="2204864"/>
            <a:ext cx="1224136" cy="36933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Грунтовые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23528" y="3645024"/>
            <a:ext cx="3960440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411760" y="3429000"/>
            <a:ext cx="1800200" cy="36933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Межпластовые </a:t>
            </a: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Познавательная задача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    Если вы пошли в поход, и вода закончилась. Где вы будете её искать?</a:t>
            </a:r>
          </a:p>
        </p:txBody>
      </p:sp>
      <p:pic>
        <p:nvPicPr>
          <p:cNvPr id="22532" name="Picture 4" descr="Изображение 015"/>
          <p:cNvPicPr>
            <a:picLocks noChangeAspect="1" noChangeArrowheads="1"/>
          </p:cNvPicPr>
          <p:nvPr/>
        </p:nvPicPr>
        <p:blipFill>
          <a:blip r:embed="rId2" cstate="print"/>
          <a:srcRect l="53545" t="43555" r="6270" b="38423"/>
          <a:stretch>
            <a:fillRect/>
          </a:stretch>
        </p:blipFill>
        <p:spPr bwMode="auto">
          <a:xfrm>
            <a:off x="1043608" y="3212976"/>
            <a:ext cx="7345363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r>
              <a:rPr lang="ru-RU" sz="4000" smtClean="0">
                <a:effectLst/>
              </a:rPr>
              <a:t>Источники(родники) – выход подземных вод на поверхность.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27653" name="Picture 5" descr="Подземные вод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628775"/>
            <a:ext cx="8208962" cy="4824413"/>
          </a:xfrm>
          <a:prstGeom prst="rect">
            <a:avLst/>
          </a:prstGeom>
          <a:noFill/>
          <a:ln w="3175">
            <a:solidFill>
              <a:srgbClr val="333333"/>
            </a:solidFill>
            <a:miter lim="800000"/>
            <a:headEnd/>
            <a:tailEnd/>
          </a:ln>
          <a:effectLst>
            <a:outerShdw dist="125724" dir="2700000" algn="ctr" rotWithShape="0">
              <a:srgbClr val="333333">
                <a:alpha val="50000"/>
              </a:srgbClr>
            </a:outerShdw>
          </a:effectLst>
        </p:spPr>
      </p:pic>
      <p:sp>
        <p:nvSpPr>
          <p:cNvPr id="52232" name="Line 8"/>
          <p:cNvSpPr>
            <a:spLocks noChangeShapeType="1"/>
          </p:cNvSpPr>
          <p:nvPr/>
        </p:nvSpPr>
        <p:spPr bwMode="auto">
          <a:xfrm flipH="1">
            <a:off x="6804025" y="3933825"/>
            <a:ext cx="720725" cy="10795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5435600" y="3933825"/>
            <a:ext cx="2089150" cy="2889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nimBg="1"/>
      <p:bldP spid="52232" grpId="0" animBg="1"/>
      <p:bldP spid="522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одз. воды для урока\RzSFAvG33Q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5560671" cy="473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347864" y="100368"/>
            <a:ext cx="2880320" cy="176425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Сравните, где вода будет чище и более пригодна для питья?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User\Desktop\чем глукбже тем лучш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4664"/>
            <a:ext cx="2697361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подз. воды для урока\Подземные воды. - Материковые воды. - Физическая география. - Каталог статей - Учитель географии_files\72_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20688"/>
            <a:ext cx="2697361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19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Без имени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513"/>
            <a:ext cx="91440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3887788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XII</a:t>
            </a:r>
            <a:r>
              <a:rPr lang="ru-RU" i="1"/>
              <a:t> век. </a:t>
            </a:r>
          </a:p>
          <a:p>
            <a:pPr algn="ctr"/>
            <a:r>
              <a:rPr lang="ru-RU" i="1"/>
              <a:t>Французская провинция Артуа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17732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Минеральные воды – содержат растворенные минеральные вещества и газы. Свойства минеральных вод позволяют лечить некоторые болезни, поддерживать здоровье организма. </a:t>
            </a:r>
          </a:p>
        </p:txBody>
      </p:sp>
      <p:pic>
        <p:nvPicPr>
          <p:cNvPr id="27652" name="Picture 5" descr="drkwcv 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773238"/>
            <a:ext cx="3297237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Ирина\Desktop\20140327182033_59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4347659" cy="4158630"/>
          </a:xfrm>
          <a:prstGeom prst="rect">
            <a:avLst/>
          </a:prstGeom>
          <a:noFill/>
        </p:spPr>
      </p:pic>
      <p:pic>
        <p:nvPicPr>
          <p:cNvPr id="27650" name="Picture 3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2151063"/>
            <a:ext cx="3149600" cy="470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4400" dirty="0" smtClean="0"/>
              <a:t>Проблемный вопрос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3600" smtClean="0">
              <a:solidFill>
                <a:srgbClr val="009900"/>
              </a:solidFill>
            </a:endParaRPr>
          </a:p>
        </p:txBody>
      </p:sp>
      <p:pic>
        <p:nvPicPr>
          <p:cNvPr id="17412" name="Picture 4" descr="00037913"/>
          <p:cNvPicPr>
            <a:picLocks noChangeAspect="1" noChangeArrowheads="1"/>
          </p:cNvPicPr>
          <p:nvPr/>
        </p:nvPicPr>
        <p:blipFill>
          <a:blip r:embed="rId2" cstate="print"/>
          <a:srcRect l="3743" t="9778" r="3908" b="3485"/>
          <a:stretch>
            <a:fillRect/>
          </a:stretch>
        </p:blipFill>
        <p:spPr bwMode="auto">
          <a:xfrm>
            <a:off x="611560" y="1844824"/>
            <a:ext cx="712946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899592" y="1988840"/>
            <a:ext cx="66976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ru-RU" sz="3200" b="1" dirty="0">
                <a:solidFill>
                  <a:srgbClr val="FF0000"/>
                </a:solidFill>
              </a:rPr>
              <a:t>Какие знания о внутренних водах необходимы при строительстве дома?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032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/>
              <a:t>Найди соответствие.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52513"/>
            <a:ext cx="3635375" cy="4525962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Водоупорные породы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Грунтовые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Артезианские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Подземные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Источник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Минеральные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Водопроницаемые породы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Межпластовые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Водоносный слой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492500" y="1052513"/>
            <a:ext cx="5651500" cy="51419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Н) вода, находящаяся в земной коре.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В) горные породы, пропускающие воду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Г)</a:t>
            </a:r>
            <a:r>
              <a:rPr lang="ru-RU" sz="2000" b="1" dirty="0" smtClean="0"/>
              <a:t> </a:t>
            </a:r>
            <a:r>
              <a:rPr lang="ru-RU" sz="2000" dirty="0" smtClean="0"/>
              <a:t>горные</a:t>
            </a:r>
            <a:r>
              <a:rPr lang="ru-RU" sz="2000" b="1" dirty="0" smtClean="0"/>
              <a:t> </a:t>
            </a:r>
            <a:r>
              <a:rPr lang="ru-RU" sz="2000" dirty="0" smtClean="0"/>
              <a:t>породы, не пропускающие воду.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Е) слой, насыщенный водой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Р) подземные воды, образующие водоносный горизонт над первым от поверхности водоупорным слоем.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Ы) воды, расположенные между двумя водоупорными слоями.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Т) выход подземных вод на земную поверхность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О) подземные воды, насыщенные газами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/>
              <a:t>У) </a:t>
            </a:r>
            <a:r>
              <a:rPr lang="ru-RU" sz="2000" dirty="0" err="1" smtClean="0"/>
              <a:t>самофонтанирующие</a:t>
            </a:r>
            <a:r>
              <a:rPr lang="ru-RU" sz="2000" dirty="0" smtClean="0"/>
              <a:t> подземные воды</a:t>
            </a:r>
          </a:p>
        </p:txBody>
      </p:sp>
      <p:graphicFrame>
        <p:nvGraphicFramePr>
          <p:cNvPr id="55301" name="Group 5"/>
          <p:cNvGraphicFramePr>
            <a:graphicFrameLocks noGrp="1"/>
          </p:cNvGraphicFramePr>
          <p:nvPr/>
        </p:nvGraphicFramePr>
        <p:xfrm>
          <a:off x="0" y="5516563"/>
          <a:ext cx="9144000" cy="1219200"/>
        </p:xfrm>
        <a:graphic>
          <a:graphicData uri="http://schemas.openxmlformats.org/drawingml/2006/table">
            <a:tbl>
              <a:tblPr/>
              <a:tblGrid>
                <a:gridCol w="1165225"/>
                <a:gridCol w="887413"/>
                <a:gridCol w="885825"/>
                <a:gridCol w="887412"/>
                <a:gridCol w="885825"/>
                <a:gridCol w="885825"/>
                <a:gridCol w="887413"/>
                <a:gridCol w="885825"/>
                <a:gridCol w="887412"/>
                <a:gridCol w="885825"/>
              </a:tblGrid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термина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032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/>
              <a:t>Проверка </a:t>
            </a:r>
            <a:r>
              <a:rPr lang="ru-RU" sz="4000" smtClean="0"/>
              <a:t>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52513"/>
            <a:ext cx="3635375" cy="4525962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1. Водоупорные породы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2. Грунтовые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3. Артезианские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4. Подземные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5. Источник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6. Минеральные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7. Водопроницаемые породы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8. Межпластовые воды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9. Водоносный слой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492500" y="1052513"/>
            <a:ext cx="5651500" cy="51419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Н) вода, находящаяся в земной коры.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В) горные породы, пропускающие воду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Г)</a:t>
            </a:r>
            <a:r>
              <a:rPr lang="ru-RU" sz="2000" b="1" smtClean="0"/>
              <a:t> </a:t>
            </a:r>
            <a:r>
              <a:rPr lang="ru-RU" sz="2000" smtClean="0"/>
              <a:t>горные</a:t>
            </a:r>
            <a:r>
              <a:rPr lang="ru-RU" sz="2000" b="1" smtClean="0"/>
              <a:t> </a:t>
            </a:r>
            <a:r>
              <a:rPr lang="ru-RU" sz="2000" smtClean="0"/>
              <a:t>породы, не пропускающие воду.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Е) слой, насыщенный водой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Р) подземные воды, образующие водоносный горизонт над первым от поверхности водоупорным слоем.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Ы) воды, расположенные между двумя водоупорными слоями.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Т) выход подземных вод на земную поверхность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О) подземные воды, насыщенные газами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У) самофонтанирующие подземные воды</a:t>
            </a:r>
          </a:p>
        </p:txBody>
      </p:sp>
      <p:graphicFrame>
        <p:nvGraphicFramePr>
          <p:cNvPr id="53253" name="Group 5"/>
          <p:cNvGraphicFramePr>
            <a:graphicFrameLocks noGrp="1"/>
          </p:cNvGraphicFramePr>
          <p:nvPr/>
        </p:nvGraphicFramePr>
        <p:xfrm>
          <a:off x="0" y="5516563"/>
          <a:ext cx="9144000" cy="1219200"/>
        </p:xfrm>
        <a:graphic>
          <a:graphicData uri="http://schemas.openxmlformats.org/drawingml/2006/table">
            <a:tbl>
              <a:tblPr/>
              <a:tblGrid>
                <a:gridCol w="1165225"/>
                <a:gridCol w="887413"/>
                <a:gridCol w="885825"/>
                <a:gridCol w="887412"/>
                <a:gridCol w="885825"/>
                <a:gridCol w="885825"/>
                <a:gridCol w="887413"/>
                <a:gridCol w="885825"/>
                <a:gridCol w="887412"/>
                <a:gridCol w="885825"/>
              </a:tblGrid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термина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У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Т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Ы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Е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3279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0"/>
            <a:ext cx="9448800" cy="664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229600" cy="1736725"/>
          </a:xfrm>
        </p:spPr>
        <p:txBody>
          <a:bodyPr/>
          <a:lstStyle/>
          <a:p>
            <a:pPr eaLnBrk="1" hangingPunct="1"/>
            <a:r>
              <a:rPr lang="ru-RU" sz="5400" smtClean="0">
                <a:solidFill>
                  <a:srgbClr val="0033CC"/>
                </a:solidFill>
              </a:rPr>
              <a:t>ЛЕДНИКИ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28625" y="1857375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5400" kern="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Л е </a:t>
            </a:r>
            <a:r>
              <a:rPr lang="ru-RU" sz="5400" kern="0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д</a:t>
            </a:r>
            <a:r>
              <a:rPr lang="ru-RU" sz="5400" kern="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5400" kern="0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н</a:t>
            </a:r>
            <a:r>
              <a:rPr lang="ru-RU" sz="5400" kern="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и к – это…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64518" name="Picture 3"/>
          <p:cNvPicPr>
            <a:picLocks noChangeAspect="1" noChangeArrowheads="1"/>
          </p:cNvPicPr>
          <p:nvPr/>
        </p:nvPicPr>
        <p:blipFill>
          <a:blip r:embed="rId3" cstate="print"/>
          <a:srcRect l="19757" t="18520" r="64548" b="35185"/>
          <a:stretch>
            <a:fillRect/>
          </a:stretch>
        </p:blipFill>
        <p:spPr bwMode="auto">
          <a:xfrm>
            <a:off x="7500938" y="214313"/>
            <a:ext cx="137636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/>
      <p:bldP spid="11274" grpId="1"/>
      <p:bldP spid="11274" grpId="2"/>
      <p:bldP spid="6" grpId="0"/>
      <p:bldP spid="6" grpId="1"/>
      <p:bldP spid="6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667750" cy="1325562"/>
          </a:xfrm>
        </p:spPr>
        <p:txBody>
          <a:bodyPr/>
          <a:lstStyle/>
          <a:p>
            <a:pPr eaLnBrk="1" hangingPunct="1"/>
            <a:r>
              <a:rPr lang="ru-RU" altLang="ru-RU" sz="480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Условия </a:t>
            </a:r>
            <a:r>
              <a:rPr lang="ru-RU" altLang="ru-RU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образования ледников</a:t>
            </a:r>
            <a:endParaRPr lang="ru-RU" altLang="ru-RU" sz="480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231775" y="1709738"/>
            <a:ext cx="4573588" cy="1458912"/>
          </a:xfrm>
        </p:spPr>
        <p:txBody>
          <a:bodyPr>
            <a:normAutofit fontScale="77500" lnSpcReduction="20000"/>
          </a:bodyPr>
          <a:lstStyle/>
          <a:p>
            <a:pPr marL="514350" indent="-514350" eaLnBrk="1" hangingPunct="1">
              <a:buFont typeface="Monotype Corsiva" pitchFamily="66" charset="0"/>
              <a:buAutoNum type="arabicPeriod"/>
            </a:pPr>
            <a:r>
              <a:rPr lang="ru-RU" altLang="ru-RU" smtClean="0"/>
              <a:t>Низкие температуры в течение всего года.</a:t>
            </a:r>
          </a:p>
          <a:p>
            <a:pPr marL="514350" indent="-514350" eaLnBrk="1" hangingPunct="1">
              <a:buFont typeface="Monotype Corsiva" pitchFamily="66" charset="0"/>
              <a:buAutoNum type="arabicPeriod"/>
            </a:pPr>
            <a:r>
              <a:rPr lang="ru-RU" altLang="ru-RU" smtClean="0"/>
              <a:t>Выпадение осадков в виде снега.</a:t>
            </a:r>
          </a:p>
        </p:txBody>
      </p:sp>
      <p:pic>
        <p:nvPicPr>
          <p:cNvPr id="3077" name="Picture 5" descr="Блин, МИУРКА. С днем рождения. - Формула любв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363" y="1803400"/>
            <a:ext cx="420687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430713" y="5010150"/>
            <a:ext cx="45069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3. Снега выпадает больше, чем тает.</a:t>
            </a:r>
          </a:p>
        </p:txBody>
      </p:sp>
      <p:pic>
        <p:nvPicPr>
          <p:cNvPr id="3079" name="Picture 7" descr="В горах Алтая нашли тело кировчанина, который пропал 3 года 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838" y="4094163"/>
            <a:ext cx="3556000" cy="266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3075" grpId="0" build="p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58261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mtClean="0"/>
          </a:p>
          <a:p>
            <a:pPr>
              <a:buFont typeface="Wingdings" pitchFamily="2" charset="2"/>
              <a:buNone/>
            </a:pPr>
            <a:endParaRPr lang="ru-RU" smtClean="0"/>
          </a:p>
          <a:p>
            <a:pPr>
              <a:buFont typeface="Wingdings" pitchFamily="2" charset="2"/>
              <a:buNone/>
            </a:pPr>
            <a:endParaRPr lang="ru-RU" smtClean="0"/>
          </a:p>
          <a:p>
            <a:pPr algn="ctr">
              <a:buFont typeface="Wingdings" pitchFamily="2" charset="2"/>
              <a:buNone/>
            </a:pPr>
            <a:endParaRPr lang="ru-RU" smtClean="0"/>
          </a:p>
          <a:p>
            <a:pPr algn="ctr">
              <a:buFont typeface="Wingdings" pitchFamily="2" charset="2"/>
              <a:buNone/>
            </a:pPr>
            <a:r>
              <a:rPr lang="ru-RU" smtClean="0"/>
              <a:t>ЛЕДНИК</a:t>
            </a:r>
          </a:p>
        </p:txBody>
      </p:sp>
      <p:sp>
        <p:nvSpPr>
          <p:cNvPr id="67587" name="AutoShape 9"/>
          <p:cNvSpPr>
            <a:spLocks noChangeArrowheads="1"/>
          </p:cNvSpPr>
          <p:nvPr/>
        </p:nvSpPr>
        <p:spPr bwMode="auto">
          <a:xfrm rot="1989332">
            <a:off x="4572000" y="33528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88" name="AutoShape 11"/>
          <p:cNvSpPr>
            <a:spLocks noChangeArrowheads="1"/>
          </p:cNvSpPr>
          <p:nvPr/>
        </p:nvSpPr>
        <p:spPr bwMode="auto">
          <a:xfrm rot="8347509">
            <a:off x="3375025" y="3351213"/>
            <a:ext cx="831850" cy="147637"/>
          </a:xfrm>
          <a:prstGeom prst="rightArrow">
            <a:avLst>
              <a:gd name="adj1" fmla="val 50000"/>
              <a:gd name="adj2" fmla="val 1408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7589" name="Picture 13" descr="Сизов Иван 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3200400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0" name="AutoShape 10"/>
          <p:cNvSpPr>
            <a:spLocks noChangeArrowheads="1"/>
          </p:cNvSpPr>
          <p:nvPr/>
        </p:nvSpPr>
        <p:spPr bwMode="auto">
          <a:xfrm rot="-8857928">
            <a:off x="3408363" y="2355850"/>
            <a:ext cx="1054100" cy="122238"/>
          </a:xfrm>
          <a:prstGeom prst="rightArrow">
            <a:avLst>
              <a:gd name="adj1" fmla="val 50000"/>
              <a:gd name="adj2" fmla="val 2155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7591" name="Picture 14" descr="Сизов Иван 0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962400"/>
            <a:ext cx="3505200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2" name="Picture 17" descr="Изображение 18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1524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3" name="AutoShape 8"/>
          <p:cNvSpPr>
            <a:spLocks noChangeArrowheads="1"/>
          </p:cNvSpPr>
          <p:nvPr/>
        </p:nvSpPr>
        <p:spPr bwMode="auto">
          <a:xfrm rot="-1751152">
            <a:off x="4419600" y="2362200"/>
            <a:ext cx="1009650" cy="147638"/>
          </a:xfrm>
          <a:prstGeom prst="rightArrow">
            <a:avLst>
              <a:gd name="adj1" fmla="val 50000"/>
              <a:gd name="adj2" fmla="val 1709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7594" name="Picture 18" descr="Изображение 25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886200"/>
            <a:ext cx="33528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665413" y="569913"/>
            <a:ext cx="3813175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ЛЕДНИКОВ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30800" y="2249488"/>
            <a:ext cx="3811588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покровные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1613" y="2239963"/>
            <a:ext cx="3811587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горные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3103563" y="1573213"/>
            <a:ext cx="484187" cy="66357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484813" y="1595438"/>
            <a:ext cx="484187" cy="66516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1746" name="Picture 2" descr="Скачать фото горы, вершина, пик, ледники, лед, долина, и обо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613" y="3438525"/>
            <a:ext cx="37719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 descr="Пингвины, ледник, стая, снег, лед обои, фото, картинки"/>
          <p:cNvPicPr>
            <a:picLocks noChangeAspect="1" noChangeArrowheads="1"/>
          </p:cNvPicPr>
          <p:nvPr/>
        </p:nvPicPr>
        <p:blipFill>
          <a:blip r:embed="rId3" cstate="print"/>
          <a:srcRect l="4935" t="4504" r="20979" b="-4504"/>
          <a:stretch>
            <a:fillRect/>
          </a:stretch>
        </p:blipFill>
        <p:spPr bwMode="auto">
          <a:xfrm>
            <a:off x="5176838" y="3438525"/>
            <a:ext cx="37655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8" grpId="0" animBg="1"/>
      <p:bldP spid="9" grpId="0" animBg="1" autoUpdateAnimBg="0"/>
      <p:bldP spid="11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604838" y="365125"/>
            <a:ext cx="7910512" cy="1325563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Что такое снеговая линия?</a:t>
            </a:r>
          </a:p>
        </p:txBody>
      </p:sp>
      <p:pic>
        <p:nvPicPr>
          <p:cNvPr id="70659" name="Picture 2" descr="Wiki: Snow line - upcScaveng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2349500"/>
            <a:ext cx="6350000" cy="326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гнутая вправо стрелка 3"/>
          <p:cNvSpPr/>
          <p:nvPr/>
        </p:nvSpPr>
        <p:spPr>
          <a:xfrm>
            <a:off x="5003800" y="1557338"/>
            <a:ext cx="947738" cy="2441575"/>
          </a:xfrm>
          <a:prstGeom prst="curved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5"/>
          <p:cNvSpPr txBox="1">
            <a:spLocks noChangeArrowheads="1"/>
          </p:cNvSpPr>
          <p:nvPr/>
        </p:nvSpPr>
        <p:spPr bwMode="auto">
          <a:xfrm>
            <a:off x="357188" y="785813"/>
            <a:ext cx="3714750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 dirty="0"/>
              <a:t>Тающие ледники дают начало ручьям и рекам. У края ледника остаются принесенные им обломки горных пород размером от песчинки до валуна – это морена.</a:t>
            </a:r>
          </a:p>
          <a:p>
            <a:endParaRPr lang="ru-RU" sz="2800" b="1" i="1" dirty="0"/>
          </a:p>
        </p:txBody>
      </p:sp>
      <p:pic>
        <p:nvPicPr>
          <p:cNvPr id="72707" name="Picture 5" descr="D:\My documents\Geografinia\ШКОЛЬНЫЕ ПРЕДМЕТЫ\география\города и страны\Города\06005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3" y="357188"/>
            <a:ext cx="442912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99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mtClean="0"/>
              <a:t>Горные ледники</a:t>
            </a:r>
          </a:p>
          <a:p>
            <a:pPr algn="ctr">
              <a:buFont typeface="Wingdings" pitchFamily="2" charset="2"/>
              <a:buNone/>
            </a:pPr>
            <a:endParaRPr lang="ru-RU" smtClean="0"/>
          </a:p>
          <a:p>
            <a:pPr algn="ctr">
              <a:buFont typeface="Wingdings" pitchFamily="2" charset="2"/>
              <a:buNone/>
            </a:pPr>
            <a:endParaRPr lang="ru-RU" smtClean="0"/>
          </a:p>
          <a:p>
            <a:pPr algn="ctr">
              <a:buFont typeface="Wingdings" pitchFamily="2" charset="2"/>
              <a:buNone/>
            </a:pPr>
            <a:endParaRPr lang="ru-RU" smtClean="0"/>
          </a:p>
          <a:p>
            <a:pPr algn="ctr">
              <a:buFont typeface="Wingdings" pitchFamily="2" charset="2"/>
              <a:buNone/>
            </a:pPr>
            <a:endParaRPr lang="ru-RU" smtClean="0"/>
          </a:p>
          <a:p>
            <a:pPr algn="ctr">
              <a:buFont typeface="Wingdings" pitchFamily="2" charset="2"/>
              <a:buNone/>
            </a:pPr>
            <a:endParaRPr lang="ru-RU" smtClean="0"/>
          </a:p>
          <a:p>
            <a:pPr algn="ctr">
              <a:buFont typeface="Wingdings" pitchFamily="2" charset="2"/>
              <a:buNone/>
            </a:pPr>
            <a:endParaRPr lang="ru-RU" smtClean="0"/>
          </a:p>
          <a:p>
            <a:pPr algn="ctr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73731" name="Picture 4" descr="img0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25146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5" descr="img0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200400"/>
            <a:ext cx="689451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3" name="Line 6"/>
          <p:cNvSpPr>
            <a:spLocks noChangeShapeType="1"/>
          </p:cNvSpPr>
          <p:nvPr/>
        </p:nvSpPr>
        <p:spPr bwMode="auto">
          <a:xfrm>
            <a:off x="2362200" y="1447800"/>
            <a:ext cx="1676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34" name="Rectangle 8"/>
          <p:cNvSpPr>
            <a:spLocks noChangeArrowheads="1"/>
          </p:cNvSpPr>
          <p:nvPr/>
        </p:nvSpPr>
        <p:spPr bwMode="auto">
          <a:xfrm>
            <a:off x="4038600" y="1219200"/>
            <a:ext cx="2286000" cy="457200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chemeClr val="bg1"/>
                </a:solidFill>
              </a:rPr>
              <a:t>ТЕЛО ЛЕДНИКА</a:t>
            </a:r>
          </a:p>
        </p:txBody>
      </p:sp>
      <p:sp>
        <p:nvSpPr>
          <p:cNvPr id="73735" name="Line 9"/>
          <p:cNvSpPr>
            <a:spLocks noChangeShapeType="1"/>
          </p:cNvSpPr>
          <p:nvPr/>
        </p:nvSpPr>
        <p:spPr bwMode="auto">
          <a:xfrm>
            <a:off x="2667000" y="2133600"/>
            <a:ext cx="1371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ru-RU"/>
          </a:p>
        </p:txBody>
      </p:sp>
      <p:sp>
        <p:nvSpPr>
          <p:cNvPr id="73736" name="Rectangle 10"/>
          <p:cNvSpPr>
            <a:spLocks noChangeArrowheads="1"/>
          </p:cNvSpPr>
          <p:nvPr/>
        </p:nvSpPr>
        <p:spPr bwMode="auto">
          <a:xfrm>
            <a:off x="4038600" y="1981200"/>
            <a:ext cx="2286000" cy="457200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chemeClr val="bg1"/>
                </a:solidFill>
              </a:rPr>
              <a:t>СНЕГОВАЯ ЛИНИЯ</a:t>
            </a:r>
          </a:p>
        </p:txBody>
      </p:sp>
      <p:sp>
        <p:nvSpPr>
          <p:cNvPr id="73737" name="Oval 11"/>
          <p:cNvSpPr>
            <a:spLocks noChangeArrowheads="1"/>
          </p:cNvSpPr>
          <p:nvPr/>
        </p:nvSpPr>
        <p:spPr bwMode="auto">
          <a:xfrm>
            <a:off x="1600200" y="4648200"/>
            <a:ext cx="533400" cy="5334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3738" name="Oval 12"/>
          <p:cNvSpPr>
            <a:spLocks noChangeArrowheads="1"/>
          </p:cNvSpPr>
          <p:nvPr/>
        </p:nvSpPr>
        <p:spPr bwMode="auto">
          <a:xfrm>
            <a:off x="3581400" y="4648200"/>
            <a:ext cx="533400" cy="5334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3739" name="Oval 13"/>
          <p:cNvSpPr>
            <a:spLocks noChangeArrowheads="1"/>
          </p:cNvSpPr>
          <p:nvPr/>
        </p:nvSpPr>
        <p:spPr bwMode="auto">
          <a:xfrm>
            <a:off x="5562600" y="4648200"/>
            <a:ext cx="533400" cy="5334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73740" name="Oval 14"/>
          <p:cNvSpPr>
            <a:spLocks noChangeArrowheads="1"/>
          </p:cNvSpPr>
          <p:nvPr/>
        </p:nvSpPr>
        <p:spPr bwMode="auto">
          <a:xfrm>
            <a:off x="7239000" y="4648200"/>
            <a:ext cx="533400" cy="5334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chemeClr val="bg2"/>
                </a:solidFill>
              </a:rPr>
              <a:t>4</a:t>
            </a:r>
          </a:p>
        </p:txBody>
      </p:sp>
      <p:sp>
        <p:nvSpPr>
          <p:cNvPr id="73741" name="Rectangle 15"/>
          <p:cNvSpPr>
            <a:spLocks noChangeArrowheads="1"/>
          </p:cNvSpPr>
          <p:nvPr/>
        </p:nvSpPr>
        <p:spPr bwMode="auto">
          <a:xfrm>
            <a:off x="1600200" y="5334000"/>
            <a:ext cx="5943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/>
              <a:t>1 – покрытая  ледником горная вершина</a:t>
            </a:r>
          </a:p>
          <a:p>
            <a:r>
              <a:rPr lang="ru-RU"/>
              <a:t>2 – 3 – сход левого и правого языков горного ледника</a:t>
            </a:r>
          </a:p>
          <a:p>
            <a:r>
              <a:rPr lang="ru-RU"/>
              <a:t>4 – образование пикообразных горных вершин</a:t>
            </a:r>
          </a:p>
        </p:txBody>
      </p:sp>
      <p:sp>
        <p:nvSpPr>
          <p:cNvPr id="73742" name="AutoShape 17"/>
          <p:cNvSpPr>
            <a:spLocks noChangeArrowheads="1"/>
          </p:cNvSpPr>
          <p:nvPr/>
        </p:nvSpPr>
        <p:spPr bwMode="auto">
          <a:xfrm rot="-2940629">
            <a:off x="460375" y="2208213"/>
            <a:ext cx="990600" cy="609600"/>
          </a:xfrm>
          <a:prstGeom prst="leftArrow">
            <a:avLst>
              <a:gd name="adj1" fmla="val 50000"/>
              <a:gd name="adj2" fmla="val 406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/>
              <a:t>РЕКА</a:t>
            </a:r>
          </a:p>
        </p:txBody>
      </p:sp>
      <p:sp>
        <p:nvSpPr>
          <p:cNvPr id="73743" name="Oval 18"/>
          <p:cNvSpPr>
            <a:spLocks noChangeArrowheads="1"/>
          </p:cNvSpPr>
          <p:nvPr/>
        </p:nvSpPr>
        <p:spPr bwMode="auto">
          <a:xfrm>
            <a:off x="3124200" y="4267200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4" name="Oval 19"/>
          <p:cNvSpPr>
            <a:spLocks noChangeArrowheads="1"/>
          </p:cNvSpPr>
          <p:nvPr/>
        </p:nvSpPr>
        <p:spPr bwMode="auto">
          <a:xfrm>
            <a:off x="3200400" y="4114800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5" name="Oval 20"/>
          <p:cNvSpPr>
            <a:spLocks noChangeArrowheads="1"/>
          </p:cNvSpPr>
          <p:nvPr/>
        </p:nvSpPr>
        <p:spPr bwMode="auto">
          <a:xfrm>
            <a:off x="6553200" y="4343400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6" name="Oval 21"/>
          <p:cNvSpPr>
            <a:spLocks noChangeArrowheads="1"/>
          </p:cNvSpPr>
          <p:nvPr/>
        </p:nvSpPr>
        <p:spPr bwMode="auto">
          <a:xfrm>
            <a:off x="2895600" y="4343400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7" name="Oval 22"/>
          <p:cNvSpPr>
            <a:spLocks noChangeArrowheads="1"/>
          </p:cNvSpPr>
          <p:nvPr/>
        </p:nvSpPr>
        <p:spPr bwMode="auto">
          <a:xfrm>
            <a:off x="6324600" y="4114800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748" name="Oval 23"/>
          <p:cNvSpPr>
            <a:spLocks noChangeArrowheads="1"/>
          </p:cNvSpPr>
          <p:nvPr/>
        </p:nvSpPr>
        <p:spPr bwMode="auto">
          <a:xfrm>
            <a:off x="6477000" y="4191000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Используя карту атласа назовите , где находятся покровные ледники?</a:t>
            </a:r>
          </a:p>
        </p:txBody>
      </p:sp>
      <p:pic>
        <p:nvPicPr>
          <p:cNvPr id="14341" name="Picture 5" descr="Blood Falls in Antarctica wordlessTech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989138"/>
            <a:ext cx="3683000" cy="368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4343" name="Picture 7" descr="Гренландия (административная единица) - Википедия">
            <a:hlinkClick r:id="rId4" action="ppaction://hlinksldjump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868863" y="1928813"/>
            <a:ext cx="3786187" cy="37846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293" name="TextBox 1"/>
          <p:cNvSpPr txBox="1">
            <a:spLocks noChangeArrowheads="1"/>
          </p:cNvSpPr>
          <p:nvPr/>
        </p:nvSpPr>
        <p:spPr bwMode="auto">
          <a:xfrm>
            <a:off x="1068388" y="5730875"/>
            <a:ext cx="2498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2060"/>
                </a:solidFill>
              </a:rPr>
              <a:t>АНТАРКТИДА</a:t>
            </a:r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5783263" y="5767388"/>
            <a:ext cx="2676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33CC"/>
                </a:solidFill>
              </a:rPr>
              <a:t>ГРЕНЛАНДИЯ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3" grpId="0"/>
      <p:bldP spid="122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smtClean="0"/>
              <a:t>Подземные воды</a:t>
            </a:r>
            <a:endParaRPr lang="ru-RU" dirty="0"/>
          </a:p>
        </p:txBody>
      </p:sp>
      <p:pic>
        <p:nvPicPr>
          <p:cNvPr id="6" name="Picture 4" descr="Без имени-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0178"/>
          <a:stretch>
            <a:fillRect/>
          </a:stretch>
        </p:blipFill>
        <p:spPr bwMode="auto">
          <a:xfrm>
            <a:off x="611560" y="1844824"/>
            <a:ext cx="7894122" cy="406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293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Прямоугольник 1"/>
          <p:cNvSpPr>
            <a:spLocks noChangeArrowheads="1"/>
          </p:cNvSpPr>
          <p:nvPr/>
        </p:nvSpPr>
        <p:spPr bwMode="auto">
          <a:xfrm>
            <a:off x="357188" y="4429125"/>
            <a:ext cx="85725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/>
              <a:t>Покровные ледники имеют форму щитов или куполов, лед накапливается в средней части щита и растекается в стороны. Там где ледник спускается в океан от него откалывается глыба  льда- АЙСБЕРГ. </a:t>
            </a:r>
          </a:p>
        </p:txBody>
      </p:sp>
      <p:pic>
        <p:nvPicPr>
          <p:cNvPr id="76803" name="Picture 4" descr="море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14313"/>
            <a:ext cx="8215312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Классификация ледников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mtClean="0"/>
              <a:t>Покровные ледники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77828" name="Picture 4" descr="img0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362200"/>
            <a:ext cx="6934200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9" name="Oval 8"/>
          <p:cNvSpPr>
            <a:spLocks noChangeArrowheads="1"/>
          </p:cNvSpPr>
          <p:nvPr/>
        </p:nvSpPr>
        <p:spPr bwMode="auto">
          <a:xfrm>
            <a:off x="7086600" y="2667000"/>
            <a:ext cx="533400" cy="5334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7830" name="Oval 9"/>
          <p:cNvSpPr>
            <a:spLocks noChangeArrowheads="1"/>
          </p:cNvSpPr>
          <p:nvPr/>
        </p:nvSpPr>
        <p:spPr bwMode="auto">
          <a:xfrm>
            <a:off x="1295400" y="2895600"/>
            <a:ext cx="533400" cy="5334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7831" name="Line 14"/>
          <p:cNvSpPr>
            <a:spLocks noChangeShapeType="1"/>
          </p:cNvSpPr>
          <p:nvPr/>
        </p:nvSpPr>
        <p:spPr bwMode="auto">
          <a:xfrm>
            <a:off x="1524000" y="3429000"/>
            <a:ext cx="152400" cy="609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832" name="Line 15"/>
          <p:cNvSpPr>
            <a:spLocks noChangeShapeType="1"/>
          </p:cNvSpPr>
          <p:nvPr/>
        </p:nvSpPr>
        <p:spPr bwMode="auto">
          <a:xfrm flipH="1">
            <a:off x="6705600" y="3048000"/>
            <a:ext cx="3810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833" name="Rectangle 16"/>
          <p:cNvSpPr>
            <a:spLocks noChangeArrowheads="1"/>
          </p:cNvSpPr>
          <p:nvPr/>
        </p:nvSpPr>
        <p:spPr bwMode="auto">
          <a:xfrm>
            <a:off x="2286000" y="5181600"/>
            <a:ext cx="47244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/>
              <a:t>АНТАРКТИДА</a:t>
            </a:r>
          </a:p>
          <a:p>
            <a:r>
              <a:rPr lang="ru-RU"/>
              <a:t>ГРЕНЛАНДИЯ</a:t>
            </a:r>
          </a:p>
          <a:p>
            <a:r>
              <a:rPr lang="ru-RU"/>
              <a:t>КАНАДСКИЙ АРКТИЧЕСКИЙ АРХИПЕЛАГ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1143000"/>
          </a:xfrm>
        </p:spPr>
        <p:txBody>
          <a:bodyPr/>
          <a:lstStyle/>
          <a:p>
            <a:pPr algn="l">
              <a:defRPr/>
            </a:pPr>
            <a:r>
              <a:rPr lang="ru-RU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Шельфовый ледник                        Айсберг </a:t>
            </a:r>
            <a:endParaRPr lang="ru-RU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1500188"/>
            <a:ext cx="4572000" cy="5000625"/>
          </a:xfr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5238" y="1500188"/>
            <a:ext cx="406876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Многолетняя мерзлота</a:t>
            </a:r>
          </a:p>
        </p:txBody>
      </p:sp>
      <p:pic>
        <p:nvPicPr>
          <p:cNvPr id="80899" name="Picture 2" descr="C:\Users\Ирина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3809"/>
          <a:stretch>
            <a:fillRect/>
          </a:stretch>
        </p:blipFill>
        <p:spPr>
          <a:xfrm>
            <a:off x="107950" y="1268413"/>
            <a:ext cx="4176713" cy="2697162"/>
          </a:xfrm>
          <a:noFill/>
        </p:spPr>
      </p:pic>
      <p:pic>
        <p:nvPicPr>
          <p:cNvPr id="80900" name="Picture 3" descr="C:\Users\Ирина\Desktop\69425827_7e1c95f1c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7650" y="3500438"/>
            <a:ext cx="508635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4" descr="C:\Users\Ирина\Desktop\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4005263"/>
            <a:ext cx="3419475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229600" cy="54451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     </a:t>
            </a:r>
            <a:r>
              <a:rPr lang="ru-RU" sz="4400" smtClean="0"/>
              <a:t>Итак, представьте, что все ледники растаяли. Какой станет наша планета? Обоснуйте свой ответ, используя знания, которые вы приобрели сегодня на уроке.</a:t>
            </a:r>
          </a:p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ТЕСТ</a:t>
            </a:r>
            <a:r>
              <a:rPr lang="ru-RU" dirty="0" smtClean="0">
                <a:solidFill>
                  <a:srgbClr val="FF99FF"/>
                </a:solidFill>
              </a:rPr>
              <a:t/>
            </a:r>
            <a:br>
              <a:rPr lang="ru-RU" dirty="0" smtClean="0">
                <a:solidFill>
                  <a:srgbClr val="FF99FF"/>
                </a:solidFill>
              </a:rPr>
            </a:br>
            <a:r>
              <a:rPr lang="ru-RU" sz="2400" dirty="0" smtClean="0"/>
              <a:t>(Найдите правильный ответ: проведите стрелку от вопроса к ответу)</a:t>
            </a:r>
          </a:p>
        </p:txBody>
      </p:sp>
      <p:sp>
        <p:nvSpPr>
          <p:cNvPr id="82947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76400"/>
            <a:ext cx="46482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1. </a:t>
            </a:r>
            <a:r>
              <a:rPr lang="ru-RU" sz="2400" dirty="0" err="1" smtClean="0"/>
              <a:t>Ледники,образованные</a:t>
            </a:r>
            <a:r>
              <a:rPr lang="ru-RU" sz="2400" dirty="0" smtClean="0"/>
              <a:t> </a:t>
            </a:r>
            <a:r>
              <a:rPr lang="ru-RU" sz="2400" dirty="0" err="1" smtClean="0"/>
              <a:t>там,где</a:t>
            </a:r>
            <a:r>
              <a:rPr lang="ru-RU" sz="2400" dirty="0" smtClean="0"/>
              <a:t> земная поверхность находится выше снеговой линии.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2. Скопление пресного льда на суше.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3. </a:t>
            </a:r>
            <a:r>
              <a:rPr lang="ru-RU" sz="2400" dirty="0" err="1" smtClean="0"/>
              <a:t>Граница,выше</a:t>
            </a:r>
            <a:r>
              <a:rPr lang="ru-RU" sz="2400" dirty="0" smtClean="0"/>
              <a:t> которой снег может накапливаться и не тает.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4. </a:t>
            </a:r>
            <a:r>
              <a:rPr lang="ru-RU" sz="2400" dirty="0" err="1" smtClean="0"/>
              <a:t>Ледники,образованные</a:t>
            </a:r>
            <a:r>
              <a:rPr lang="ru-RU" sz="2400" dirty="0" smtClean="0"/>
              <a:t> в горах.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5. Обломки горных </a:t>
            </a:r>
            <a:r>
              <a:rPr lang="ru-RU" sz="2400" dirty="0" err="1" smtClean="0"/>
              <a:t>пород,принесенных</a:t>
            </a:r>
            <a:r>
              <a:rPr lang="ru-RU" sz="2400" dirty="0" smtClean="0"/>
              <a:t> ледником</a:t>
            </a:r>
          </a:p>
        </p:txBody>
      </p:sp>
      <p:sp>
        <p:nvSpPr>
          <p:cNvPr id="82948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5486400" y="1981200"/>
            <a:ext cx="4038600" cy="4114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220000"/>
              </a:lnSpc>
              <a:buFont typeface="Wingdings" pitchFamily="2" charset="2"/>
              <a:buNone/>
            </a:pPr>
            <a:r>
              <a:rPr lang="ru-RU" sz="2400" smtClean="0"/>
              <a:t>А. Снеговая линия</a:t>
            </a:r>
          </a:p>
          <a:p>
            <a:pPr>
              <a:lnSpc>
                <a:spcPct val="220000"/>
              </a:lnSpc>
              <a:buFont typeface="Wingdings" pitchFamily="2" charset="2"/>
              <a:buNone/>
            </a:pPr>
            <a:r>
              <a:rPr lang="ru-RU" sz="2400" smtClean="0"/>
              <a:t>Б. Покровные ледники</a:t>
            </a:r>
          </a:p>
          <a:p>
            <a:pPr>
              <a:lnSpc>
                <a:spcPct val="220000"/>
              </a:lnSpc>
              <a:buFont typeface="Wingdings" pitchFamily="2" charset="2"/>
              <a:buNone/>
            </a:pPr>
            <a:r>
              <a:rPr lang="ru-RU" sz="2400" smtClean="0"/>
              <a:t>В. Ледник</a:t>
            </a:r>
          </a:p>
          <a:p>
            <a:pPr>
              <a:lnSpc>
                <a:spcPct val="220000"/>
              </a:lnSpc>
              <a:buFont typeface="Wingdings" pitchFamily="2" charset="2"/>
              <a:buNone/>
            </a:pPr>
            <a:r>
              <a:rPr lang="ru-RU" sz="2400" smtClean="0"/>
              <a:t>Г. Морена</a:t>
            </a:r>
          </a:p>
          <a:p>
            <a:pPr>
              <a:lnSpc>
                <a:spcPct val="220000"/>
              </a:lnSpc>
              <a:buFont typeface="Wingdings" pitchFamily="2" charset="2"/>
              <a:buNone/>
            </a:pPr>
            <a:r>
              <a:rPr lang="ru-RU" sz="2400" smtClean="0"/>
              <a:t>Д. Горные ледники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 </a:t>
            </a:r>
          </a:p>
        </p:txBody>
      </p:sp>
      <p:sp>
        <p:nvSpPr>
          <p:cNvPr id="82949" name="Text Box 10"/>
          <p:cNvSpPr txBox="1">
            <a:spLocks noChangeArrowheads="1"/>
          </p:cNvSpPr>
          <p:nvPr/>
        </p:nvSpPr>
        <p:spPr bwMode="auto">
          <a:xfrm>
            <a:off x="5791200" y="1676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Варианты ответа: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AutoShape 4"/>
          <p:cNvSpPr>
            <a:spLocks noChangeArrowheads="1"/>
          </p:cNvSpPr>
          <p:nvPr/>
        </p:nvSpPr>
        <p:spPr bwMode="auto">
          <a:xfrm>
            <a:off x="395288" y="3573463"/>
            <a:ext cx="2173287" cy="2173287"/>
          </a:xfrm>
          <a:prstGeom prst="smileyFace">
            <a:avLst>
              <a:gd name="adj" fmla="val 4653"/>
            </a:avLst>
          </a:prstGeom>
          <a:solidFill>
            <a:srgbClr val="FFFF66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54" name="AutoShape 6"/>
          <p:cNvSpPr>
            <a:spLocks noChangeArrowheads="1"/>
          </p:cNvSpPr>
          <p:nvPr/>
        </p:nvSpPr>
        <p:spPr bwMode="auto">
          <a:xfrm>
            <a:off x="3563938" y="3573463"/>
            <a:ext cx="2173287" cy="2173287"/>
          </a:xfrm>
          <a:prstGeom prst="smileyFace">
            <a:avLst>
              <a:gd name="adj" fmla="val 824"/>
            </a:avLst>
          </a:prstGeom>
          <a:solidFill>
            <a:srgbClr val="FFFF66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55" name="AutoShape 7"/>
          <p:cNvSpPr>
            <a:spLocks noChangeArrowheads="1"/>
          </p:cNvSpPr>
          <p:nvPr/>
        </p:nvSpPr>
        <p:spPr bwMode="auto">
          <a:xfrm>
            <a:off x="6659563" y="3573463"/>
            <a:ext cx="2173287" cy="2173287"/>
          </a:xfrm>
          <a:prstGeom prst="smileyFace">
            <a:avLst>
              <a:gd name="adj" fmla="val -4653"/>
            </a:avLst>
          </a:prstGeom>
          <a:solidFill>
            <a:srgbClr val="FFFF66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82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143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err="1" smtClean="0"/>
              <a:t>Рефлекия</a:t>
            </a:r>
            <a:r>
              <a:rPr lang="ru-RU" sz="3200" dirty="0" smtClean="0"/>
              <a:t> </a:t>
            </a:r>
          </a:p>
        </p:txBody>
      </p:sp>
      <p:sp>
        <p:nvSpPr>
          <p:cNvPr id="58379" name="Rectangle 11"/>
          <p:cNvSpPr>
            <a:spLocks noGrp="1" noChangeArrowheads="1"/>
          </p:cNvSpPr>
          <p:nvPr>
            <p:ph sz="quarter" idx="4294967295"/>
          </p:nvPr>
        </p:nvSpPr>
        <p:spPr>
          <a:xfrm>
            <a:off x="3348038" y="1700213"/>
            <a:ext cx="2951162" cy="1655762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/>
              <a:t>Что-то понравилось, что-то нет, скучновато!</a:t>
            </a:r>
          </a:p>
        </p:txBody>
      </p:sp>
      <p:sp>
        <p:nvSpPr>
          <p:cNvPr id="58380" name="Rectangle 12"/>
          <p:cNvSpPr>
            <a:spLocks noGrp="1" noChangeArrowheads="1"/>
          </p:cNvSpPr>
          <p:nvPr>
            <p:ph sz="quarter" idx="4294967295"/>
          </p:nvPr>
        </p:nvSpPr>
        <p:spPr>
          <a:xfrm>
            <a:off x="0" y="1700213"/>
            <a:ext cx="3203575" cy="1611312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/>
              <a:t>Урок понравился, узнал много нового и интересного!</a:t>
            </a:r>
          </a:p>
        </p:txBody>
      </p:sp>
      <p:sp>
        <p:nvSpPr>
          <p:cNvPr id="58381" name="Rectangle 13"/>
          <p:cNvSpPr>
            <a:spLocks noGrp="1" noChangeArrowheads="1"/>
          </p:cNvSpPr>
          <p:nvPr>
            <p:ph sz="quarter" idx="4294967295"/>
          </p:nvPr>
        </p:nvSpPr>
        <p:spPr>
          <a:xfrm>
            <a:off x="6227763" y="1773238"/>
            <a:ext cx="2916237" cy="15113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/>
              <a:t>Скучно, неинтересно, ничего нового!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Домашнее задание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Параграф 24</a:t>
            </a:r>
          </a:p>
        </p:txBody>
      </p:sp>
      <p:sp>
        <p:nvSpPr>
          <p:cNvPr id="54276" name="WordArt 4"/>
          <p:cNvSpPr>
            <a:spLocks noChangeArrowheads="1" noChangeShapeType="1" noTextEdit="1"/>
          </p:cNvSpPr>
          <p:nvPr/>
        </p:nvSpPr>
        <p:spPr bwMode="auto">
          <a:xfrm>
            <a:off x="323850" y="4292600"/>
            <a:ext cx="8496300" cy="2232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Спасибо за работу!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600" b="1" dirty="0" smtClean="0"/>
              <a:t>Подземная вода</a:t>
            </a:r>
            <a:r>
              <a:rPr lang="ru-RU" dirty="0" smtClean="0"/>
              <a:t> –</a:t>
            </a:r>
            <a:br>
              <a:rPr lang="ru-RU" dirty="0" smtClean="0"/>
            </a:br>
            <a:r>
              <a:rPr lang="ru-RU" dirty="0" smtClean="0"/>
              <a:t>вода в земной коре.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Без имени-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871537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293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Какие существуют доказательства того, что в земле находится вода?</a:t>
            </a:r>
            <a:endParaRPr lang="ru-RU" b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54745677"/>
              </p:ext>
            </p:extLst>
          </p:nvPr>
        </p:nvGraphicFramePr>
        <p:xfrm>
          <a:off x="1187624" y="1988840"/>
          <a:ext cx="648072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382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8EC1D6-5F84-4FBF-B62A-62545415F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1E23D-C4F1-420D-AB2E-08096CFE3B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675918-5D90-4E9D-8A07-805FBD65EA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832D8E-B875-4EC8-B2A2-04FBFCC38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F6B60B-A9F7-4820-9F87-8165ECEF00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3E2C42-6C10-4451-8F6E-98EB71BDD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AE38A4-033C-46B0-BC99-A477F1121D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1E80C3-F225-44F3-BAEE-57B807E5E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5962674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99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1484784"/>
            <a:ext cx="3240360" cy="298833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Как вода попала под землю?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Picture 4" descr="дожд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196752"/>
            <a:ext cx="3312368" cy="438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034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001000" cy="1447800"/>
          </a:xfrm>
        </p:spPr>
        <p:txBody>
          <a:bodyPr/>
          <a:lstStyle/>
          <a:p>
            <a:pPr eaLnBrk="1" hangingPunct="1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ВОПРОС .На каком участке образуются подземные воды? Почему?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1-ЫЙ УЧАСТОК.      2-ОЙ УЧАСТОК</a:t>
            </a:r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       ПЕСОК                                 ГЛИНА</a:t>
            </a: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1143000" y="3962400"/>
            <a:ext cx="2514600" cy="1981200"/>
          </a:xfrm>
          <a:prstGeom prst="rect">
            <a:avLst/>
          </a:prstGeom>
          <a:solidFill>
            <a:schemeClr val="accent1">
              <a:alpha val="45882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4788024" y="3933056"/>
            <a:ext cx="2286000" cy="1981200"/>
          </a:xfrm>
          <a:prstGeom prst="rect">
            <a:avLst/>
          </a:prstGeom>
          <a:solidFill>
            <a:schemeClr val="accent1">
              <a:alpha val="4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22" name="Cloud"/>
          <p:cNvSpPr>
            <a:spLocks noChangeAspect="1" noEditPoints="1" noChangeArrowheads="1"/>
          </p:cNvSpPr>
          <p:nvPr/>
        </p:nvSpPr>
        <p:spPr bwMode="auto">
          <a:xfrm>
            <a:off x="1066800" y="2209800"/>
            <a:ext cx="1981200" cy="6858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8923" name="Cloud"/>
          <p:cNvSpPr>
            <a:spLocks noChangeAspect="1" noEditPoints="1" noChangeArrowheads="1"/>
          </p:cNvSpPr>
          <p:nvPr/>
        </p:nvSpPr>
        <p:spPr bwMode="auto">
          <a:xfrm>
            <a:off x="5334000" y="2209800"/>
            <a:ext cx="1828800" cy="9144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152" name="Line 12"/>
          <p:cNvSpPr>
            <a:spLocks noChangeShapeType="1"/>
          </p:cNvSpPr>
          <p:nvPr/>
        </p:nvSpPr>
        <p:spPr bwMode="auto">
          <a:xfrm>
            <a:off x="1447800" y="30480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3" name="Line 13"/>
          <p:cNvSpPr>
            <a:spLocks noChangeShapeType="1"/>
          </p:cNvSpPr>
          <p:nvPr/>
        </p:nvSpPr>
        <p:spPr bwMode="auto">
          <a:xfrm>
            <a:off x="1981200" y="3200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4" name="Line 14"/>
          <p:cNvSpPr>
            <a:spLocks noChangeShapeType="1"/>
          </p:cNvSpPr>
          <p:nvPr/>
        </p:nvSpPr>
        <p:spPr bwMode="auto">
          <a:xfrm>
            <a:off x="2667000" y="3200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5" name="Line 16"/>
          <p:cNvSpPr>
            <a:spLocks noChangeShapeType="1"/>
          </p:cNvSpPr>
          <p:nvPr/>
        </p:nvSpPr>
        <p:spPr bwMode="auto">
          <a:xfrm>
            <a:off x="2286000" y="2895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6" name="Line 17"/>
          <p:cNvSpPr>
            <a:spLocks noChangeShapeType="1"/>
          </p:cNvSpPr>
          <p:nvPr/>
        </p:nvSpPr>
        <p:spPr bwMode="auto">
          <a:xfrm>
            <a:off x="1752600" y="3581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7" name="Line 18"/>
          <p:cNvSpPr>
            <a:spLocks noChangeShapeType="1"/>
          </p:cNvSpPr>
          <p:nvPr/>
        </p:nvSpPr>
        <p:spPr bwMode="auto">
          <a:xfrm>
            <a:off x="2590800" y="3581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8" name="Line 19"/>
          <p:cNvSpPr>
            <a:spLocks noChangeShapeType="1"/>
          </p:cNvSpPr>
          <p:nvPr/>
        </p:nvSpPr>
        <p:spPr bwMode="auto">
          <a:xfrm>
            <a:off x="3200400" y="3581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9" name="Line 20"/>
          <p:cNvSpPr>
            <a:spLocks noChangeShapeType="1"/>
          </p:cNvSpPr>
          <p:nvPr/>
        </p:nvSpPr>
        <p:spPr bwMode="auto">
          <a:xfrm flipH="1">
            <a:off x="5867400" y="31242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0" name="Line 21"/>
          <p:cNvSpPr>
            <a:spLocks noChangeShapeType="1"/>
          </p:cNvSpPr>
          <p:nvPr/>
        </p:nvSpPr>
        <p:spPr bwMode="auto">
          <a:xfrm flipH="1">
            <a:off x="5334000" y="3581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1" name="Line 22"/>
          <p:cNvSpPr>
            <a:spLocks noChangeShapeType="1"/>
          </p:cNvSpPr>
          <p:nvPr/>
        </p:nvSpPr>
        <p:spPr bwMode="auto">
          <a:xfrm flipH="1">
            <a:off x="6629400" y="31242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2" name="Line 23"/>
          <p:cNvSpPr>
            <a:spLocks noChangeShapeType="1"/>
          </p:cNvSpPr>
          <p:nvPr/>
        </p:nvSpPr>
        <p:spPr bwMode="auto">
          <a:xfrm flipH="1">
            <a:off x="6096000" y="32766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3" name="Line 24"/>
          <p:cNvSpPr>
            <a:spLocks noChangeShapeType="1"/>
          </p:cNvSpPr>
          <p:nvPr/>
        </p:nvSpPr>
        <p:spPr bwMode="auto">
          <a:xfrm flipH="1">
            <a:off x="6324600" y="35814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4" name="Line 25"/>
          <p:cNvSpPr>
            <a:spLocks noChangeShapeType="1"/>
          </p:cNvSpPr>
          <p:nvPr/>
        </p:nvSpPr>
        <p:spPr bwMode="auto">
          <a:xfrm flipH="1">
            <a:off x="5715000" y="3657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0"/>
            <a:ext cx="8856984" cy="6207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Горные породы: водопроницаемые и водоупорные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3356992"/>
            <a:ext cx="9144000" cy="1295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dirty="0" smtClean="0"/>
          </a:p>
          <a:p>
            <a:pPr eaLnBrk="1" hangingPunct="1">
              <a:lnSpc>
                <a:spcPct val="80000"/>
              </a:lnSpc>
            </a:pPr>
            <a:endParaRPr lang="ru-RU" sz="800" dirty="0" smtClean="0"/>
          </a:p>
          <a:p>
            <a:pPr eaLnBrk="1" hangingPunct="1">
              <a:lnSpc>
                <a:spcPct val="80000"/>
              </a:lnSpc>
            </a:pPr>
            <a:endParaRPr lang="ru-RU" sz="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dirty="0" smtClean="0"/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Распределите горные породы на две группы.</a:t>
            </a:r>
          </a:p>
        </p:txBody>
      </p:sp>
      <p:pic>
        <p:nvPicPr>
          <p:cNvPr id="17411" name="Picture 4" descr="img_1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1792288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Галечни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9663" y="981075"/>
            <a:ext cx="1684337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gli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613" y="981075"/>
            <a:ext cx="1616075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 descr="pic139_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1500" y="981075"/>
            <a:ext cx="1655763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8" descr="мрамор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8400" y="981075"/>
            <a:ext cx="1806575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 Box 10"/>
          <p:cNvSpPr txBox="1">
            <a:spLocks noChangeArrowheads="1"/>
          </p:cNvSpPr>
          <p:nvPr/>
        </p:nvSpPr>
        <p:spPr bwMode="auto">
          <a:xfrm>
            <a:off x="0" y="2420938"/>
            <a:ext cx="161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песок</a:t>
            </a:r>
          </a:p>
        </p:txBody>
      </p:sp>
      <p:sp>
        <p:nvSpPr>
          <p:cNvPr id="17417" name="Text Box 11"/>
          <p:cNvSpPr txBox="1">
            <a:spLocks noChangeArrowheads="1"/>
          </p:cNvSpPr>
          <p:nvPr/>
        </p:nvSpPr>
        <p:spPr bwMode="auto">
          <a:xfrm>
            <a:off x="1908175" y="2492375"/>
            <a:ext cx="161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глина</a:t>
            </a:r>
          </a:p>
        </p:txBody>
      </p:sp>
      <p:sp>
        <p:nvSpPr>
          <p:cNvPr id="17418" name="Text Box 12"/>
          <p:cNvSpPr txBox="1">
            <a:spLocks noChangeArrowheads="1"/>
          </p:cNvSpPr>
          <p:nvPr/>
        </p:nvSpPr>
        <p:spPr bwMode="auto">
          <a:xfrm>
            <a:off x="3708400" y="2492375"/>
            <a:ext cx="161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мрамор</a:t>
            </a:r>
          </a:p>
        </p:txBody>
      </p:sp>
      <p:sp>
        <p:nvSpPr>
          <p:cNvPr id="17419" name="Text Box 13"/>
          <p:cNvSpPr txBox="1">
            <a:spLocks noChangeArrowheads="1"/>
          </p:cNvSpPr>
          <p:nvPr/>
        </p:nvSpPr>
        <p:spPr bwMode="auto">
          <a:xfrm>
            <a:off x="5651500" y="2492375"/>
            <a:ext cx="161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гранит</a:t>
            </a:r>
          </a:p>
        </p:txBody>
      </p:sp>
      <p:sp>
        <p:nvSpPr>
          <p:cNvPr id="17420" name="Text Box 14"/>
          <p:cNvSpPr txBox="1">
            <a:spLocks noChangeArrowheads="1"/>
          </p:cNvSpPr>
          <p:nvPr/>
        </p:nvSpPr>
        <p:spPr bwMode="auto">
          <a:xfrm>
            <a:off x="7524750" y="2492375"/>
            <a:ext cx="1619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галька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558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0713"/>
            <a:ext cx="5867400" cy="6237287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Сравним скорость просачивания воды</a:t>
            </a:r>
          </a:p>
          <a:p>
            <a:pPr eaLnBrk="1" hangingPunct="1"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двух водопроницаемых породах: </a:t>
            </a:r>
          </a:p>
          <a:p>
            <a:pPr eaLnBrk="1" hangingPunct="1"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песке и гравий.</a:t>
            </a:r>
          </a:p>
          <a:p>
            <a:pPr eaLnBrk="1" hangingPunct="1">
              <a:defRPr/>
            </a:pPr>
            <a:endParaRPr lang="ru-RU" sz="2400" dirty="0" smtClean="0"/>
          </a:p>
          <a:p>
            <a:pPr eaLnBrk="1" hangingPunct="1">
              <a:defRPr/>
            </a:pPr>
            <a:endParaRPr lang="ru-RU" sz="2400" dirty="0" smtClean="0"/>
          </a:p>
          <a:p>
            <a:pPr eaLnBrk="1" hangingPunct="1">
              <a:defRPr/>
            </a:pPr>
            <a:endParaRPr lang="ru-RU" sz="2400" dirty="0" smtClean="0"/>
          </a:p>
          <a:p>
            <a:pPr eaLnBrk="1" hangingPunct="1">
              <a:defRPr/>
            </a:pPr>
            <a:endParaRPr lang="ru-RU" sz="2400" dirty="0" smtClean="0"/>
          </a:p>
          <a:p>
            <a:pPr eaLnBrk="1" hangingPunct="1">
              <a:defRPr/>
            </a:pPr>
            <a:endParaRPr lang="ru-RU" sz="2400" dirty="0" smtClean="0"/>
          </a:p>
          <a:p>
            <a:pPr eaLnBrk="1" hangingPunct="1">
              <a:defRPr/>
            </a:pPr>
            <a:endParaRPr lang="ru-RU" sz="2400" dirty="0" smtClean="0"/>
          </a:p>
          <a:p>
            <a:pPr eaLnBrk="1" hangingPunct="1">
              <a:defRPr/>
            </a:pPr>
            <a:r>
              <a:rPr lang="ru-RU" sz="2400" dirty="0" smtClean="0"/>
              <a:t>Что лучше пропускает воду: песок или гравий? Почему?</a:t>
            </a:r>
          </a:p>
          <a:p>
            <a:pPr eaLnBrk="1" hangingPunct="1">
              <a:defRPr/>
            </a:pPr>
            <a:r>
              <a:rPr lang="ru-RU" sz="2800" dirty="0" smtClean="0"/>
              <a:t>Через гравий вода может просочиться за сутки на 100м, через песок до 10 м </a:t>
            </a:r>
          </a:p>
        </p:txBody>
      </p:sp>
      <p:pic>
        <p:nvPicPr>
          <p:cNvPr id="24580" name="Picture 4" descr="Галечн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132856"/>
            <a:ext cx="2519363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img_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060848"/>
            <a:ext cx="2663825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Изображение 0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512763"/>
            <a:ext cx="3581400" cy="634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853</Words>
  <Application>Microsoft Office PowerPoint</Application>
  <PresentationFormat>Экран (4:3)</PresentationFormat>
  <Paragraphs>212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Презентация PowerPoint</vt:lpstr>
      <vt:lpstr>Проблемный вопрос</vt:lpstr>
      <vt:lpstr>Подземные воды</vt:lpstr>
      <vt:lpstr>Подземная вода – вода в земной коре.</vt:lpstr>
      <vt:lpstr>Какие существуют доказательства того, что в земле находится вода?</vt:lpstr>
      <vt:lpstr>Презентация PowerPoint</vt:lpstr>
      <vt:lpstr>ВОПРОС .На каком участке образуются подземные воды? Почему?</vt:lpstr>
      <vt:lpstr> Горные породы: водопроницаемые и водоупорные  </vt:lpstr>
      <vt:lpstr>Презентация PowerPoint</vt:lpstr>
      <vt:lpstr>Подпишите на схеме, где располагаются водопроницаемые и водоупорные слои</vt:lpstr>
      <vt:lpstr>Презентация PowerPoint</vt:lpstr>
      <vt:lpstr>Какой вид подземных вод изображен на рисунке?</vt:lpstr>
      <vt:lpstr>Какой вид подземных вод изображен на рисунке?</vt:lpstr>
      <vt:lpstr>Подпишите на схеме, где располагаются грунтовые и межпластовые воды</vt:lpstr>
      <vt:lpstr>Познавательная задача</vt:lpstr>
      <vt:lpstr>Источники(родники) – выход подземных вод на поверхность.</vt:lpstr>
      <vt:lpstr>Презентация PowerPoint</vt:lpstr>
      <vt:lpstr>Презентация PowerPoint</vt:lpstr>
      <vt:lpstr>Презентация PowerPoint</vt:lpstr>
      <vt:lpstr>Найди соответствие.</vt:lpstr>
      <vt:lpstr>Проверка  </vt:lpstr>
      <vt:lpstr>ЛЕДНИКИ</vt:lpstr>
      <vt:lpstr>Условия образования ледников</vt:lpstr>
      <vt:lpstr>Презентация PowerPoint</vt:lpstr>
      <vt:lpstr>Презентация PowerPoint</vt:lpstr>
      <vt:lpstr>Что такое снеговая линия?</vt:lpstr>
      <vt:lpstr>Презентация PowerPoint</vt:lpstr>
      <vt:lpstr>Презентация PowerPoint</vt:lpstr>
      <vt:lpstr>Используя карту атласа назовите , где находятся покровные ледники?</vt:lpstr>
      <vt:lpstr>Презентация PowerPoint</vt:lpstr>
      <vt:lpstr>Классификация ледников </vt:lpstr>
      <vt:lpstr>Шельфовый ледник                        Айсберг </vt:lpstr>
      <vt:lpstr>Многолетняя мерзлота</vt:lpstr>
      <vt:lpstr>Презентация PowerPoint</vt:lpstr>
      <vt:lpstr>ТЕСТ (Найдите правильный ответ: проведите стрелку от вопроса к ответу)</vt:lpstr>
      <vt:lpstr>Рефлекия 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0000</cp:lastModifiedBy>
  <cp:revision>82</cp:revision>
  <dcterms:created xsi:type="dcterms:W3CDTF">2014-02-10T07:28:55Z</dcterms:created>
  <dcterms:modified xsi:type="dcterms:W3CDTF">2020-04-26T08:15:03Z</dcterms:modified>
</cp:coreProperties>
</file>