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3" r:id="rId3"/>
    <p:sldId id="256" r:id="rId4"/>
    <p:sldId id="291" r:id="rId5"/>
    <p:sldId id="269" r:id="rId6"/>
    <p:sldId id="270" r:id="rId7"/>
    <p:sldId id="284" r:id="rId8"/>
    <p:sldId id="285" r:id="rId9"/>
    <p:sldId id="286" r:id="rId10"/>
    <p:sldId id="288" r:id="rId11"/>
    <p:sldId id="290" r:id="rId12"/>
    <p:sldId id="292" r:id="rId13"/>
    <p:sldId id="293" r:id="rId14"/>
    <p:sldId id="289" r:id="rId15"/>
    <p:sldId id="287" r:id="rId16"/>
    <p:sldId id="294" r:id="rId17"/>
    <p:sldId id="259" r:id="rId18"/>
    <p:sldId id="296" r:id="rId19"/>
    <p:sldId id="297" r:id="rId20"/>
    <p:sldId id="300" r:id="rId21"/>
    <p:sldId id="303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01" r:id="rId37"/>
    <p:sldId id="30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248"/>
    <a:srgbClr val="009900"/>
    <a:srgbClr val="A9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F446B-F891-4ADA-B99B-D2A6A028DA72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9A669-F1CF-48AE-A825-4B8A9333671D}">
      <dgm:prSet phldrT="[Текст]"/>
      <dgm:spPr/>
      <dgm:t>
        <a:bodyPr/>
        <a:lstStyle/>
        <a:p>
          <a:r>
            <a:rPr lang="ru-RU" b="1" dirty="0" smtClean="0"/>
            <a:t>колодец</a:t>
          </a:r>
          <a:endParaRPr lang="ru-RU" b="1" dirty="0"/>
        </a:p>
      </dgm:t>
    </dgm:pt>
    <dgm:pt modelId="{BA4B38C6-FCDC-4821-B668-B01424C60E79}" type="parTrans" cxnId="{966E07D7-B252-42D3-B8D6-76D2F10E1F2A}">
      <dgm:prSet/>
      <dgm:spPr/>
      <dgm:t>
        <a:bodyPr/>
        <a:lstStyle/>
        <a:p>
          <a:endParaRPr lang="ru-RU"/>
        </a:p>
      </dgm:t>
    </dgm:pt>
    <dgm:pt modelId="{8CC7FFE7-AED5-4215-8905-79763B96E087}" type="sibTrans" cxnId="{966E07D7-B252-42D3-B8D6-76D2F10E1F2A}">
      <dgm:prSet/>
      <dgm:spPr/>
      <dgm:t>
        <a:bodyPr/>
        <a:lstStyle/>
        <a:p>
          <a:endParaRPr lang="ru-RU"/>
        </a:p>
      </dgm:t>
    </dgm:pt>
    <dgm:pt modelId="{61C364D6-E587-4B9C-9379-26479803039E}">
      <dgm:prSet phldrT="[Текст]"/>
      <dgm:spPr/>
      <dgm:t>
        <a:bodyPr/>
        <a:lstStyle/>
        <a:p>
          <a:r>
            <a:rPr lang="ru-RU" b="1" dirty="0" smtClean="0"/>
            <a:t>гейзер</a:t>
          </a:r>
          <a:endParaRPr lang="ru-RU" b="1" dirty="0"/>
        </a:p>
      </dgm:t>
    </dgm:pt>
    <dgm:pt modelId="{D66373FB-6F9E-40B2-88D8-3080A73A31AB}" type="parTrans" cxnId="{758DA2D7-F8D7-4670-8899-23E9C59154EA}">
      <dgm:prSet/>
      <dgm:spPr/>
      <dgm:t>
        <a:bodyPr/>
        <a:lstStyle/>
        <a:p>
          <a:endParaRPr lang="ru-RU"/>
        </a:p>
      </dgm:t>
    </dgm:pt>
    <dgm:pt modelId="{E704FBB6-DCDB-44D0-BFA8-08B24654D73E}" type="sibTrans" cxnId="{758DA2D7-F8D7-4670-8899-23E9C59154EA}">
      <dgm:prSet/>
      <dgm:spPr/>
      <dgm:t>
        <a:bodyPr/>
        <a:lstStyle/>
        <a:p>
          <a:endParaRPr lang="ru-RU"/>
        </a:p>
      </dgm:t>
    </dgm:pt>
    <dgm:pt modelId="{F6318174-3C24-4DF0-A4AD-20066AFCD31D}">
      <dgm:prSet phldrT="[Текст]"/>
      <dgm:spPr/>
      <dgm:t>
        <a:bodyPr/>
        <a:lstStyle/>
        <a:p>
          <a:r>
            <a:rPr lang="ru-RU" b="1" dirty="0" smtClean="0"/>
            <a:t>родник</a:t>
          </a:r>
          <a:endParaRPr lang="ru-RU" b="1" dirty="0"/>
        </a:p>
      </dgm:t>
    </dgm:pt>
    <dgm:pt modelId="{A0C78C3C-FDCB-4022-913C-14311CC114F4}" type="parTrans" cxnId="{E8AF08DB-D398-4B30-976B-A6A335425E41}">
      <dgm:prSet/>
      <dgm:spPr/>
      <dgm:t>
        <a:bodyPr/>
        <a:lstStyle/>
        <a:p>
          <a:endParaRPr lang="ru-RU"/>
        </a:p>
      </dgm:t>
    </dgm:pt>
    <dgm:pt modelId="{5F4B1322-CFAB-4508-95AF-E513C084C3A3}" type="sibTrans" cxnId="{E8AF08DB-D398-4B30-976B-A6A335425E41}">
      <dgm:prSet/>
      <dgm:spPr/>
      <dgm:t>
        <a:bodyPr/>
        <a:lstStyle/>
        <a:p>
          <a:endParaRPr lang="ru-RU"/>
        </a:p>
      </dgm:t>
    </dgm:pt>
    <dgm:pt modelId="{31B20926-BC04-4A03-A772-5705494A2F4A}">
      <dgm:prSet phldrT="[Текст]"/>
      <dgm:spPr/>
      <dgm:t>
        <a:bodyPr/>
        <a:lstStyle/>
        <a:p>
          <a:r>
            <a:rPr lang="ru-RU" b="1" dirty="0" smtClean="0"/>
            <a:t>извержение вулкана с парами воды </a:t>
          </a:r>
          <a:endParaRPr lang="ru-RU" b="1" dirty="0"/>
        </a:p>
      </dgm:t>
    </dgm:pt>
    <dgm:pt modelId="{AD61EA06-3717-491B-B2C3-0D37F80769C6}" type="parTrans" cxnId="{92AFEB8E-6B68-45B5-8C34-BB7F4B0D7615}">
      <dgm:prSet/>
      <dgm:spPr/>
      <dgm:t>
        <a:bodyPr/>
        <a:lstStyle/>
        <a:p>
          <a:endParaRPr lang="ru-RU"/>
        </a:p>
      </dgm:t>
    </dgm:pt>
    <dgm:pt modelId="{E4342356-C3CC-4ED2-883D-3BF3F2BA8765}" type="sibTrans" cxnId="{92AFEB8E-6B68-45B5-8C34-BB7F4B0D7615}">
      <dgm:prSet/>
      <dgm:spPr/>
      <dgm:t>
        <a:bodyPr/>
        <a:lstStyle/>
        <a:p>
          <a:endParaRPr lang="ru-RU"/>
        </a:p>
      </dgm:t>
    </dgm:pt>
    <dgm:pt modelId="{96E9D5D8-56E2-4BD9-A2C9-1ECF44BAB88D}" type="pres">
      <dgm:prSet presAssocID="{C47F446B-F891-4ADA-B99B-D2A6A028DA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9C844-843F-40B1-8D29-8022E25EEB0C}" type="pres">
      <dgm:prSet presAssocID="{5EC9A669-F1CF-48AE-A825-4B8A9333671D}" presName="compNode" presStyleCnt="0"/>
      <dgm:spPr/>
    </dgm:pt>
    <dgm:pt modelId="{268EC1D6-5F84-4FBF-B62A-62545415FE1F}" type="pres">
      <dgm:prSet presAssocID="{5EC9A669-F1CF-48AE-A825-4B8A9333671D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00B0F0"/>
          </a:solidFill>
        </a:ln>
      </dgm:spPr>
    </dgm:pt>
    <dgm:pt modelId="{A051E23D-C4F1-420D-AB2E-08096CFE3BD2}" type="pres">
      <dgm:prSet presAssocID="{5EC9A669-F1CF-48AE-A825-4B8A9333671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364D1-F521-4AB4-B671-C0C3B9484B4E}" type="pres">
      <dgm:prSet presAssocID="{8CC7FFE7-AED5-4215-8905-79763B96E0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521AD0-A1DB-468F-A07B-97485631C4F1}" type="pres">
      <dgm:prSet presAssocID="{61C364D6-E587-4B9C-9379-26479803039E}" presName="compNode" presStyleCnt="0"/>
      <dgm:spPr/>
    </dgm:pt>
    <dgm:pt modelId="{A1675918-5D90-4E9D-8A07-805FBD65EAA0}" type="pres">
      <dgm:prSet presAssocID="{61C364D6-E587-4B9C-9379-26479803039E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57150">
          <a:solidFill>
            <a:srgbClr val="00B0F0"/>
          </a:solidFill>
        </a:ln>
      </dgm:spPr>
    </dgm:pt>
    <dgm:pt modelId="{6A832D8E-B875-4EC8-B2A2-04FBFCC38C31}" type="pres">
      <dgm:prSet presAssocID="{61C364D6-E587-4B9C-9379-26479803039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A4047-B6D2-4651-9496-0C3792E4DFBD}" type="pres">
      <dgm:prSet presAssocID="{E704FBB6-DCDB-44D0-BFA8-08B24654D7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3F0FD2-47FB-4BED-87F5-3074420D3684}" type="pres">
      <dgm:prSet presAssocID="{F6318174-3C24-4DF0-A4AD-20066AFCD31D}" presName="compNode" presStyleCnt="0"/>
      <dgm:spPr/>
    </dgm:pt>
    <dgm:pt modelId="{F3F6B60B-A9F7-4820-9F87-8165ECEF006A}" type="pres">
      <dgm:prSet presAssocID="{F6318174-3C24-4DF0-A4AD-20066AFCD31D}" presName="pictRect" presStyleLbl="node1" presStyleIdx="2" presStyleCnt="4" custLinFactNeighborX="-1199" custLinFactNeighborY="-2514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57150">
          <a:solidFill>
            <a:srgbClr val="00B0F0"/>
          </a:solidFill>
        </a:ln>
      </dgm:spPr>
    </dgm:pt>
    <dgm:pt modelId="{853E2C42-6C10-4451-8F6E-98EB71BDD561}" type="pres">
      <dgm:prSet presAssocID="{F6318174-3C24-4DF0-A4AD-20066AFCD31D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B4C3E-FE6D-4651-805D-900BAB34B9DE}" type="pres">
      <dgm:prSet presAssocID="{5F4B1322-CFAB-4508-95AF-E513C084C3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140F3C-7D1C-4A13-A64F-2F3D98EDED06}" type="pres">
      <dgm:prSet presAssocID="{31B20926-BC04-4A03-A772-5705494A2F4A}" presName="compNode" presStyleCnt="0"/>
      <dgm:spPr/>
    </dgm:pt>
    <dgm:pt modelId="{B3AE38A4-033C-46B0-BC99-A477F1121DE5}" type="pres">
      <dgm:prSet presAssocID="{31B20926-BC04-4A03-A772-5705494A2F4A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57150">
          <a:solidFill>
            <a:srgbClr val="00B0F0"/>
          </a:solidFill>
        </a:ln>
      </dgm:spPr>
    </dgm:pt>
    <dgm:pt modelId="{731E80C3-F225-44F3-BAEE-57B807E5EC37}" type="pres">
      <dgm:prSet presAssocID="{31B20926-BC04-4A03-A772-5705494A2F4A}" presName="textRect" presStyleLbl="revTx" presStyleIdx="3" presStyleCnt="4" custScaleX="17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E07D7-B252-42D3-B8D6-76D2F10E1F2A}" srcId="{C47F446B-F891-4ADA-B99B-D2A6A028DA72}" destId="{5EC9A669-F1CF-48AE-A825-4B8A9333671D}" srcOrd="0" destOrd="0" parTransId="{BA4B38C6-FCDC-4821-B668-B01424C60E79}" sibTransId="{8CC7FFE7-AED5-4215-8905-79763B96E087}"/>
    <dgm:cxn modelId="{EEF02D83-16C8-4D72-BFEF-4C86E64E34B0}" type="presOf" srcId="{5EC9A669-F1CF-48AE-A825-4B8A9333671D}" destId="{A051E23D-C4F1-420D-AB2E-08096CFE3BD2}" srcOrd="0" destOrd="0" presId="urn:microsoft.com/office/officeart/2005/8/layout/pList1#1"/>
    <dgm:cxn modelId="{F5246BE3-0F2B-49CC-96ED-EF97D23D1E6C}" type="presOf" srcId="{61C364D6-E587-4B9C-9379-26479803039E}" destId="{6A832D8E-B875-4EC8-B2A2-04FBFCC38C31}" srcOrd="0" destOrd="0" presId="urn:microsoft.com/office/officeart/2005/8/layout/pList1#1"/>
    <dgm:cxn modelId="{A7ACA82D-F145-454B-A1B2-CC3728337051}" type="presOf" srcId="{C47F446B-F891-4ADA-B99B-D2A6A028DA72}" destId="{96E9D5D8-56E2-4BD9-A2C9-1ECF44BAB88D}" srcOrd="0" destOrd="0" presId="urn:microsoft.com/office/officeart/2005/8/layout/pList1#1"/>
    <dgm:cxn modelId="{1DC72249-E1E8-487A-86B9-06ADCD4B42F0}" type="presOf" srcId="{8CC7FFE7-AED5-4215-8905-79763B96E087}" destId="{905364D1-F521-4AB4-B671-C0C3B9484B4E}" srcOrd="0" destOrd="0" presId="urn:microsoft.com/office/officeart/2005/8/layout/pList1#1"/>
    <dgm:cxn modelId="{92AFEB8E-6B68-45B5-8C34-BB7F4B0D7615}" srcId="{C47F446B-F891-4ADA-B99B-D2A6A028DA72}" destId="{31B20926-BC04-4A03-A772-5705494A2F4A}" srcOrd="3" destOrd="0" parTransId="{AD61EA06-3717-491B-B2C3-0D37F80769C6}" sibTransId="{E4342356-C3CC-4ED2-883D-3BF3F2BA8765}"/>
    <dgm:cxn modelId="{995FB399-7E84-4D25-ABBE-C75900776859}" type="presOf" srcId="{5F4B1322-CFAB-4508-95AF-E513C084C3A3}" destId="{5B7B4C3E-FE6D-4651-805D-900BAB34B9DE}" srcOrd="0" destOrd="0" presId="urn:microsoft.com/office/officeart/2005/8/layout/pList1#1"/>
    <dgm:cxn modelId="{D515960E-9799-4174-9CBF-B75BD8003344}" type="presOf" srcId="{31B20926-BC04-4A03-A772-5705494A2F4A}" destId="{731E80C3-F225-44F3-BAEE-57B807E5EC37}" srcOrd="0" destOrd="0" presId="urn:microsoft.com/office/officeart/2005/8/layout/pList1#1"/>
    <dgm:cxn modelId="{008A87B3-22F3-4852-B5BC-140EBE41F2F5}" type="presOf" srcId="{F6318174-3C24-4DF0-A4AD-20066AFCD31D}" destId="{853E2C42-6C10-4451-8F6E-98EB71BDD561}" srcOrd="0" destOrd="0" presId="urn:microsoft.com/office/officeart/2005/8/layout/pList1#1"/>
    <dgm:cxn modelId="{758DA2D7-F8D7-4670-8899-23E9C59154EA}" srcId="{C47F446B-F891-4ADA-B99B-D2A6A028DA72}" destId="{61C364D6-E587-4B9C-9379-26479803039E}" srcOrd="1" destOrd="0" parTransId="{D66373FB-6F9E-40B2-88D8-3080A73A31AB}" sibTransId="{E704FBB6-DCDB-44D0-BFA8-08B24654D73E}"/>
    <dgm:cxn modelId="{E8AF08DB-D398-4B30-976B-A6A335425E41}" srcId="{C47F446B-F891-4ADA-B99B-D2A6A028DA72}" destId="{F6318174-3C24-4DF0-A4AD-20066AFCD31D}" srcOrd="2" destOrd="0" parTransId="{A0C78C3C-FDCB-4022-913C-14311CC114F4}" sibTransId="{5F4B1322-CFAB-4508-95AF-E513C084C3A3}"/>
    <dgm:cxn modelId="{59FC6DD8-A773-4C83-93FB-92F268E68197}" type="presOf" srcId="{E704FBB6-DCDB-44D0-BFA8-08B24654D73E}" destId="{25AA4047-B6D2-4651-9496-0C3792E4DFBD}" srcOrd="0" destOrd="0" presId="urn:microsoft.com/office/officeart/2005/8/layout/pList1#1"/>
    <dgm:cxn modelId="{BB8B078D-F521-4E10-97D4-CE210CD9D593}" type="presParOf" srcId="{96E9D5D8-56E2-4BD9-A2C9-1ECF44BAB88D}" destId="{36B9C844-843F-40B1-8D29-8022E25EEB0C}" srcOrd="0" destOrd="0" presId="urn:microsoft.com/office/officeart/2005/8/layout/pList1#1"/>
    <dgm:cxn modelId="{46B73911-EA92-43AF-ACD1-1E1125F4C8B6}" type="presParOf" srcId="{36B9C844-843F-40B1-8D29-8022E25EEB0C}" destId="{268EC1D6-5F84-4FBF-B62A-62545415FE1F}" srcOrd="0" destOrd="0" presId="urn:microsoft.com/office/officeart/2005/8/layout/pList1#1"/>
    <dgm:cxn modelId="{589DF274-1970-42F6-B47D-451B6BB53C15}" type="presParOf" srcId="{36B9C844-843F-40B1-8D29-8022E25EEB0C}" destId="{A051E23D-C4F1-420D-AB2E-08096CFE3BD2}" srcOrd="1" destOrd="0" presId="urn:microsoft.com/office/officeart/2005/8/layout/pList1#1"/>
    <dgm:cxn modelId="{7D8A9746-E5C2-4064-B60C-C7C45DFADA60}" type="presParOf" srcId="{96E9D5D8-56E2-4BD9-A2C9-1ECF44BAB88D}" destId="{905364D1-F521-4AB4-B671-C0C3B9484B4E}" srcOrd="1" destOrd="0" presId="urn:microsoft.com/office/officeart/2005/8/layout/pList1#1"/>
    <dgm:cxn modelId="{69FF215D-A83C-412D-896B-ACD653966B3C}" type="presParOf" srcId="{96E9D5D8-56E2-4BD9-A2C9-1ECF44BAB88D}" destId="{0D521AD0-A1DB-468F-A07B-97485631C4F1}" srcOrd="2" destOrd="0" presId="urn:microsoft.com/office/officeart/2005/8/layout/pList1#1"/>
    <dgm:cxn modelId="{F8861D43-0291-4C7D-91D7-40597BAA54E0}" type="presParOf" srcId="{0D521AD0-A1DB-468F-A07B-97485631C4F1}" destId="{A1675918-5D90-4E9D-8A07-805FBD65EAA0}" srcOrd="0" destOrd="0" presId="urn:microsoft.com/office/officeart/2005/8/layout/pList1#1"/>
    <dgm:cxn modelId="{31267B59-6357-418E-8438-9521B5495165}" type="presParOf" srcId="{0D521AD0-A1DB-468F-A07B-97485631C4F1}" destId="{6A832D8E-B875-4EC8-B2A2-04FBFCC38C31}" srcOrd="1" destOrd="0" presId="urn:microsoft.com/office/officeart/2005/8/layout/pList1#1"/>
    <dgm:cxn modelId="{CADE8025-2DE6-4BE5-8584-04746A57DAD1}" type="presParOf" srcId="{96E9D5D8-56E2-4BD9-A2C9-1ECF44BAB88D}" destId="{25AA4047-B6D2-4651-9496-0C3792E4DFBD}" srcOrd="3" destOrd="0" presId="urn:microsoft.com/office/officeart/2005/8/layout/pList1#1"/>
    <dgm:cxn modelId="{5EDB47DD-8803-45E3-ADDC-1D583A9B0BBB}" type="presParOf" srcId="{96E9D5D8-56E2-4BD9-A2C9-1ECF44BAB88D}" destId="{053F0FD2-47FB-4BED-87F5-3074420D3684}" srcOrd="4" destOrd="0" presId="urn:microsoft.com/office/officeart/2005/8/layout/pList1#1"/>
    <dgm:cxn modelId="{75A19CA7-85FC-4BF6-B18B-EDD05A750652}" type="presParOf" srcId="{053F0FD2-47FB-4BED-87F5-3074420D3684}" destId="{F3F6B60B-A9F7-4820-9F87-8165ECEF006A}" srcOrd="0" destOrd="0" presId="urn:microsoft.com/office/officeart/2005/8/layout/pList1#1"/>
    <dgm:cxn modelId="{4A4B6FFC-C39A-4091-9949-E0CAEE150FF9}" type="presParOf" srcId="{053F0FD2-47FB-4BED-87F5-3074420D3684}" destId="{853E2C42-6C10-4451-8F6E-98EB71BDD561}" srcOrd="1" destOrd="0" presId="urn:microsoft.com/office/officeart/2005/8/layout/pList1#1"/>
    <dgm:cxn modelId="{4621FC17-46FD-45B6-A574-AD686E632B73}" type="presParOf" srcId="{96E9D5D8-56E2-4BD9-A2C9-1ECF44BAB88D}" destId="{5B7B4C3E-FE6D-4651-805D-900BAB34B9DE}" srcOrd="5" destOrd="0" presId="urn:microsoft.com/office/officeart/2005/8/layout/pList1#1"/>
    <dgm:cxn modelId="{254B732F-905D-4775-B37B-B0C59D794E12}" type="presParOf" srcId="{96E9D5D8-56E2-4BD9-A2C9-1ECF44BAB88D}" destId="{3B140F3C-7D1C-4A13-A64F-2F3D98EDED06}" srcOrd="6" destOrd="0" presId="urn:microsoft.com/office/officeart/2005/8/layout/pList1#1"/>
    <dgm:cxn modelId="{F155761A-1086-4C89-B228-30E555B7C46B}" type="presParOf" srcId="{3B140F3C-7D1C-4A13-A64F-2F3D98EDED06}" destId="{B3AE38A4-033C-46B0-BC99-A477F1121DE5}" srcOrd="0" destOrd="0" presId="urn:microsoft.com/office/officeart/2005/8/layout/pList1#1"/>
    <dgm:cxn modelId="{36F78018-BDCC-423D-9F4D-2832EABA715E}" type="presParOf" srcId="{3B140F3C-7D1C-4A13-A64F-2F3D98EDED06}" destId="{731E80C3-F225-44F3-BAEE-57B807E5EC3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EC1D6-5F84-4FBF-B62A-62545415FE1F}">
      <dsp:nvSpPr>
        <dsp:cNvPr id="0" name=""/>
        <dsp:cNvSpPr/>
      </dsp:nvSpPr>
      <dsp:spPr>
        <a:xfrm>
          <a:off x="26581" y="2747"/>
          <a:ext cx="2008558" cy="138389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1E23D-C4F1-420D-AB2E-08096CFE3BD2}">
      <dsp:nvSpPr>
        <dsp:cNvPr id="0" name=""/>
        <dsp:cNvSpPr/>
      </dsp:nvSpPr>
      <dsp:spPr>
        <a:xfrm>
          <a:off x="26581" y="1386644"/>
          <a:ext cx="2008558" cy="74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колодец</a:t>
          </a:r>
          <a:endParaRPr lang="ru-RU" sz="2100" b="1" kern="1200" dirty="0"/>
        </a:p>
      </dsp:txBody>
      <dsp:txXfrm>
        <a:off x="26581" y="1386644"/>
        <a:ext cx="2008558" cy="745175"/>
      </dsp:txXfrm>
    </dsp:sp>
    <dsp:sp modelId="{A1675918-5D90-4E9D-8A07-805FBD65EAA0}">
      <dsp:nvSpPr>
        <dsp:cNvPr id="0" name=""/>
        <dsp:cNvSpPr/>
      </dsp:nvSpPr>
      <dsp:spPr>
        <a:xfrm>
          <a:off x="2236080" y="2747"/>
          <a:ext cx="2008558" cy="138389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32D8E-B875-4EC8-B2A2-04FBFCC38C31}">
      <dsp:nvSpPr>
        <dsp:cNvPr id="0" name=""/>
        <dsp:cNvSpPr/>
      </dsp:nvSpPr>
      <dsp:spPr>
        <a:xfrm>
          <a:off x="2236080" y="1386644"/>
          <a:ext cx="2008558" cy="74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гейзер</a:t>
          </a:r>
          <a:endParaRPr lang="ru-RU" sz="2100" b="1" kern="1200" dirty="0"/>
        </a:p>
      </dsp:txBody>
      <dsp:txXfrm>
        <a:off x="2236080" y="1386644"/>
        <a:ext cx="2008558" cy="745175"/>
      </dsp:txXfrm>
    </dsp:sp>
    <dsp:sp modelId="{F3F6B60B-A9F7-4820-9F87-8165ECEF006A}">
      <dsp:nvSpPr>
        <dsp:cNvPr id="0" name=""/>
        <dsp:cNvSpPr/>
      </dsp:nvSpPr>
      <dsp:spPr>
        <a:xfrm>
          <a:off x="4421497" y="0"/>
          <a:ext cx="2008558" cy="138389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E2C42-6C10-4451-8F6E-98EB71BDD561}">
      <dsp:nvSpPr>
        <dsp:cNvPr id="0" name=""/>
        <dsp:cNvSpPr/>
      </dsp:nvSpPr>
      <dsp:spPr>
        <a:xfrm>
          <a:off x="4445579" y="1386644"/>
          <a:ext cx="2008558" cy="74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родник</a:t>
          </a:r>
          <a:endParaRPr lang="ru-RU" sz="2100" b="1" kern="1200" dirty="0"/>
        </a:p>
      </dsp:txBody>
      <dsp:txXfrm>
        <a:off x="4445579" y="1386644"/>
        <a:ext cx="2008558" cy="745175"/>
      </dsp:txXfrm>
    </dsp:sp>
    <dsp:sp modelId="{B3AE38A4-033C-46B0-BC99-A477F1121DE5}">
      <dsp:nvSpPr>
        <dsp:cNvPr id="0" name=""/>
        <dsp:cNvSpPr/>
      </dsp:nvSpPr>
      <dsp:spPr>
        <a:xfrm>
          <a:off x="2236080" y="2332675"/>
          <a:ext cx="2008558" cy="1383897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E80C3-F225-44F3-BAEE-57B807E5EC37}">
      <dsp:nvSpPr>
        <dsp:cNvPr id="0" name=""/>
        <dsp:cNvSpPr/>
      </dsp:nvSpPr>
      <dsp:spPr>
        <a:xfrm>
          <a:off x="1510709" y="3716573"/>
          <a:ext cx="3459300" cy="74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извержение вулкана с парами воды </a:t>
          </a:r>
          <a:endParaRPr lang="ru-RU" sz="2100" b="1" kern="1200" dirty="0"/>
        </a:p>
      </dsp:txBody>
      <dsp:txXfrm>
        <a:off x="1510709" y="3716573"/>
        <a:ext cx="3459300" cy="74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7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8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6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10F21-8290-41F0-9443-B40A232D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8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8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3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3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4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5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75000"/>
              </a:schemeClr>
            </a:gs>
            <a:gs pos="3000">
              <a:schemeClr val="accent1">
                <a:lumMod val="75000"/>
              </a:schemeClr>
            </a:gs>
            <a:gs pos="0">
              <a:srgbClr val="400040"/>
            </a:gs>
            <a:gs pos="0">
              <a:schemeClr val="accent2">
                <a:lumMod val="60000"/>
                <a:lumOff val="40000"/>
              </a:schemeClr>
            </a:gs>
            <a:gs pos="93000">
              <a:schemeClr val="accent6">
                <a:lumMod val="40000"/>
                <a:lumOff val="60000"/>
              </a:schemeClr>
            </a:gs>
            <a:gs pos="98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51C0A-87BA-4BDA-ACC9-6C48D3EC880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5E41-B6CA-4018-B8AD-A82E7A087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4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6_01_00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735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95513" y="3213100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Реки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779838" y="3213100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Озёра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364163" y="3213100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Ледники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07950" y="3068638"/>
            <a:ext cx="18716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Подземные </a:t>
            </a:r>
          </a:p>
          <a:p>
            <a:r>
              <a:rPr lang="ru-RU" sz="2400"/>
              <a:t>воды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877050" y="3068638"/>
            <a:ext cx="22669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Искусственные </a:t>
            </a:r>
          </a:p>
          <a:p>
            <a:r>
              <a:rPr lang="ru-RU" sz="2400"/>
              <a:t>воды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572000" y="549275"/>
            <a:ext cx="352901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dirty="0"/>
              <a:t>Воды суши</a:t>
            </a:r>
          </a:p>
        </p:txBody>
      </p:sp>
      <p:pic>
        <p:nvPicPr>
          <p:cNvPr id="17420" name="Picture 12" descr="skvaji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4149725"/>
            <a:ext cx="16621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чу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4130675"/>
            <a:ext cx="16557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озер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4103688"/>
            <a:ext cx="17287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ледник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4076700"/>
            <a:ext cx="15128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канал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388" y="4076700"/>
            <a:ext cx="17033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  <p:bldP spid="17416" grpId="0" animBg="1"/>
      <p:bldP spid="17417" grpId="0" animBg="1"/>
      <p:bldP spid="17418" grpId="0" animBg="1"/>
      <p:bldP spid="174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Подпишите на схеме, где располагаются водопроницаемые и водоупорные слои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341438"/>
            <a:ext cx="4500562" cy="3992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Почва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Водопроницаемый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Водоупорный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Водопроницаемый</a:t>
            </a:r>
            <a:endParaRPr lang="ru-RU" sz="9600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Водоупорный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1481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88931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/>
              <a:t>Слои горных пород, поры и трещины которых заполнены подземной водой, называются водоносными.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 flipV="1">
            <a:off x="1043607" y="2420887"/>
            <a:ext cx="1080467" cy="3024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124074" y="3573016"/>
            <a:ext cx="71661" cy="18006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2420888"/>
            <a:ext cx="39604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3528" y="3645024"/>
            <a:ext cx="39604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688"/>
            <a:ext cx="4495800" cy="52895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600" u="sng" dirty="0" smtClean="0">
                <a:solidFill>
                  <a:schemeClr val="tx2"/>
                </a:solidFill>
              </a:rPr>
              <a:t>   Грунтовые воды (с.157)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400" dirty="0" smtClean="0"/>
              <a:t>Расположены в первом водоносном слое, не прикрытом сверху … породами.</a:t>
            </a:r>
          </a:p>
          <a:p>
            <a:pPr eaLnBrk="1" hangingPunct="1">
              <a:defRPr/>
            </a:pPr>
            <a:r>
              <a:rPr lang="ru-RU" sz="2400" dirty="0" smtClean="0"/>
              <a:t>Их уровень зависит от …</a:t>
            </a:r>
          </a:p>
          <a:p>
            <a:pPr eaLnBrk="1" hangingPunct="1">
              <a:defRPr/>
            </a:pPr>
            <a:r>
              <a:rPr lang="ru-RU" sz="2400" dirty="0" smtClean="0"/>
              <a:t>Грунтовая вода гораздо чище, чем в …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196752"/>
            <a:ext cx="4356100" cy="350043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200" u="sng" dirty="0" smtClean="0">
                <a:solidFill>
                  <a:schemeClr val="tx2"/>
                </a:solidFill>
              </a:rPr>
              <a:t>   Межпластовые воды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400" dirty="0" smtClean="0"/>
              <a:t>Находятся между двумя … слоями </a:t>
            </a:r>
          </a:p>
          <a:p>
            <a:pPr eaLnBrk="1" hangingPunct="1">
              <a:defRPr/>
            </a:pPr>
            <a:r>
              <a:rPr lang="ru-RU" sz="2400" dirty="0" smtClean="0"/>
              <a:t>Межпластовые воды пополняются через …</a:t>
            </a:r>
          </a:p>
          <a:p>
            <a:pPr eaLnBrk="1" hangingPunct="1">
              <a:defRPr/>
            </a:pPr>
            <a:r>
              <a:rPr lang="ru-RU" sz="2400" dirty="0" smtClean="0"/>
              <a:t>Их добывают из артезианских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  <p:bldP spid="327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dirty="0" smtClean="0"/>
              <a:t>Какой вид подземных вод изображен на рисунке?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0"/>
            <a:ext cx="9144000" cy="670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dirty="0" smtClean="0"/>
              <a:t>Какой вид подземных вод изображен на рисунке?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52600"/>
            <a:ext cx="9144000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Подпишите на схеме, где располагаются грунтовые и межпластовые воды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341438"/>
            <a:ext cx="4500562" cy="3992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Почва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Водопроницаемый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Водоупорный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Водопроницаемый</a:t>
            </a:r>
            <a:endParaRPr lang="ru-RU" sz="9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Водоупорный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1481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3528" y="2420888"/>
            <a:ext cx="39604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59632" y="2204864"/>
            <a:ext cx="1224136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Грунтовые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3528" y="3645024"/>
            <a:ext cx="39604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11760" y="3429000"/>
            <a:ext cx="1800200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Межпластовые 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Познавательная задача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Если вы пошли в поход, и вода закончилась. Где вы будете её искать?</a:t>
            </a:r>
          </a:p>
        </p:txBody>
      </p:sp>
      <p:pic>
        <p:nvPicPr>
          <p:cNvPr id="22532" name="Picture 4" descr="Изображение 015"/>
          <p:cNvPicPr>
            <a:picLocks noChangeAspect="1" noChangeArrowheads="1"/>
          </p:cNvPicPr>
          <p:nvPr/>
        </p:nvPicPr>
        <p:blipFill>
          <a:blip r:embed="rId2" cstate="print"/>
          <a:srcRect l="53545" t="43555" r="6270" b="38423"/>
          <a:stretch>
            <a:fillRect/>
          </a:stretch>
        </p:blipFill>
        <p:spPr bwMode="auto">
          <a:xfrm>
            <a:off x="1043608" y="3212976"/>
            <a:ext cx="73453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>
                <a:effectLst/>
              </a:rPr>
              <a:t>Источники(родники) – выход подземных вод на поверхность.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7653" name="Picture 5" descr="Подземные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8208962" cy="4824413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ffectLst>
            <a:outerShdw dist="125724" dir="2700000" algn="ctr" rotWithShape="0">
              <a:srgbClr val="333333">
                <a:alpha val="50000"/>
              </a:srgbClr>
            </a:outerShdw>
          </a:effectLst>
        </p:spPr>
      </p:pic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6804025" y="3933825"/>
            <a:ext cx="720725" cy="1079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5435600" y="3933825"/>
            <a:ext cx="2089150" cy="288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32" grpId="0" animBg="1"/>
      <p:bldP spid="522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дз. воды для урока\RzSFAvG33Q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560671" cy="47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47864" y="100368"/>
            <a:ext cx="2880320" cy="17642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Сравните, где вода будет чище и более пригодна для питья?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чем глукбже тем лучш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69736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подз. воды для урока\Подземные воды. - Материковые воды. - Физическая география. - Каталог статей - Учитель географии_files\72_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69736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Без имени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38877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XII</a:t>
            </a:r>
            <a:r>
              <a:rPr lang="ru-RU" i="1"/>
              <a:t> век. </a:t>
            </a:r>
          </a:p>
          <a:p>
            <a:pPr algn="ctr"/>
            <a:r>
              <a:rPr lang="ru-RU" i="1"/>
              <a:t>Французская провинция Артуа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Минеральные воды – содержат растворенные минеральные вещества и газы. Свойства минеральных вод позволяют лечить некоторые болезни, поддерживать здоровье организма. </a:t>
            </a:r>
          </a:p>
        </p:txBody>
      </p:sp>
      <p:pic>
        <p:nvPicPr>
          <p:cNvPr id="27652" name="Picture 5" descr="drkwcv 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3238"/>
            <a:ext cx="3297237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ина\Desktop\20140327182033_59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347659" cy="4158630"/>
          </a:xfrm>
          <a:prstGeom prst="rect">
            <a:avLst/>
          </a:prstGeom>
          <a:noFill/>
        </p:spPr>
      </p:pic>
      <p:pic>
        <p:nvPicPr>
          <p:cNvPr id="27650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51063"/>
            <a:ext cx="31496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dirty="0" smtClean="0"/>
              <a:t>Проблемный вопрос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600" smtClean="0">
              <a:solidFill>
                <a:srgbClr val="009900"/>
              </a:solidFill>
            </a:endParaRPr>
          </a:p>
        </p:txBody>
      </p:sp>
      <p:pic>
        <p:nvPicPr>
          <p:cNvPr id="17412" name="Picture 4" descr="00037913"/>
          <p:cNvPicPr>
            <a:picLocks noChangeAspect="1" noChangeArrowheads="1"/>
          </p:cNvPicPr>
          <p:nvPr/>
        </p:nvPicPr>
        <p:blipFill>
          <a:blip r:embed="rId2" cstate="print"/>
          <a:srcRect l="3743" t="9778" r="3908" b="3485"/>
          <a:stretch>
            <a:fillRect/>
          </a:stretch>
        </p:blipFill>
        <p:spPr bwMode="auto">
          <a:xfrm>
            <a:off x="611560" y="1844824"/>
            <a:ext cx="71294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99592" y="1988840"/>
            <a:ext cx="6697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FF0000"/>
                </a:solidFill>
              </a:rPr>
              <a:t>Какие знания о внутренних водах необходимы при строительстве дома?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Найди соответствие.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3635375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Водоупорные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Грунтовые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Артезианские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Подземные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Источник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Минеральные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Водопроницаемые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Межпластовые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Водоносный слой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052513"/>
            <a:ext cx="5651500" cy="5141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Н) вода, находящаяся в земной коре.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В) горные породы, пропускающие воду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Г)</a:t>
            </a:r>
            <a:r>
              <a:rPr lang="ru-RU" sz="2000" b="1" dirty="0" smtClean="0"/>
              <a:t> </a:t>
            </a:r>
            <a:r>
              <a:rPr lang="ru-RU" sz="2000" dirty="0" smtClean="0"/>
              <a:t>горные</a:t>
            </a:r>
            <a:r>
              <a:rPr lang="ru-RU" sz="2000" b="1" dirty="0" smtClean="0"/>
              <a:t> </a:t>
            </a:r>
            <a:r>
              <a:rPr lang="ru-RU" sz="2000" dirty="0" smtClean="0"/>
              <a:t>породы, не пропускающие воду.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Е) слой, насыщенный водой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Р) подземные воды, образующие водоносный горизонт над первым от поверхности водоупорным слоем.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Ы) воды, расположенные между двумя водоупорными слоями.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Т) выход подземных вод на земную поверхность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О) подземные воды, насыщенные газами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У) </a:t>
            </a:r>
            <a:r>
              <a:rPr lang="ru-RU" sz="2000" dirty="0" err="1" smtClean="0"/>
              <a:t>самофонтанирующие</a:t>
            </a:r>
            <a:r>
              <a:rPr lang="ru-RU" sz="2000" dirty="0" smtClean="0"/>
              <a:t> подземные воды</a:t>
            </a:r>
          </a:p>
        </p:txBody>
      </p:sp>
      <p:graphicFrame>
        <p:nvGraphicFramePr>
          <p:cNvPr id="55301" name="Group 5"/>
          <p:cNvGraphicFramePr>
            <a:graphicFrameLocks noGrp="1"/>
          </p:cNvGraphicFramePr>
          <p:nvPr/>
        </p:nvGraphicFramePr>
        <p:xfrm>
          <a:off x="0" y="5516563"/>
          <a:ext cx="9144000" cy="1219200"/>
        </p:xfrm>
        <a:graphic>
          <a:graphicData uri="http://schemas.openxmlformats.org/drawingml/2006/table">
            <a:tbl>
              <a:tblPr/>
              <a:tblGrid>
                <a:gridCol w="1165225"/>
                <a:gridCol w="887413"/>
                <a:gridCol w="885825"/>
                <a:gridCol w="887412"/>
                <a:gridCol w="885825"/>
                <a:gridCol w="885825"/>
                <a:gridCol w="887413"/>
                <a:gridCol w="885825"/>
                <a:gridCol w="887412"/>
                <a:gridCol w="8858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термина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Проверка </a:t>
            </a:r>
            <a:r>
              <a:rPr lang="ru-RU" sz="4000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3635375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1. Водоупорные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2. Грунтовые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3. Артезианские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4. Подземные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5. Источник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6. Минеральные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7. Водопроницаемые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8. Межпластовые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9. Водоносный слой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052513"/>
            <a:ext cx="5651500" cy="5141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Н) вода, находящаяся в земной коры.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В) горные породы, пропускающие воду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Г)</a:t>
            </a:r>
            <a:r>
              <a:rPr lang="ru-RU" sz="2000" b="1" smtClean="0"/>
              <a:t> </a:t>
            </a:r>
            <a:r>
              <a:rPr lang="ru-RU" sz="2000" smtClean="0"/>
              <a:t>горные</a:t>
            </a:r>
            <a:r>
              <a:rPr lang="ru-RU" sz="2000" b="1" smtClean="0"/>
              <a:t> </a:t>
            </a:r>
            <a:r>
              <a:rPr lang="ru-RU" sz="2000" smtClean="0"/>
              <a:t>породы, не пропускающие воду.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Е) слой, насыщенный водой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Р) подземные воды, образующие водоносный горизонт над первым от поверхности водоупорным слоем.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Ы) воды, расположенные между двумя водоупорными слоями.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Т) выход подземных вод на земную поверхность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О) подземные воды, насыщенные газами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У) самофонтанирующие подземные воды</a:t>
            </a:r>
          </a:p>
        </p:txBody>
      </p:sp>
      <p:graphicFrame>
        <p:nvGraphicFramePr>
          <p:cNvPr id="53253" name="Group 5"/>
          <p:cNvGraphicFramePr>
            <a:graphicFrameLocks noGrp="1"/>
          </p:cNvGraphicFramePr>
          <p:nvPr/>
        </p:nvGraphicFramePr>
        <p:xfrm>
          <a:off x="0" y="5516563"/>
          <a:ext cx="9144000" cy="1219200"/>
        </p:xfrm>
        <a:graphic>
          <a:graphicData uri="http://schemas.openxmlformats.org/drawingml/2006/table">
            <a:tbl>
              <a:tblPr/>
              <a:tblGrid>
                <a:gridCol w="1165225"/>
                <a:gridCol w="887413"/>
                <a:gridCol w="885825"/>
                <a:gridCol w="887412"/>
                <a:gridCol w="885825"/>
                <a:gridCol w="885825"/>
                <a:gridCol w="887413"/>
                <a:gridCol w="885825"/>
                <a:gridCol w="887412"/>
                <a:gridCol w="8858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термина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27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229600" cy="17367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33CC"/>
                </a:solidFill>
              </a:rPr>
              <a:t>ЛЕДНИКИ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625" y="185737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400" kern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 е </a:t>
            </a:r>
            <a:r>
              <a:rPr lang="ru-RU" sz="5400" kern="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lang="ru-RU" sz="5400" kern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kern="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sz="5400" kern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и к – это…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3" cstate="print"/>
          <a:srcRect l="19757" t="18520" r="64548" b="35185"/>
          <a:stretch>
            <a:fillRect/>
          </a:stretch>
        </p:blipFill>
        <p:spPr bwMode="auto">
          <a:xfrm>
            <a:off x="7500938" y="214313"/>
            <a:ext cx="13763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4" grpId="1"/>
      <p:bldP spid="11274" grpId="2"/>
      <p:bldP spid="6" grpId="0"/>
      <p:bldP spid="6" grpId="1"/>
      <p:bldP spid="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67750" cy="1325562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altLang="ru-RU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образования ледников</a:t>
            </a:r>
            <a:endParaRPr lang="ru-RU" altLang="ru-RU" sz="480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31775" y="1709738"/>
            <a:ext cx="4573588" cy="1458912"/>
          </a:xfrm>
        </p:spPr>
        <p:txBody>
          <a:bodyPr>
            <a:normAutofit fontScale="77500" lnSpcReduction="20000"/>
          </a:bodyPr>
          <a:lstStyle/>
          <a:p>
            <a:pPr marL="514350" indent="-514350" eaLnBrk="1" hangingPunct="1">
              <a:buFont typeface="Monotype Corsiva" pitchFamily="66" charset="0"/>
              <a:buAutoNum type="arabicPeriod"/>
            </a:pPr>
            <a:r>
              <a:rPr lang="ru-RU" altLang="ru-RU" smtClean="0"/>
              <a:t>Низкие температуры в течение всего года.</a:t>
            </a:r>
          </a:p>
          <a:p>
            <a:pPr marL="514350" indent="-514350" eaLnBrk="1" hangingPunct="1">
              <a:buFont typeface="Monotype Corsiva" pitchFamily="66" charset="0"/>
              <a:buAutoNum type="arabicPeriod"/>
            </a:pPr>
            <a:r>
              <a:rPr lang="ru-RU" altLang="ru-RU" smtClean="0"/>
              <a:t>Выпадение осадков в виде снега.</a:t>
            </a:r>
          </a:p>
        </p:txBody>
      </p:sp>
      <p:pic>
        <p:nvPicPr>
          <p:cNvPr id="3077" name="Picture 5" descr="Блин, МИУРКА. С днем рождения. - Формула люб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363" y="1803400"/>
            <a:ext cx="42068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30713" y="5010150"/>
            <a:ext cx="4506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3. Снега выпадает больше, чем тает.</a:t>
            </a:r>
          </a:p>
        </p:txBody>
      </p:sp>
      <p:pic>
        <p:nvPicPr>
          <p:cNvPr id="3079" name="Picture 7" descr="В горах Алтая нашли тело кировчанина, который пропал 3 года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4094163"/>
            <a:ext cx="35560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075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r>
              <a:rPr lang="ru-RU" smtClean="0"/>
              <a:t>ЛЕДНИК</a:t>
            </a:r>
          </a:p>
        </p:txBody>
      </p:sp>
      <p:sp>
        <p:nvSpPr>
          <p:cNvPr id="67587" name="AutoShape 9"/>
          <p:cNvSpPr>
            <a:spLocks noChangeArrowheads="1"/>
          </p:cNvSpPr>
          <p:nvPr/>
        </p:nvSpPr>
        <p:spPr bwMode="auto">
          <a:xfrm rot="1989332">
            <a:off x="4572000" y="33528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AutoShape 11"/>
          <p:cNvSpPr>
            <a:spLocks noChangeArrowheads="1"/>
          </p:cNvSpPr>
          <p:nvPr/>
        </p:nvSpPr>
        <p:spPr bwMode="auto">
          <a:xfrm rot="8347509">
            <a:off x="3375025" y="3351213"/>
            <a:ext cx="831850" cy="147637"/>
          </a:xfrm>
          <a:prstGeom prst="rightArrow">
            <a:avLst>
              <a:gd name="adj1" fmla="val 50000"/>
              <a:gd name="adj2" fmla="val 140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7589" name="Picture 13" descr="Сизов Иван 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200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AutoShape 10"/>
          <p:cNvSpPr>
            <a:spLocks noChangeArrowheads="1"/>
          </p:cNvSpPr>
          <p:nvPr/>
        </p:nvSpPr>
        <p:spPr bwMode="auto">
          <a:xfrm rot="-8857928">
            <a:off x="3408363" y="2355850"/>
            <a:ext cx="1054100" cy="122238"/>
          </a:xfrm>
          <a:prstGeom prst="rightArrow">
            <a:avLst>
              <a:gd name="adj1" fmla="val 50000"/>
              <a:gd name="adj2" fmla="val 2155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7591" name="Picture 14" descr="Сизов Иван 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35052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7" descr="Изображение 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AutoShape 8"/>
          <p:cNvSpPr>
            <a:spLocks noChangeArrowheads="1"/>
          </p:cNvSpPr>
          <p:nvPr/>
        </p:nvSpPr>
        <p:spPr bwMode="auto">
          <a:xfrm rot="-1751152">
            <a:off x="4419600" y="2362200"/>
            <a:ext cx="1009650" cy="147638"/>
          </a:xfrm>
          <a:prstGeom prst="rightArrow">
            <a:avLst>
              <a:gd name="adj1" fmla="val 50000"/>
              <a:gd name="adj2" fmla="val 170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7594" name="Picture 18" descr="Изображение 2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33528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65413" y="569913"/>
            <a:ext cx="3813175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ЛЕДНИКОВ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30800" y="2249488"/>
            <a:ext cx="381158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1613" y="2239963"/>
            <a:ext cx="3811587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103563" y="1573213"/>
            <a:ext cx="484187" cy="66357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84813" y="1595438"/>
            <a:ext cx="484187" cy="66516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46" name="Picture 2" descr="Скачать фото горы, вершина, пик, ледники, лед, долина, и об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3438525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Пингвины, ледник, стая, снег, лед обои, фото, картинки"/>
          <p:cNvPicPr>
            <a:picLocks noChangeAspect="1" noChangeArrowheads="1"/>
          </p:cNvPicPr>
          <p:nvPr/>
        </p:nvPicPr>
        <p:blipFill>
          <a:blip r:embed="rId3" cstate="print"/>
          <a:srcRect l="4935" t="4504" r="20979" b="-4504"/>
          <a:stretch>
            <a:fillRect/>
          </a:stretch>
        </p:blipFill>
        <p:spPr bwMode="auto">
          <a:xfrm>
            <a:off x="5176838" y="3438525"/>
            <a:ext cx="376555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9" grpId="0" animBg="1" autoUpdateAnimBg="0"/>
      <p:bldP spid="1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4838" y="365125"/>
            <a:ext cx="7910512" cy="13255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Что такое снеговая линия?</a:t>
            </a:r>
          </a:p>
        </p:txBody>
      </p:sp>
      <p:pic>
        <p:nvPicPr>
          <p:cNvPr id="70659" name="Picture 2" descr="Wiki: Snow line - upcScave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349500"/>
            <a:ext cx="6350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право стрелка 3"/>
          <p:cNvSpPr/>
          <p:nvPr/>
        </p:nvSpPr>
        <p:spPr>
          <a:xfrm>
            <a:off x="5003800" y="1557338"/>
            <a:ext cx="947738" cy="244157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357188" y="785813"/>
            <a:ext cx="3714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/>
              <a:t>Тающие ледники дают начало ручьям и рекам. У края ледника остаются принесенные им обломки горных пород размером от песчинки до валуна – это морена.</a:t>
            </a:r>
          </a:p>
          <a:p>
            <a:endParaRPr lang="ru-RU" sz="2800" b="1" i="1" dirty="0"/>
          </a:p>
        </p:txBody>
      </p:sp>
      <p:pic>
        <p:nvPicPr>
          <p:cNvPr id="72707" name="Picture 5" descr="D:\My documents\Geografinia\ШКОЛЬНЫЕ ПРЕДМЕТЫ\география\города и страны\Города\060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357188"/>
            <a:ext cx="44291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/>
              <a:t>Горные ледники</a:t>
            </a:r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73731" name="Picture 4" descr="img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2514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5" descr="img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68945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Line 6"/>
          <p:cNvSpPr>
            <a:spLocks noChangeShapeType="1"/>
          </p:cNvSpPr>
          <p:nvPr/>
        </p:nvSpPr>
        <p:spPr bwMode="auto">
          <a:xfrm>
            <a:off x="2362200" y="1447800"/>
            <a:ext cx="167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4038600" y="1219200"/>
            <a:ext cx="22860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1"/>
                </a:solidFill>
              </a:rPr>
              <a:t>ТЕЛО ЛЕДНИКА</a:t>
            </a:r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2667000" y="21336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4038600" y="1981200"/>
            <a:ext cx="22860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1"/>
                </a:solidFill>
              </a:rPr>
              <a:t>СНЕГОВАЯ ЛИНИЯ</a:t>
            </a:r>
          </a:p>
        </p:txBody>
      </p:sp>
      <p:sp>
        <p:nvSpPr>
          <p:cNvPr id="73737" name="Oval 11"/>
          <p:cNvSpPr>
            <a:spLocks noChangeArrowheads="1"/>
          </p:cNvSpPr>
          <p:nvPr/>
        </p:nvSpPr>
        <p:spPr bwMode="auto">
          <a:xfrm>
            <a:off x="1600200" y="4648200"/>
            <a:ext cx="533400" cy="5334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3738" name="Oval 12"/>
          <p:cNvSpPr>
            <a:spLocks noChangeArrowheads="1"/>
          </p:cNvSpPr>
          <p:nvPr/>
        </p:nvSpPr>
        <p:spPr bwMode="auto">
          <a:xfrm>
            <a:off x="3581400" y="4648200"/>
            <a:ext cx="533400" cy="5334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3739" name="Oval 13"/>
          <p:cNvSpPr>
            <a:spLocks noChangeArrowheads="1"/>
          </p:cNvSpPr>
          <p:nvPr/>
        </p:nvSpPr>
        <p:spPr bwMode="auto">
          <a:xfrm>
            <a:off x="5562600" y="4648200"/>
            <a:ext cx="533400" cy="5334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3740" name="Oval 14"/>
          <p:cNvSpPr>
            <a:spLocks noChangeArrowheads="1"/>
          </p:cNvSpPr>
          <p:nvPr/>
        </p:nvSpPr>
        <p:spPr bwMode="auto">
          <a:xfrm>
            <a:off x="7239000" y="4648200"/>
            <a:ext cx="533400" cy="5334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1600200" y="5334000"/>
            <a:ext cx="5943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1 – покрытая  ледником горная вершина</a:t>
            </a:r>
          </a:p>
          <a:p>
            <a:r>
              <a:rPr lang="ru-RU"/>
              <a:t>2 – 3 – сход левого и правого языков горного ледника</a:t>
            </a:r>
          </a:p>
          <a:p>
            <a:r>
              <a:rPr lang="ru-RU"/>
              <a:t>4 – образование пикообразных горных вершин</a:t>
            </a:r>
          </a:p>
        </p:txBody>
      </p:sp>
      <p:sp>
        <p:nvSpPr>
          <p:cNvPr id="73742" name="AutoShape 17"/>
          <p:cNvSpPr>
            <a:spLocks noChangeArrowheads="1"/>
          </p:cNvSpPr>
          <p:nvPr/>
        </p:nvSpPr>
        <p:spPr bwMode="auto">
          <a:xfrm rot="-2940629">
            <a:off x="460375" y="2208213"/>
            <a:ext cx="990600" cy="609600"/>
          </a:xfrm>
          <a:prstGeom prst="lef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РЕКА</a:t>
            </a:r>
          </a:p>
        </p:txBody>
      </p:sp>
      <p:sp>
        <p:nvSpPr>
          <p:cNvPr id="73743" name="Oval 18"/>
          <p:cNvSpPr>
            <a:spLocks noChangeArrowheads="1"/>
          </p:cNvSpPr>
          <p:nvPr/>
        </p:nvSpPr>
        <p:spPr bwMode="auto">
          <a:xfrm>
            <a:off x="3124200" y="4267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4" name="Oval 19"/>
          <p:cNvSpPr>
            <a:spLocks noChangeArrowheads="1"/>
          </p:cNvSpPr>
          <p:nvPr/>
        </p:nvSpPr>
        <p:spPr bwMode="auto">
          <a:xfrm>
            <a:off x="3200400" y="4114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5" name="Oval 20"/>
          <p:cNvSpPr>
            <a:spLocks noChangeArrowheads="1"/>
          </p:cNvSpPr>
          <p:nvPr/>
        </p:nvSpPr>
        <p:spPr bwMode="auto">
          <a:xfrm>
            <a:off x="65532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6" name="Oval 21"/>
          <p:cNvSpPr>
            <a:spLocks noChangeArrowheads="1"/>
          </p:cNvSpPr>
          <p:nvPr/>
        </p:nvSpPr>
        <p:spPr bwMode="auto">
          <a:xfrm>
            <a:off x="28956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7" name="Oval 22"/>
          <p:cNvSpPr>
            <a:spLocks noChangeArrowheads="1"/>
          </p:cNvSpPr>
          <p:nvPr/>
        </p:nvSpPr>
        <p:spPr bwMode="auto">
          <a:xfrm>
            <a:off x="6324600" y="4114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8" name="Oval 23"/>
          <p:cNvSpPr>
            <a:spLocks noChangeArrowheads="1"/>
          </p:cNvSpPr>
          <p:nvPr/>
        </p:nvSpPr>
        <p:spPr bwMode="auto">
          <a:xfrm>
            <a:off x="6477000" y="41910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Используя карту атласа назовите , где находятся покровные ледники?</a:t>
            </a:r>
          </a:p>
        </p:txBody>
      </p:sp>
      <p:pic>
        <p:nvPicPr>
          <p:cNvPr id="14341" name="Picture 5" descr="Blood Falls in Antarctica wordlessTec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3683000" cy="368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43" name="Picture 7" descr="Гренландия (административная единица) - Википедия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68863" y="1928813"/>
            <a:ext cx="3786187" cy="3784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068388" y="5730875"/>
            <a:ext cx="2498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АНТАРКТИДА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783263" y="5767388"/>
            <a:ext cx="2676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33CC"/>
                </a:solidFill>
              </a:rPr>
              <a:t>ГРЕНЛАНДИЯ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/>
      <p:bldP spid="122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>Подземные воды</a:t>
            </a:r>
            <a:endParaRPr lang="ru-RU" dirty="0"/>
          </a:p>
        </p:txBody>
      </p:sp>
      <p:pic>
        <p:nvPicPr>
          <p:cNvPr id="6" name="Picture 4" descr="Без имени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611560" y="1844824"/>
            <a:ext cx="7894122" cy="40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9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357188" y="4429125"/>
            <a:ext cx="8572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Покровные ледники имеют форму щитов или куполов, лед накапливается в средней части щита и растекается в стороны. Там где ледник спускается в океан от него откалывается глыба  льда- АЙСБЕРГ. </a:t>
            </a:r>
          </a:p>
        </p:txBody>
      </p:sp>
      <p:pic>
        <p:nvPicPr>
          <p:cNvPr id="76803" name="Picture 4" descr="море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82153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ледников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/>
              <a:t>Покровные ледники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77828" name="Picture 4" descr="img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9342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Oval 8"/>
          <p:cNvSpPr>
            <a:spLocks noChangeArrowheads="1"/>
          </p:cNvSpPr>
          <p:nvPr/>
        </p:nvSpPr>
        <p:spPr bwMode="auto">
          <a:xfrm>
            <a:off x="7086600" y="26670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7830" name="Oval 9"/>
          <p:cNvSpPr>
            <a:spLocks noChangeArrowheads="1"/>
          </p:cNvSpPr>
          <p:nvPr/>
        </p:nvSpPr>
        <p:spPr bwMode="auto">
          <a:xfrm>
            <a:off x="1295400" y="28956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7831" name="Line 14"/>
          <p:cNvSpPr>
            <a:spLocks noChangeShapeType="1"/>
          </p:cNvSpPr>
          <p:nvPr/>
        </p:nvSpPr>
        <p:spPr bwMode="auto">
          <a:xfrm>
            <a:off x="1524000" y="3429000"/>
            <a:ext cx="152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2" name="Line 15"/>
          <p:cNvSpPr>
            <a:spLocks noChangeShapeType="1"/>
          </p:cNvSpPr>
          <p:nvPr/>
        </p:nvSpPr>
        <p:spPr bwMode="auto">
          <a:xfrm flipH="1">
            <a:off x="6705600" y="3048000"/>
            <a:ext cx="381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3" name="Rectangle 16"/>
          <p:cNvSpPr>
            <a:spLocks noChangeArrowheads="1"/>
          </p:cNvSpPr>
          <p:nvPr/>
        </p:nvSpPr>
        <p:spPr bwMode="auto">
          <a:xfrm>
            <a:off x="2286000" y="5181600"/>
            <a:ext cx="4724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АНТАРКТИДА</a:t>
            </a:r>
          </a:p>
          <a:p>
            <a:r>
              <a:rPr lang="ru-RU"/>
              <a:t>ГРЕНЛАНДИЯ</a:t>
            </a:r>
          </a:p>
          <a:p>
            <a:r>
              <a:rPr lang="ru-RU"/>
              <a:t>КАНАДСКИЙ АРКТИЧЕСКИЙ АРХИПЕЛАГ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Шельфовый ледник                        Айсберг 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00188"/>
            <a:ext cx="4572000" cy="5000625"/>
          </a:xfr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238" y="1500188"/>
            <a:ext cx="40687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Многолетняя мерзлота</a:t>
            </a:r>
          </a:p>
        </p:txBody>
      </p:sp>
      <p:pic>
        <p:nvPicPr>
          <p:cNvPr id="80899" name="Picture 2" descr="C:\Users\Ири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809"/>
          <a:stretch>
            <a:fillRect/>
          </a:stretch>
        </p:blipFill>
        <p:spPr>
          <a:xfrm>
            <a:off x="107950" y="1268413"/>
            <a:ext cx="4176713" cy="2697162"/>
          </a:xfrm>
          <a:noFill/>
        </p:spPr>
      </p:pic>
      <p:pic>
        <p:nvPicPr>
          <p:cNvPr id="80900" name="Picture 3" descr="C:\Users\Ирина\Desktop\69425827_7e1c95f1c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3500438"/>
            <a:ext cx="50863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4" descr="C:\Users\Ирина\Desktop\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05263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ru-RU" sz="4400" smtClean="0"/>
              <a:t>Итак, представьте, что все ледники растаяли. Какой станет наша планета? Обоснуйте свой ответ, используя знания, которые вы приобрели сегодня на уроке.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r>
              <a:rPr lang="ru-RU" dirty="0" smtClean="0">
                <a:solidFill>
                  <a:srgbClr val="FF99FF"/>
                </a:solidFill>
              </a:rPr>
              <a:t/>
            </a:r>
            <a:br>
              <a:rPr lang="ru-RU" dirty="0" smtClean="0">
                <a:solidFill>
                  <a:srgbClr val="FF99FF"/>
                </a:solidFill>
              </a:rPr>
            </a:br>
            <a:r>
              <a:rPr lang="ru-RU" sz="2400" dirty="0" smtClean="0"/>
              <a:t>(Найдите правильный ответ: проведите стрелку от вопроса к ответу)</a:t>
            </a:r>
          </a:p>
        </p:txBody>
      </p:sp>
      <p:sp>
        <p:nvSpPr>
          <p:cNvPr id="8294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1. </a:t>
            </a:r>
            <a:r>
              <a:rPr lang="ru-RU" sz="2400" dirty="0" err="1" smtClean="0"/>
              <a:t>Ледники,образованные</a:t>
            </a:r>
            <a:r>
              <a:rPr lang="ru-RU" sz="2400" dirty="0" smtClean="0"/>
              <a:t> </a:t>
            </a:r>
            <a:r>
              <a:rPr lang="ru-RU" sz="2400" dirty="0" err="1" smtClean="0"/>
              <a:t>там,где</a:t>
            </a:r>
            <a:r>
              <a:rPr lang="ru-RU" sz="2400" dirty="0" smtClean="0"/>
              <a:t> земная поверхность находится выше снеговой линии.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2. Скопление пресного льда на суше.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3. </a:t>
            </a:r>
            <a:r>
              <a:rPr lang="ru-RU" sz="2400" dirty="0" err="1" smtClean="0"/>
              <a:t>Граница,выше</a:t>
            </a:r>
            <a:r>
              <a:rPr lang="ru-RU" sz="2400" dirty="0" smtClean="0"/>
              <a:t> которой снег может накапливаться и не тает.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4. </a:t>
            </a:r>
            <a:r>
              <a:rPr lang="ru-RU" sz="2400" dirty="0" err="1" smtClean="0"/>
              <a:t>Ледники,образованные</a:t>
            </a:r>
            <a:r>
              <a:rPr lang="ru-RU" sz="2400" dirty="0" smtClean="0"/>
              <a:t> в горах.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5. Обломки горных </a:t>
            </a:r>
            <a:r>
              <a:rPr lang="ru-RU" sz="2400" dirty="0" err="1" smtClean="0"/>
              <a:t>пород,принесенных</a:t>
            </a:r>
            <a:r>
              <a:rPr lang="ru-RU" sz="2400" dirty="0" smtClean="0"/>
              <a:t> ледником</a:t>
            </a:r>
          </a:p>
        </p:txBody>
      </p:sp>
      <p:sp>
        <p:nvSpPr>
          <p:cNvPr id="8294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40386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ru-RU" sz="2400" smtClean="0"/>
              <a:t>А. Снеговая линия</a:t>
            </a:r>
          </a:p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ru-RU" sz="2400" smtClean="0"/>
              <a:t>Б. Покровные ледники</a:t>
            </a:r>
          </a:p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ru-RU" sz="2400" smtClean="0"/>
              <a:t>В. Ледник</a:t>
            </a:r>
          </a:p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ru-RU" sz="2400" smtClean="0"/>
              <a:t>Г. Морена</a:t>
            </a:r>
          </a:p>
          <a:p>
            <a:pPr>
              <a:lnSpc>
                <a:spcPct val="220000"/>
              </a:lnSpc>
              <a:buFont typeface="Wingdings" pitchFamily="2" charset="2"/>
              <a:buNone/>
            </a:pPr>
            <a:r>
              <a:rPr lang="ru-RU" sz="2400" smtClean="0"/>
              <a:t>Д. Горные ледники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</a:p>
        </p:txBody>
      </p:sp>
      <p:sp>
        <p:nvSpPr>
          <p:cNvPr id="82949" name="Text Box 10"/>
          <p:cNvSpPr txBox="1">
            <a:spLocks noChangeArrowheads="1"/>
          </p:cNvSpPr>
          <p:nvPr/>
        </p:nvSpPr>
        <p:spPr bwMode="auto">
          <a:xfrm>
            <a:off x="5791200" y="167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Варианты ответа: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4"/>
          <p:cNvSpPr>
            <a:spLocks noChangeArrowheads="1"/>
          </p:cNvSpPr>
          <p:nvPr/>
        </p:nvSpPr>
        <p:spPr bwMode="auto">
          <a:xfrm>
            <a:off x="395288" y="3573463"/>
            <a:ext cx="2173287" cy="2173287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4" name="AutoShape 6"/>
          <p:cNvSpPr>
            <a:spLocks noChangeArrowheads="1"/>
          </p:cNvSpPr>
          <p:nvPr/>
        </p:nvSpPr>
        <p:spPr bwMode="auto">
          <a:xfrm>
            <a:off x="3563938" y="3573463"/>
            <a:ext cx="2173287" cy="2173287"/>
          </a:xfrm>
          <a:prstGeom prst="smileyFace">
            <a:avLst>
              <a:gd name="adj" fmla="val 824"/>
            </a:avLst>
          </a:prstGeom>
          <a:solidFill>
            <a:srgbClr val="FFFF6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AutoShape 7"/>
          <p:cNvSpPr>
            <a:spLocks noChangeArrowheads="1"/>
          </p:cNvSpPr>
          <p:nvPr/>
        </p:nvSpPr>
        <p:spPr bwMode="auto">
          <a:xfrm>
            <a:off x="6659563" y="3573463"/>
            <a:ext cx="2173287" cy="2173287"/>
          </a:xfrm>
          <a:prstGeom prst="smileyFace">
            <a:avLst>
              <a:gd name="adj" fmla="val -4653"/>
            </a:avLst>
          </a:prstGeom>
          <a:solidFill>
            <a:srgbClr val="FFFF6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err="1" smtClean="0"/>
              <a:t>Рефлекия</a:t>
            </a:r>
            <a:r>
              <a:rPr lang="ru-RU" sz="3200" dirty="0" smtClean="0"/>
              <a:t> 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3348038" y="1700213"/>
            <a:ext cx="2951162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Что-то понравилось, что-то нет, скучновато!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700213"/>
            <a:ext cx="3203575" cy="16113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Урок понравился, узнал много нового и интересного!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sz="quarter" idx="4294967295"/>
          </p:nvPr>
        </p:nvSpPr>
        <p:spPr>
          <a:xfrm>
            <a:off x="6227763" y="1773238"/>
            <a:ext cx="2916237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Скучно, неинтересно, ничего нового!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Параграф 24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84963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Подземная вода</a:t>
            </a:r>
            <a:r>
              <a:rPr lang="ru-RU" dirty="0" smtClean="0"/>
              <a:t> –</a:t>
            </a:r>
            <a:br>
              <a:rPr lang="ru-RU" dirty="0" smtClean="0"/>
            </a:br>
            <a:r>
              <a:rPr lang="ru-RU" dirty="0" smtClean="0"/>
              <a:t>вода в земной коре.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 имени-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15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9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существуют доказательства того, что в земле находится вода?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4745677"/>
              </p:ext>
            </p:extLst>
          </p:nvPr>
        </p:nvGraphicFramePr>
        <p:xfrm>
          <a:off x="1187624" y="1988840"/>
          <a:ext cx="64807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8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8EC1D6-5F84-4FBF-B62A-62545415F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1E23D-C4F1-420D-AB2E-08096CFE3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75918-5D90-4E9D-8A07-805FBD65E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832D8E-B875-4EC8-B2A2-04FBFCC3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6B60B-A9F7-4820-9F87-8165ECEF0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3E2C42-6C10-4451-8F6E-98EB71BD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AE38A4-033C-46B0-BC99-A477F1121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E80C3-F225-44F3-BAEE-57B807E5E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96267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484784"/>
            <a:ext cx="3240360" cy="29883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 вода попала под землю?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дож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312368" cy="43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3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001000" cy="1447800"/>
          </a:xfrm>
        </p:spPr>
        <p:txBody>
          <a:bodyPr/>
          <a:lstStyle/>
          <a:p>
            <a:pPr eaLnBrk="1" hangingPunct="1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ВОПРОС .На каком участке образуются подземные воды? Почему?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1-ЫЙ УЧАСТОК.      2-ОЙ УЧАСТОК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ПЕСОК                                 ГЛИНА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143000" y="3962400"/>
            <a:ext cx="2514600" cy="1981200"/>
          </a:xfrm>
          <a:prstGeom prst="rect">
            <a:avLst/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788024" y="3933056"/>
            <a:ext cx="2286000" cy="1981200"/>
          </a:xfrm>
          <a:prstGeom prst="rect">
            <a:avLst/>
          </a:prstGeom>
          <a:solidFill>
            <a:schemeClr val="accent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Cloud"/>
          <p:cNvSpPr>
            <a:spLocks noChangeAspect="1" noEditPoints="1" noChangeArrowheads="1"/>
          </p:cNvSpPr>
          <p:nvPr/>
        </p:nvSpPr>
        <p:spPr bwMode="auto">
          <a:xfrm>
            <a:off x="1066800" y="2209800"/>
            <a:ext cx="19812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23" name="Cloud"/>
          <p:cNvSpPr>
            <a:spLocks noChangeAspect="1" noEditPoints="1" noChangeArrowheads="1"/>
          </p:cNvSpPr>
          <p:nvPr/>
        </p:nvSpPr>
        <p:spPr bwMode="auto">
          <a:xfrm>
            <a:off x="5334000" y="2209800"/>
            <a:ext cx="1828800" cy="914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144780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1981200" y="3200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2667000" y="3200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>
            <a:off x="2286000" y="2895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175260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259080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>
            <a:off x="3200400" y="3581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H="1">
            <a:off x="5867400" y="3124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21"/>
          <p:cNvSpPr>
            <a:spLocks noChangeShapeType="1"/>
          </p:cNvSpPr>
          <p:nvPr/>
        </p:nvSpPr>
        <p:spPr bwMode="auto">
          <a:xfrm flipH="1">
            <a:off x="533400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 flipH="1">
            <a:off x="6629400" y="3124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23"/>
          <p:cNvSpPr>
            <a:spLocks noChangeShapeType="1"/>
          </p:cNvSpPr>
          <p:nvPr/>
        </p:nvSpPr>
        <p:spPr bwMode="auto">
          <a:xfrm flipH="1">
            <a:off x="6096000" y="3276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 flipH="1">
            <a:off x="6324600" y="3581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 flipH="1">
            <a:off x="5715000" y="3657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56984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Горные породы: водопроницаемые и водоупорные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356992"/>
            <a:ext cx="9144000" cy="129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</a:pPr>
            <a:endParaRPr lang="ru-RU" sz="800" dirty="0" smtClean="0"/>
          </a:p>
          <a:p>
            <a:pPr eaLnBrk="1" hangingPunct="1">
              <a:lnSpc>
                <a:spcPct val="80000"/>
              </a:lnSpc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Распределите горные породы на две группы.</a:t>
            </a:r>
          </a:p>
        </p:txBody>
      </p:sp>
      <p:pic>
        <p:nvPicPr>
          <p:cNvPr id="17411" name="Picture 4" descr="img_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17922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Галеч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663" y="981075"/>
            <a:ext cx="1684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g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981075"/>
            <a:ext cx="16160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ic139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981075"/>
            <a:ext cx="1655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мрамо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981075"/>
            <a:ext cx="18065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0" y="2420938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песок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908175" y="2492375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глина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708400" y="2492375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мрамор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5651500" y="2492375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гранит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524750" y="2492375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галька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5867400" cy="62372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Сравним скорость просачивания воды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двух водопроницаемых породах: 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песке и гравий.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Что лучше пропускает воду: песок или гравий? Почему?</a:t>
            </a:r>
          </a:p>
          <a:p>
            <a:pPr eaLnBrk="1" hangingPunct="1">
              <a:defRPr/>
            </a:pPr>
            <a:r>
              <a:rPr lang="ru-RU" sz="2800" dirty="0" smtClean="0"/>
              <a:t>Через гравий вода может просочиться за сутки на 100м, через песок до 10 м </a:t>
            </a:r>
          </a:p>
        </p:txBody>
      </p:sp>
      <p:pic>
        <p:nvPicPr>
          <p:cNvPr id="24580" name="Picture 4" descr="Галеч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25193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g_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26638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Изображение 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12763"/>
            <a:ext cx="358140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853</Words>
  <Application>Microsoft Office PowerPoint</Application>
  <PresentationFormat>Экран (4:3)</PresentationFormat>
  <Paragraphs>212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Проблемный вопрос</vt:lpstr>
      <vt:lpstr>Подземные воды</vt:lpstr>
      <vt:lpstr>Подземная вода – вода в земной коре.</vt:lpstr>
      <vt:lpstr>Какие существуют доказательства того, что в земле находится вода?</vt:lpstr>
      <vt:lpstr>Презентация PowerPoint</vt:lpstr>
      <vt:lpstr>ВОПРОС .На каком участке образуются подземные воды? Почему?</vt:lpstr>
      <vt:lpstr> Горные породы: водопроницаемые и водоупорные  </vt:lpstr>
      <vt:lpstr>Презентация PowerPoint</vt:lpstr>
      <vt:lpstr>Подпишите на схеме, где располагаются водопроницаемые и водоупорные слои</vt:lpstr>
      <vt:lpstr>Презентация PowerPoint</vt:lpstr>
      <vt:lpstr>Какой вид подземных вод изображен на рисунке?</vt:lpstr>
      <vt:lpstr>Какой вид подземных вод изображен на рисунке?</vt:lpstr>
      <vt:lpstr>Подпишите на схеме, где располагаются грунтовые и межпластовые воды</vt:lpstr>
      <vt:lpstr>Познавательная задача</vt:lpstr>
      <vt:lpstr>Источники(родники) – выход подземных вод на поверхность.</vt:lpstr>
      <vt:lpstr>Презентация PowerPoint</vt:lpstr>
      <vt:lpstr>Презентация PowerPoint</vt:lpstr>
      <vt:lpstr>Презентация PowerPoint</vt:lpstr>
      <vt:lpstr>Найди соответствие.</vt:lpstr>
      <vt:lpstr>Проверка  </vt:lpstr>
      <vt:lpstr>ЛЕДНИКИ</vt:lpstr>
      <vt:lpstr>Условия образования ледников</vt:lpstr>
      <vt:lpstr>Презентация PowerPoint</vt:lpstr>
      <vt:lpstr>Презентация PowerPoint</vt:lpstr>
      <vt:lpstr>Что такое снеговая линия?</vt:lpstr>
      <vt:lpstr>Презентация PowerPoint</vt:lpstr>
      <vt:lpstr>Презентация PowerPoint</vt:lpstr>
      <vt:lpstr>Используя карту атласа назовите , где находятся покровные ледники?</vt:lpstr>
      <vt:lpstr>Презентация PowerPoint</vt:lpstr>
      <vt:lpstr>Классификация ледников </vt:lpstr>
      <vt:lpstr>Шельфовый ледник                        Айсберг </vt:lpstr>
      <vt:lpstr>Многолетняя мерзлота</vt:lpstr>
      <vt:lpstr>Презентация PowerPoint</vt:lpstr>
      <vt:lpstr>ТЕСТ (Найдите правильный ответ: проведите стрелку от вопроса к ответу)</vt:lpstr>
      <vt:lpstr>Рефлекия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0000</cp:lastModifiedBy>
  <cp:revision>82</cp:revision>
  <dcterms:created xsi:type="dcterms:W3CDTF">2014-02-10T07:28:55Z</dcterms:created>
  <dcterms:modified xsi:type="dcterms:W3CDTF">2020-04-26T08:15:03Z</dcterms:modified>
</cp:coreProperties>
</file>