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65" r:id="rId3"/>
    <p:sldId id="257" r:id="rId4"/>
    <p:sldId id="264" r:id="rId5"/>
    <p:sldId id="258" r:id="rId6"/>
    <p:sldId id="262" r:id="rId7"/>
    <p:sldId id="259" r:id="rId8"/>
    <p:sldId id="260" r:id="rId9"/>
    <p:sldId id="261" r:id="rId10"/>
    <p:sldId id="266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D213C0E6-28B2-45C4-B1D2-FFC4D6BE61C6}" type="datetimeFigureOut">
              <a:rPr lang="ru-RU"/>
              <a:pPr>
                <a:defRPr/>
              </a:pPr>
              <a:t>26.03.2020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3EC51599-7866-45D1-90F7-AA63786566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52285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8B0BD46-5931-482C-A00A-10C373D102A0}" type="slidenum">
              <a:rPr lang="ru-RU" smtClean="0"/>
              <a:pPr/>
              <a:t>4</a:t>
            </a:fld>
            <a:endParaRPr lang="ru-RU" smtClean="0"/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smtClean="0"/>
          </a:p>
        </p:txBody>
      </p:sp>
      <p:sp>
        <p:nvSpPr>
          <p:cNvPr id="215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33174582-7790-43B9-93DF-FFC6AE9A93F2}" type="slidenum">
              <a:rPr lang="ru-RU" smtClean="0"/>
              <a:pPr/>
              <a:t>6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12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694167-2F2B-4862-9EB9-8A4B0283A6FC}" type="datetimeFigureOut">
              <a:rPr lang="ru-RU"/>
              <a:pPr>
                <a:defRPr/>
              </a:pPr>
              <a:t>26.03.2020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60667-A846-4F3F-B147-9E1719069E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FFD35-7055-4048-A125-2B78919377E0}" type="datetimeFigureOut">
              <a:rPr lang="ru-RU"/>
              <a:pPr>
                <a:defRPr/>
              </a:pPr>
              <a:t>26.03.2020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7DAA2-1CE6-429D-BED2-335081D0EF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673BBB-62CD-45C8-B27E-360503512DD9}" type="datetimeFigureOut">
              <a:rPr lang="ru-RU"/>
              <a:pPr>
                <a:defRPr/>
              </a:pPr>
              <a:t>26.03.2020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36229-E325-41AE-8A06-8ED8EA48C1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Объект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4D9261-5B2A-466A-8E5C-C8164DD108E6}" type="datetimeFigureOut">
              <a:rPr lang="ru-RU"/>
              <a:pPr>
                <a:defRPr/>
              </a:pPr>
              <a:t>26.03.2020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C6F7A6-38C4-45A4-ACC2-313A2A9C34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12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7E3F-1520-4841-8695-C35809C53137}" type="datetimeFigureOut">
              <a:rPr lang="ru-RU"/>
              <a:pPr>
                <a:defRPr/>
              </a:pPr>
              <a:t>26.03.2020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0A4679-3F76-48E6-A449-530D63C2337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ABD7FE-F1C3-4652-B0DB-F1DD7FE93FB6}" type="datetimeFigureOut">
              <a:rPr lang="ru-RU"/>
              <a:pPr>
                <a:defRPr/>
              </a:pPr>
              <a:t>26.03.2020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5DE8BD-B565-4A5E-8F10-AD4ADB73D91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2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Объект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1618D8-0B1F-4894-A86A-E7A5FCD53104}" type="datetimeFigureOut">
              <a:rPr lang="ru-RU"/>
              <a:pPr>
                <a:defRPr/>
              </a:pPr>
              <a:t>26.03.2020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08D1EB-2651-4153-8F1B-B92F007953D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273473-D587-4301-B196-05F3D99D60C9}" type="datetimeFigureOut">
              <a:rPr lang="ru-RU"/>
              <a:pPr>
                <a:defRPr/>
              </a:pPr>
              <a:t>26.03.2020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79AC83-02B0-4F1F-B066-90595E74318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D52A8D-404C-430F-A64C-5A7EEF34B634}" type="datetimeFigureOut">
              <a:rPr lang="ru-RU"/>
              <a:pPr>
                <a:defRPr/>
              </a:pPr>
              <a:t>26.03.2020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D64CB-3312-4C53-9905-1800E751E5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12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Объект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521F1C-6058-45A9-B856-199BB6832BC1}" type="datetimeFigureOut">
              <a:rPr lang="ru-RU"/>
              <a:pPr>
                <a:defRPr/>
              </a:pPr>
              <a:t>26.03.2020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58DF6-3023-4961-840E-ADE3E554CD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ACABF-52BF-4B86-8C03-9F864DE4EC70}" type="datetimeFigureOut">
              <a:rPr lang="ru-RU"/>
              <a:pPr>
                <a:defRPr/>
              </a:pPr>
              <a:t>26.03.2020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8A6B56-B14C-44FE-B627-1EBADDF7765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DD2FFE7F-8A1F-4338-A458-10CDA8123745}" type="datetimeFigureOut">
              <a:rPr lang="ru-RU"/>
              <a:pPr>
                <a:defRPr/>
              </a:pPr>
              <a:t>26.03.2020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CBE9F0C5-3786-40C4-8D43-D71C3F0ED3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5" r:id="rId1"/>
    <p:sldLayoutId id="2147483796" r:id="rId2"/>
    <p:sldLayoutId id="2147483797" r:id="rId3"/>
    <p:sldLayoutId id="2147483792" r:id="rId4"/>
    <p:sldLayoutId id="2147483798" r:id="rId5"/>
    <p:sldLayoutId id="2147483793" r:id="rId6"/>
    <p:sldLayoutId id="2147483799" r:id="rId7"/>
    <p:sldLayoutId id="2147483800" r:id="rId8"/>
    <p:sldLayoutId id="2147483801" r:id="rId9"/>
    <p:sldLayoutId id="2147483794" r:id="rId10"/>
    <p:sldLayoutId id="214748380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18303" y="476672"/>
            <a:ext cx="7128793" cy="50783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5400" b="1" i="1" dirty="0"/>
              <a:t>Правописание безударных личных окончаний глаголов в настоящем и будущем времени</a:t>
            </a:r>
            <a:endParaRPr lang="ru-RU" sz="5400" b="1" i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10243" name="Picture 7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35700" y="2133600"/>
            <a:ext cx="2908300" cy="2487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 </a:t>
            </a:r>
            <a:r>
              <a:rPr lang="ru-RU" dirty="0" err="1" smtClean="0"/>
              <a:t>Дом.задание</a:t>
            </a:r>
            <a:r>
              <a:rPr lang="ru-RU" dirty="0" smtClean="0"/>
              <a:t>.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Упр.206стр.100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2491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16632"/>
            <a:ext cx="8686800" cy="792088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Цели урока.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850" y="1557338"/>
            <a:ext cx="8686800" cy="4525962"/>
          </a:xfrm>
        </p:spPr>
        <p:txBody>
          <a:bodyPr/>
          <a:lstStyle/>
          <a:p>
            <a:pPr marL="0" indent="0">
              <a:buFont typeface="Wingdings 2" pitchFamily="18" charset="2"/>
              <a:buNone/>
            </a:pPr>
            <a:r>
              <a:rPr lang="ru-RU" smtClean="0"/>
              <a:t>   1.Формировать у учащихся умение писать безударные личные окончания глаголов. </a:t>
            </a:r>
          </a:p>
          <a:p>
            <a:pPr marL="0" indent="0">
              <a:buFont typeface="Wingdings 2" pitchFamily="18" charset="2"/>
              <a:buNone/>
            </a:pPr>
            <a:r>
              <a:rPr lang="ru-RU" smtClean="0"/>
              <a:t>    2. Развивать умение соотносить безударные окончания глаголов одного и того же спряжения в разных лицах.</a:t>
            </a:r>
          </a:p>
          <a:p>
            <a:pPr marL="0" indent="0">
              <a:buFont typeface="Wingdings 2" pitchFamily="18" charset="2"/>
              <a:buNone/>
            </a:pPr>
            <a:r>
              <a:rPr lang="ru-RU" smtClean="0"/>
              <a:t>     3. Закреплять знания учащихся о личных окончаниях глаголов </a:t>
            </a:r>
            <a:r>
              <a:rPr lang="en-US" smtClean="0"/>
              <a:t>I </a:t>
            </a:r>
            <a:r>
              <a:rPr lang="ru-RU" smtClean="0"/>
              <a:t>и</a:t>
            </a:r>
            <a:r>
              <a:rPr lang="en-US" smtClean="0"/>
              <a:t> II</a:t>
            </a:r>
            <a:r>
              <a:rPr lang="ru-RU" smtClean="0"/>
              <a:t> спряжения.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/>
              <a:t>Чистописание </a:t>
            </a:r>
          </a:p>
        </p:txBody>
      </p:sp>
      <p:sp>
        <p:nvSpPr>
          <p:cNvPr id="12291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smtClean="0"/>
              <a:t>Б</a:t>
            </a:r>
            <a:r>
              <a:rPr lang="ru-RU" smtClean="0">
                <a:solidFill>
                  <a:srgbClr val="FF0000"/>
                </a:solidFill>
              </a:rPr>
              <a:t>А</a:t>
            </a:r>
            <a:r>
              <a:rPr lang="ru-RU" smtClean="0"/>
              <a:t>ЛОВАТЬСЯ  К</a:t>
            </a:r>
            <a:r>
              <a:rPr lang="ru-RU" smtClean="0">
                <a:solidFill>
                  <a:srgbClr val="FF0000"/>
                </a:solidFill>
              </a:rPr>
              <a:t>А</a:t>
            </a:r>
            <a:r>
              <a:rPr lang="ru-RU" smtClean="0"/>
              <a:t>ШЛЯНУТЬ  ПОНЯЛ</a:t>
            </a:r>
            <a:r>
              <a:rPr lang="ru-RU" smtClean="0">
                <a:solidFill>
                  <a:srgbClr val="FF0000"/>
                </a:solidFill>
              </a:rPr>
              <a:t>А</a:t>
            </a:r>
          </a:p>
          <a:p>
            <a:pPr eaLnBrk="1" hangingPunct="1">
              <a:buFont typeface="Arial" charset="0"/>
              <a:buNone/>
            </a:pPr>
            <a:endParaRPr lang="ru-RU" smtClean="0">
              <a:solidFill>
                <a:srgbClr val="FF0000"/>
              </a:solidFill>
            </a:endParaRPr>
          </a:p>
          <a:p>
            <a:pPr eaLnBrk="1" hangingPunct="1"/>
            <a:r>
              <a:rPr lang="ru-RU" smtClean="0"/>
              <a:t>ЗВОН</a:t>
            </a:r>
            <a:r>
              <a:rPr lang="ru-RU" smtClean="0">
                <a:solidFill>
                  <a:srgbClr val="FF0000"/>
                </a:solidFill>
              </a:rPr>
              <a:t>И</a:t>
            </a:r>
            <a:r>
              <a:rPr lang="ru-RU" smtClean="0"/>
              <a:t>Т  ХОТ</a:t>
            </a:r>
            <a:r>
              <a:rPr lang="ru-RU" smtClean="0">
                <a:solidFill>
                  <a:srgbClr val="FF0000"/>
                </a:solidFill>
              </a:rPr>
              <a:t>И</a:t>
            </a:r>
            <a:r>
              <a:rPr lang="ru-RU" smtClean="0"/>
              <a:t>ТЕ  ОДОЛЖ</a:t>
            </a:r>
            <a:r>
              <a:rPr lang="ru-RU" smtClean="0">
                <a:solidFill>
                  <a:srgbClr val="FF0000"/>
                </a:solidFill>
              </a:rPr>
              <a:t>И</a:t>
            </a:r>
            <a:r>
              <a:rPr lang="ru-RU" smtClean="0"/>
              <a:t>ТЬ</a:t>
            </a:r>
          </a:p>
          <a:p>
            <a:pPr eaLnBrk="1" hangingPunct="1"/>
            <a:endParaRPr lang="ru-RU" smtClean="0"/>
          </a:p>
          <a:p>
            <a:pPr eaLnBrk="1" hangingPunct="1"/>
            <a:r>
              <a:rPr lang="ru-RU" smtClean="0"/>
              <a:t>ХОТ</a:t>
            </a:r>
            <a:r>
              <a:rPr lang="ru-RU" smtClean="0">
                <a:solidFill>
                  <a:srgbClr val="FF0000"/>
                </a:solidFill>
              </a:rPr>
              <a:t>Я</a:t>
            </a:r>
            <a:r>
              <a:rPr lang="ru-RU" smtClean="0"/>
              <a:t>Т  ЗВОН</a:t>
            </a:r>
            <a:r>
              <a:rPr lang="ru-RU" smtClean="0">
                <a:solidFill>
                  <a:srgbClr val="FF0000"/>
                </a:solidFill>
              </a:rPr>
              <a:t>Я</a:t>
            </a:r>
            <a:r>
              <a:rPr lang="ru-RU" smtClean="0"/>
              <a:t>Т  НАЧАЛС</a:t>
            </a:r>
            <a:r>
              <a:rPr lang="ru-RU" smtClean="0">
                <a:solidFill>
                  <a:srgbClr val="FF0000"/>
                </a:solidFill>
              </a:rPr>
              <a:t>Я</a:t>
            </a:r>
          </a:p>
          <a:p>
            <a:pPr eaLnBrk="1" hangingPunct="1"/>
            <a:endParaRPr lang="ru-RU" smtClean="0">
              <a:solidFill>
                <a:srgbClr val="FF0000"/>
              </a:solidFill>
            </a:endParaRPr>
          </a:p>
          <a:p>
            <a:pPr eaLnBrk="1" hangingPunct="1"/>
            <a:r>
              <a:rPr lang="ru-RU" smtClean="0"/>
              <a:t>(Поставить ударение в словах)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2447925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5"/>
          <p:cNvSpPr>
            <a:spLocks noChangeArrowheads="1"/>
          </p:cNvSpPr>
          <p:nvPr/>
        </p:nvSpPr>
        <p:spPr bwMode="auto">
          <a:xfrm>
            <a:off x="3348038" y="188913"/>
            <a:ext cx="2592387" cy="936625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400" b="1">
                <a:latin typeface="Times New Roman" pitchFamily="18" charset="0"/>
              </a:rPr>
              <a:t>Глаголы </a:t>
            </a:r>
          </a:p>
        </p:txBody>
      </p:sp>
      <p:sp>
        <p:nvSpPr>
          <p:cNvPr id="13316" name="Rectangle 7"/>
          <p:cNvSpPr>
            <a:spLocks noChangeArrowheads="1"/>
          </p:cNvSpPr>
          <p:nvPr/>
        </p:nvSpPr>
        <p:spPr bwMode="auto">
          <a:xfrm>
            <a:off x="395288" y="1989138"/>
            <a:ext cx="2952750" cy="1152525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3600" b="1">
                <a:latin typeface="Times New Roman" pitchFamily="18" charset="0"/>
              </a:rPr>
              <a:t>Настоящее</a:t>
            </a:r>
          </a:p>
          <a:p>
            <a:pPr algn="ctr"/>
            <a:r>
              <a:rPr lang="ru-RU" sz="3600" b="1">
                <a:latin typeface="Times New Roman" pitchFamily="18" charset="0"/>
              </a:rPr>
              <a:t> время</a:t>
            </a:r>
          </a:p>
        </p:txBody>
      </p:sp>
      <p:sp>
        <p:nvSpPr>
          <p:cNvPr id="13317" name="Rectangle 8"/>
          <p:cNvSpPr>
            <a:spLocks noChangeArrowheads="1"/>
          </p:cNvSpPr>
          <p:nvPr/>
        </p:nvSpPr>
        <p:spPr bwMode="auto">
          <a:xfrm>
            <a:off x="3887788" y="1628775"/>
            <a:ext cx="4787900" cy="720725"/>
          </a:xfrm>
          <a:prstGeom prst="rect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latin typeface="Times New Roman" pitchFamily="18" charset="0"/>
              </a:rPr>
              <a:t>Будущее время</a:t>
            </a:r>
          </a:p>
        </p:txBody>
      </p:sp>
      <p:sp>
        <p:nvSpPr>
          <p:cNvPr id="13318" name="Line 9"/>
          <p:cNvSpPr>
            <a:spLocks noChangeShapeType="1"/>
          </p:cNvSpPr>
          <p:nvPr/>
        </p:nvSpPr>
        <p:spPr bwMode="auto">
          <a:xfrm flipH="1">
            <a:off x="2447925" y="1196975"/>
            <a:ext cx="1439863" cy="7207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3319" name="Line 10"/>
          <p:cNvSpPr>
            <a:spLocks noChangeShapeType="1"/>
          </p:cNvSpPr>
          <p:nvPr/>
        </p:nvSpPr>
        <p:spPr bwMode="auto">
          <a:xfrm>
            <a:off x="5327650" y="1125538"/>
            <a:ext cx="0" cy="6111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ru-RU"/>
          </a:p>
        </p:txBody>
      </p:sp>
      <p:sp>
        <p:nvSpPr>
          <p:cNvPr id="13320" name="Oval 11"/>
          <p:cNvSpPr>
            <a:spLocks noChangeArrowheads="1"/>
          </p:cNvSpPr>
          <p:nvPr/>
        </p:nvSpPr>
        <p:spPr bwMode="auto">
          <a:xfrm>
            <a:off x="250825" y="3213100"/>
            <a:ext cx="3025775" cy="1008063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4000" b="1">
                <a:latin typeface="Times New Roman" pitchFamily="18" charset="0"/>
              </a:rPr>
              <a:t>Что делает?</a:t>
            </a:r>
          </a:p>
        </p:txBody>
      </p:sp>
      <p:sp>
        <p:nvSpPr>
          <p:cNvPr id="13321" name="Oval 12"/>
          <p:cNvSpPr>
            <a:spLocks noChangeArrowheads="1"/>
          </p:cNvSpPr>
          <p:nvPr/>
        </p:nvSpPr>
        <p:spPr bwMode="auto">
          <a:xfrm>
            <a:off x="3492500" y="3189288"/>
            <a:ext cx="3670300" cy="1150937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Что будет делать</a:t>
            </a:r>
            <a:r>
              <a:rPr lang="ru-RU" sz="4000" b="1">
                <a:latin typeface="Times New Roman" pitchFamily="18" charset="0"/>
              </a:rPr>
              <a:t>?</a:t>
            </a:r>
          </a:p>
        </p:txBody>
      </p:sp>
      <p:sp>
        <p:nvSpPr>
          <p:cNvPr id="59405" name="Cloud"/>
          <p:cNvSpPr>
            <a:spLocks noChangeAspect="1" noEditPoints="1" noChangeArrowheads="1"/>
          </p:cNvSpPr>
          <p:nvPr/>
        </p:nvSpPr>
        <p:spPr bwMode="auto">
          <a:xfrm>
            <a:off x="250825" y="4941888"/>
            <a:ext cx="2665413" cy="1150937"/>
          </a:xfrm>
          <a:custGeom>
            <a:avLst/>
            <a:gdLst>
              <a:gd name="T0" fmla="*/ 129548203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9873118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endParaRPr lang="ru-RU"/>
          </a:p>
          <a:p>
            <a:r>
              <a:rPr lang="ru-RU" sz="2400" b="1"/>
              <a:t>     рисует</a:t>
            </a:r>
          </a:p>
        </p:txBody>
      </p:sp>
      <p:sp>
        <p:nvSpPr>
          <p:cNvPr id="59406" name="Cloud"/>
          <p:cNvSpPr>
            <a:spLocks noChangeAspect="1" noEditPoints="1" noChangeArrowheads="1"/>
          </p:cNvSpPr>
          <p:nvPr/>
        </p:nvSpPr>
        <p:spPr bwMode="auto">
          <a:xfrm>
            <a:off x="3635375" y="4941888"/>
            <a:ext cx="2646363" cy="1150937"/>
          </a:xfrm>
          <a:custGeom>
            <a:avLst/>
            <a:gdLst>
              <a:gd name="T0" fmla="*/ 127698041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9873118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2400" b="1"/>
              <a:t>будет рисовать</a:t>
            </a:r>
          </a:p>
          <a:p>
            <a:r>
              <a:rPr lang="ru-RU" sz="2400" b="1"/>
              <a:t>  </a:t>
            </a:r>
          </a:p>
        </p:txBody>
      </p:sp>
      <p:sp>
        <p:nvSpPr>
          <p:cNvPr id="13324" name="Oval 12"/>
          <p:cNvSpPr>
            <a:spLocks noChangeArrowheads="1"/>
          </p:cNvSpPr>
          <p:nvPr/>
        </p:nvSpPr>
        <p:spPr bwMode="auto">
          <a:xfrm>
            <a:off x="5970588" y="2349500"/>
            <a:ext cx="3086100" cy="792163"/>
          </a:xfrm>
          <a:prstGeom prst="ellipse">
            <a:avLst/>
          </a:prstGeom>
          <a:solidFill>
            <a:schemeClr val="accent1">
              <a:alpha val="0"/>
            </a:schemeClr>
          </a:solidFill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sz="2800" b="1">
                <a:latin typeface="Times New Roman" pitchFamily="18" charset="0"/>
              </a:rPr>
              <a:t>Что сделает?</a:t>
            </a:r>
          </a:p>
        </p:txBody>
      </p:sp>
      <p:sp>
        <p:nvSpPr>
          <p:cNvPr id="13" name="Cloud"/>
          <p:cNvSpPr>
            <a:spLocks noChangeAspect="1" noEditPoints="1" noChangeArrowheads="1"/>
          </p:cNvSpPr>
          <p:nvPr/>
        </p:nvSpPr>
        <p:spPr bwMode="auto">
          <a:xfrm>
            <a:off x="6551613" y="4437063"/>
            <a:ext cx="2646362" cy="1295400"/>
          </a:xfrm>
          <a:custGeom>
            <a:avLst/>
            <a:gdLst>
              <a:gd name="T0" fmla="*/ 127697993 w 21600"/>
              <a:gd name="T1" fmla="*/ 2147483647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378154367 h 21600"/>
              <a:gd name="T8" fmla="*/ 0 60000 65536"/>
              <a:gd name="T9" fmla="*/ 0 60000 65536"/>
              <a:gd name="T10" fmla="*/ 0 60000 65536"/>
              <a:gd name="T11" fmla="*/ 0 60000 65536"/>
              <a:gd name="T12" fmla="*/ 2977 w 21600"/>
              <a:gd name="T13" fmla="*/ 3262 h 21600"/>
              <a:gd name="T14" fmla="*/ 17087 w 21600"/>
              <a:gd name="T15" fmla="*/ 17337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 extrusionOk="0">
                <a:moveTo>
                  <a:pt x="1949" y="7180"/>
                </a:moveTo>
                <a:cubicBezTo>
                  <a:pt x="841" y="7336"/>
                  <a:pt x="0" y="8613"/>
                  <a:pt x="0" y="10137"/>
                </a:cubicBezTo>
                <a:cubicBezTo>
                  <a:pt x="-1" y="11192"/>
                  <a:pt x="409" y="12169"/>
                  <a:pt x="1074" y="12702"/>
                </a:cubicBezTo>
                <a:lnTo>
                  <a:pt x="1063" y="12668"/>
                </a:lnTo>
                <a:cubicBezTo>
                  <a:pt x="685" y="13217"/>
                  <a:pt x="475" y="13940"/>
                  <a:pt x="475" y="14690"/>
                </a:cubicBezTo>
                <a:cubicBezTo>
                  <a:pt x="475" y="16325"/>
                  <a:pt x="1451" y="17650"/>
                  <a:pt x="2655" y="17650"/>
                </a:cubicBezTo>
                <a:cubicBezTo>
                  <a:pt x="2739" y="17650"/>
                  <a:pt x="2824" y="17643"/>
                  <a:pt x="2909" y="17629"/>
                </a:cubicBezTo>
                <a:lnTo>
                  <a:pt x="2897" y="17649"/>
                </a:lnTo>
                <a:cubicBezTo>
                  <a:pt x="3585" y="19288"/>
                  <a:pt x="4863" y="20300"/>
                  <a:pt x="6247" y="20300"/>
                </a:cubicBezTo>
                <a:cubicBezTo>
                  <a:pt x="6947" y="20299"/>
                  <a:pt x="7635" y="20039"/>
                  <a:pt x="8235" y="19546"/>
                </a:cubicBezTo>
                <a:lnTo>
                  <a:pt x="8229" y="19550"/>
                </a:lnTo>
                <a:cubicBezTo>
                  <a:pt x="8855" y="20829"/>
                  <a:pt x="9908" y="21597"/>
                  <a:pt x="11036" y="21597"/>
                </a:cubicBezTo>
                <a:cubicBezTo>
                  <a:pt x="12523" y="21596"/>
                  <a:pt x="13836" y="20267"/>
                  <a:pt x="14267" y="18324"/>
                </a:cubicBezTo>
                <a:lnTo>
                  <a:pt x="14270" y="18350"/>
                </a:lnTo>
                <a:cubicBezTo>
                  <a:pt x="14730" y="18740"/>
                  <a:pt x="15260" y="18947"/>
                  <a:pt x="15802" y="18947"/>
                </a:cubicBezTo>
                <a:cubicBezTo>
                  <a:pt x="17390" y="18946"/>
                  <a:pt x="18682" y="17205"/>
                  <a:pt x="18694" y="15045"/>
                </a:cubicBezTo>
                <a:lnTo>
                  <a:pt x="18689" y="15035"/>
                </a:lnTo>
                <a:cubicBezTo>
                  <a:pt x="20357" y="14710"/>
                  <a:pt x="21597" y="12765"/>
                  <a:pt x="21597" y="10472"/>
                </a:cubicBezTo>
                <a:cubicBezTo>
                  <a:pt x="21597" y="9456"/>
                  <a:pt x="21350" y="8469"/>
                  <a:pt x="20896" y="7663"/>
                </a:cubicBezTo>
                <a:lnTo>
                  <a:pt x="20889" y="7661"/>
                </a:lnTo>
                <a:cubicBezTo>
                  <a:pt x="21031" y="7208"/>
                  <a:pt x="21105" y="6721"/>
                  <a:pt x="21105" y="6228"/>
                </a:cubicBezTo>
                <a:cubicBezTo>
                  <a:pt x="21105" y="4588"/>
                  <a:pt x="20299" y="3150"/>
                  <a:pt x="19139" y="2719"/>
                </a:cubicBezTo>
                <a:lnTo>
                  <a:pt x="19148" y="2712"/>
                </a:lnTo>
                <a:cubicBezTo>
                  <a:pt x="18940" y="1142"/>
                  <a:pt x="17933" y="0"/>
                  <a:pt x="16758" y="0"/>
                </a:cubicBezTo>
                <a:cubicBezTo>
                  <a:pt x="16044" y="-1"/>
                  <a:pt x="15367" y="426"/>
                  <a:pt x="14905" y="1165"/>
                </a:cubicBezTo>
                <a:lnTo>
                  <a:pt x="14909" y="1170"/>
                </a:lnTo>
                <a:cubicBezTo>
                  <a:pt x="14497" y="432"/>
                  <a:pt x="13855" y="0"/>
                  <a:pt x="13174" y="0"/>
                </a:cubicBezTo>
                <a:cubicBezTo>
                  <a:pt x="12347" y="-1"/>
                  <a:pt x="11590" y="637"/>
                  <a:pt x="11221" y="1645"/>
                </a:cubicBezTo>
                <a:lnTo>
                  <a:pt x="11229" y="1694"/>
                </a:lnTo>
                <a:cubicBezTo>
                  <a:pt x="10730" y="1024"/>
                  <a:pt x="10058" y="650"/>
                  <a:pt x="9358" y="650"/>
                </a:cubicBezTo>
                <a:cubicBezTo>
                  <a:pt x="8372" y="649"/>
                  <a:pt x="7466" y="1391"/>
                  <a:pt x="7003" y="2578"/>
                </a:cubicBezTo>
                <a:lnTo>
                  <a:pt x="6995" y="2602"/>
                </a:lnTo>
                <a:cubicBezTo>
                  <a:pt x="6477" y="2189"/>
                  <a:pt x="5888" y="1972"/>
                  <a:pt x="5288" y="1972"/>
                </a:cubicBezTo>
                <a:cubicBezTo>
                  <a:pt x="3423" y="1972"/>
                  <a:pt x="1912" y="4029"/>
                  <a:pt x="1912" y="6567"/>
                </a:cubicBezTo>
                <a:cubicBezTo>
                  <a:pt x="1911" y="6774"/>
                  <a:pt x="1922" y="6981"/>
                  <a:pt x="1942" y="7186"/>
                </a:cubicBezTo>
                <a:lnTo>
                  <a:pt x="1949" y="7180"/>
                </a:lnTo>
                <a:close/>
              </a:path>
              <a:path w="21600" h="21600" fill="none" extrusionOk="0">
                <a:moveTo>
                  <a:pt x="1074" y="12702"/>
                </a:moveTo>
                <a:cubicBezTo>
                  <a:pt x="1407" y="12969"/>
                  <a:pt x="1786" y="13110"/>
                  <a:pt x="2172" y="13110"/>
                </a:cubicBezTo>
                <a:cubicBezTo>
                  <a:pt x="2228" y="13109"/>
                  <a:pt x="2285" y="13107"/>
                  <a:pt x="2341" y="13101"/>
                </a:cubicBezTo>
              </a:path>
              <a:path w="21600" h="21600" fill="none" extrusionOk="0">
                <a:moveTo>
                  <a:pt x="2909" y="17629"/>
                </a:moveTo>
                <a:cubicBezTo>
                  <a:pt x="3099" y="17599"/>
                  <a:pt x="3285" y="17535"/>
                  <a:pt x="3463" y="17439"/>
                </a:cubicBezTo>
              </a:path>
              <a:path w="21600" h="21600" fill="none" extrusionOk="0">
                <a:moveTo>
                  <a:pt x="7895" y="18680"/>
                </a:moveTo>
                <a:cubicBezTo>
                  <a:pt x="7983" y="18985"/>
                  <a:pt x="8095" y="19277"/>
                  <a:pt x="8229" y="19550"/>
                </a:cubicBezTo>
              </a:path>
              <a:path w="21600" h="21600" fill="none" extrusionOk="0">
                <a:moveTo>
                  <a:pt x="14267" y="18324"/>
                </a:moveTo>
                <a:cubicBezTo>
                  <a:pt x="14336" y="18013"/>
                  <a:pt x="14380" y="17693"/>
                  <a:pt x="14400" y="17370"/>
                </a:cubicBezTo>
              </a:path>
              <a:path w="21600" h="21600" fill="none" extrusionOk="0">
                <a:moveTo>
                  <a:pt x="18694" y="15045"/>
                </a:moveTo>
                <a:cubicBezTo>
                  <a:pt x="18694" y="15034"/>
                  <a:pt x="18695" y="15024"/>
                  <a:pt x="18695" y="15013"/>
                </a:cubicBezTo>
                <a:cubicBezTo>
                  <a:pt x="18695" y="13508"/>
                  <a:pt x="18063" y="12136"/>
                  <a:pt x="17069" y="11477"/>
                </a:cubicBezTo>
              </a:path>
              <a:path w="21600" h="21600" fill="none" extrusionOk="0">
                <a:moveTo>
                  <a:pt x="20165" y="8999"/>
                </a:moveTo>
                <a:cubicBezTo>
                  <a:pt x="20479" y="8635"/>
                  <a:pt x="20726" y="8177"/>
                  <a:pt x="20889" y="7661"/>
                </a:cubicBezTo>
              </a:path>
              <a:path w="21600" h="21600" fill="none" extrusionOk="0">
                <a:moveTo>
                  <a:pt x="19186" y="3344"/>
                </a:moveTo>
                <a:cubicBezTo>
                  <a:pt x="19186" y="3328"/>
                  <a:pt x="19187" y="3313"/>
                  <a:pt x="19187" y="3297"/>
                </a:cubicBezTo>
                <a:cubicBezTo>
                  <a:pt x="19187" y="3101"/>
                  <a:pt x="19174" y="2905"/>
                  <a:pt x="19148" y="2712"/>
                </a:cubicBezTo>
              </a:path>
              <a:path w="21600" h="21600" fill="none" extrusionOk="0">
                <a:moveTo>
                  <a:pt x="14905" y="1165"/>
                </a:moveTo>
                <a:cubicBezTo>
                  <a:pt x="14754" y="1408"/>
                  <a:pt x="14629" y="1679"/>
                  <a:pt x="14535" y="1971"/>
                </a:cubicBezTo>
              </a:path>
              <a:path w="21600" h="21600" fill="none" extrusionOk="0">
                <a:moveTo>
                  <a:pt x="11221" y="1645"/>
                </a:moveTo>
                <a:cubicBezTo>
                  <a:pt x="11140" y="1866"/>
                  <a:pt x="11080" y="2099"/>
                  <a:pt x="11041" y="2340"/>
                </a:cubicBezTo>
              </a:path>
              <a:path w="21600" h="21600" fill="none" extrusionOk="0">
                <a:moveTo>
                  <a:pt x="7645" y="3276"/>
                </a:moveTo>
                <a:cubicBezTo>
                  <a:pt x="7449" y="3016"/>
                  <a:pt x="7231" y="2790"/>
                  <a:pt x="6995" y="2602"/>
                </a:cubicBezTo>
              </a:path>
              <a:path w="21600" h="21600" fill="none" extrusionOk="0">
                <a:moveTo>
                  <a:pt x="1942" y="7186"/>
                </a:moveTo>
                <a:cubicBezTo>
                  <a:pt x="1966" y="7426"/>
                  <a:pt x="2004" y="7663"/>
                  <a:pt x="2056" y="7895"/>
                </a:cubicBezTo>
              </a:path>
            </a:pathLst>
          </a:custGeom>
          <a:solidFill>
            <a:srgbClr val="FFBE7D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r>
              <a:rPr lang="ru-RU" sz="2400" b="1"/>
              <a:t>нарисует</a:t>
            </a:r>
          </a:p>
          <a:p>
            <a:r>
              <a:rPr lang="ru-RU" sz="2400" b="1"/>
              <a:t>  </a:t>
            </a:r>
          </a:p>
        </p:txBody>
      </p:sp>
      <p:cxnSp>
        <p:nvCxnSpPr>
          <p:cNvPr id="5" name="Прямая со стрелкой 4"/>
          <p:cNvCxnSpPr>
            <a:stCxn id="13321" idx="4"/>
          </p:cNvCxnSpPr>
          <p:nvPr/>
        </p:nvCxnSpPr>
        <p:spPr>
          <a:xfrm flipH="1">
            <a:off x="4643438" y="4340225"/>
            <a:ext cx="684212" cy="60166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13324" idx="4"/>
          </p:cNvCxnSpPr>
          <p:nvPr/>
        </p:nvCxnSpPr>
        <p:spPr>
          <a:xfrm>
            <a:off x="7513638" y="3141663"/>
            <a:ext cx="514350" cy="1198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Прямая со стрелкой 8"/>
          <p:cNvCxnSpPr>
            <a:stCxn id="13320" idx="4"/>
          </p:cNvCxnSpPr>
          <p:nvPr/>
        </p:nvCxnSpPr>
        <p:spPr>
          <a:xfrm flipH="1">
            <a:off x="1673225" y="4221163"/>
            <a:ext cx="90488" cy="7207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94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94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405" grpId="0" animBg="1"/>
      <p:bldP spid="59406" grpId="0" animBg="1"/>
      <p:bldP spid="1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468313" y="219075"/>
            <a:ext cx="8229600" cy="118427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3200" smtClean="0"/>
              <a:t>Подберите выражения- синонимы</a:t>
            </a:r>
          </a:p>
        </p:txBody>
      </p:sp>
      <p:sp>
        <p:nvSpPr>
          <p:cNvPr id="14339" name="TextBox 1"/>
          <p:cNvSpPr txBox="1">
            <a:spLocks noChangeArrowheads="1"/>
          </p:cNvSpPr>
          <p:nvPr/>
        </p:nvSpPr>
        <p:spPr bwMode="auto">
          <a:xfrm>
            <a:off x="1498600" y="1179513"/>
            <a:ext cx="5472113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ru-RU"/>
              <a:t>Дремлет -                                 </a:t>
            </a:r>
            <a:r>
              <a:rPr lang="ru-RU" sz="200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лезет из кожи вон</a:t>
            </a:r>
          </a:p>
          <a:p>
            <a:endParaRPr lang="ru-RU"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40" name="TextBox 2"/>
          <p:cNvSpPr txBox="1">
            <a:spLocks noChangeArrowheads="1"/>
          </p:cNvSpPr>
          <p:nvPr/>
        </p:nvSpPr>
        <p:spPr bwMode="auto">
          <a:xfrm rot="10800000" flipV="1">
            <a:off x="1487488" y="1763713"/>
            <a:ext cx="64690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Не умеет плавать –                 живут как кошка с собакой</a:t>
            </a:r>
          </a:p>
        </p:txBody>
      </p:sp>
      <p:sp>
        <p:nvSpPr>
          <p:cNvPr id="14341" name="TextBox 6"/>
          <p:cNvSpPr txBox="1">
            <a:spLocks noChangeArrowheads="1"/>
          </p:cNvSpPr>
          <p:nvPr/>
        </p:nvSpPr>
        <p:spPr bwMode="auto">
          <a:xfrm>
            <a:off x="1401763" y="2601913"/>
            <a:ext cx="67310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Убегает –                                 не умеет двух слов сказать</a:t>
            </a:r>
          </a:p>
        </p:txBody>
      </p:sp>
      <p:sp>
        <p:nvSpPr>
          <p:cNvPr id="14342" name="TextBox 7"/>
          <p:cNvSpPr txBox="1">
            <a:spLocks noChangeArrowheads="1"/>
          </p:cNvSpPr>
          <p:nvPr/>
        </p:nvSpPr>
        <p:spPr bwMode="auto">
          <a:xfrm>
            <a:off x="1401763" y="3321050"/>
            <a:ext cx="51593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Плохо говорит –                       клюет носом</a:t>
            </a:r>
          </a:p>
        </p:txBody>
      </p:sp>
      <p:sp>
        <p:nvSpPr>
          <p:cNvPr id="14343" name="TextBox 8"/>
          <p:cNvSpPr txBox="1">
            <a:spLocks noChangeArrowheads="1"/>
          </p:cNvSpPr>
          <p:nvPr/>
        </p:nvSpPr>
        <p:spPr bwMode="auto">
          <a:xfrm>
            <a:off x="1339850" y="3938588"/>
            <a:ext cx="597693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Очень старается –                  держит язык за зубами</a:t>
            </a:r>
          </a:p>
        </p:txBody>
      </p:sp>
      <p:sp>
        <p:nvSpPr>
          <p:cNvPr id="14344" name="TextBox 10"/>
          <p:cNvSpPr txBox="1">
            <a:spLocks noChangeArrowheads="1"/>
          </p:cNvSpPr>
          <p:nvPr/>
        </p:nvSpPr>
        <p:spPr bwMode="auto">
          <a:xfrm>
            <a:off x="1258888" y="4730750"/>
            <a:ext cx="53022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Идет медленно –                     уносит ноги</a:t>
            </a:r>
          </a:p>
        </p:txBody>
      </p:sp>
      <p:sp>
        <p:nvSpPr>
          <p:cNvPr id="14345" name="TextBox 11"/>
          <p:cNvSpPr txBox="1">
            <a:spLocks noChangeArrowheads="1"/>
          </p:cNvSpPr>
          <p:nvPr/>
        </p:nvSpPr>
        <p:spPr bwMode="auto">
          <a:xfrm>
            <a:off x="1258888" y="5516563"/>
            <a:ext cx="6697662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/>
              <a:t>Молчит –                                     ползет как черепаха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93663" y="227013"/>
            <a:ext cx="2735262" cy="681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Дремлет</a:t>
            </a:r>
          </a:p>
        </p:txBody>
      </p:sp>
      <p:sp>
        <p:nvSpPr>
          <p:cNvPr id="4" name="Овал 3"/>
          <p:cNvSpPr/>
          <p:nvPr/>
        </p:nvSpPr>
        <p:spPr>
          <a:xfrm>
            <a:off x="5802313" y="188913"/>
            <a:ext cx="2946400" cy="83661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Плавает как топор</a:t>
            </a:r>
          </a:p>
        </p:txBody>
      </p:sp>
      <p:sp>
        <p:nvSpPr>
          <p:cNvPr id="14" name="Овал 13"/>
          <p:cNvSpPr/>
          <p:nvPr/>
        </p:nvSpPr>
        <p:spPr>
          <a:xfrm>
            <a:off x="6099175" y="1147763"/>
            <a:ext cx="2352675" cy="736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Клюёт носом</a:t>
            </a:r>
          </a:p>
        </p:txBody>
      </p:sp>
      <p:sp>
        <p:nvSpPr>
          <p:cNvPr id="16" name="Овал 15"/>
          <p:cNvSpPr/>
          <p:nvPr/>
        </p:nvSpPr>
        <p:spPr>
          <a:xfrm>
            <a:off x="6099175" y="1995488"/>
            <a:ext cx="2598738" cy="6889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Уносит ноги</a:t>
            </a:r>
          </a:p>
        </p:txBody>
      </p:sp>
      <p:sp>
        <p:nvSpPr>
          <p:cNvPr id="18" name="Овал 17"/>
          <p:cNvSpPr/>
          <p:nvPr/>
        </p:nvSpPr>
        <p:spPr>
          <a:xfrm>
            <a:off x="5580063" y="2779713"/>
            <a:ext cx="3455987" cy="9366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Не умеет двух слов сказать</a:t>
            </a:r>
          </a:p>
        </p:txBody>
      </p:sp>
      <p:cxnSp>
        <p:nvCxnSpPr>
          <p:cNvPr id="10" name="Прямая со стрелкой 9"/>
          <p:cNvCxnSpPr/>
          <p:nvPr/>
        </p:nvCxnSpPr>
        <p:spPr>
          <a:xfrm>
            <a:off x="2828925" y="608013"/>
            <a:ext cx="3182938" cy="908050"/>
          </a:xfrm>
          <a:prstGeom prst="straightConnector1">
            <a:avLst/>
          </a:prstGeom>
          <a:ln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168275" y="1025525"/>
            <a:ext cx="3003550" cy="6937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Не умеет плавать</a:t>
            </a:r>
          </a:p>
        </p:txBody>
      </p:sp>
      <p:sp>
        <p:nvSpPr>
          <p:cNvPr id="23" name="Овал 22"/>
          <p:cNvSpPr/>
          <p:nvPr/>
        </p:nvSpPr>
        <p:spPr>
          <a:xfrm>
            <a:off x="274638" y="1884363"/>
            <a:ext cx="2736850" cy="590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3200" b="1" dirty="0"/>
              <a:t>Убегает</a:t>
            </a:r>
          </a:p>
        </p:txBody>
      </p:sp>
      <p:sp>
        <p:nvSpPr>
          <p:cNvPr id="29" name="Овал 28"/>
          <p:cNvSpPr/>
          <p:nvPr/>
        </p:nvSpPr>
        <p:spPr>
          <a:xfrm>
            <a:off x="222250" y="2705100"/>
            <a:ext cx="2949575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Плохо говорит</a:t>
            </a:r>
          </a:p>
        </p:txBody>
      </p:sp>
      <p:sp>
        <p:nvSpPr>
          <p:cNvPr id="32" name="Овал 31"/>
          <p:cNvSpPr/>
          <p:nvPr/>
        </p:nvSpPr>
        <p:spPr>
          <a:xfrm>
            <a:off x="274638" y="3654425"/>
            <a:ext cx="2981325" cy="86518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Очень старается</a:t>
            </a:r>
          </a:p>
        </p:txBody>
      </p:sp>
      <p:sp>
        <p:nvSpPr>
          <p:cNvPr id="33" name="Овал 32"/>
          <p:cNvSpPr/>
          <p:nvPr/>
        </p:nvSpPr>
        <p:spPr>
          <a:xfrm>
            <a:off x="298450" y="4724400"/>
            <a:ext cx="2982913" cy="7572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000" b="1" dirty="0"/>
              <a:t>Идет медленно</a:t>
            </a:r>
          </a:p>
        </p:txBody>
      </p:sp>
      <p:sp>
        <p:nvSpPr>
          <p:cNvPr id="34" name="Овал 33"/>
          <p:cNvSpPr/>
          <p:nvPr/>
        </p:nvSpPr>
        <p:spPr>
          <a:xfrm>
            <a:off x="347663" y="5786438"/>
            <a:ext cx="2976562" cy="72072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sz="2400" b="1" dirty="0"/>
              <a:t>молчит</a:t>
            </a:r>
          </a:p>
        </p:txBody>
      </p:sp>
      <p:sp>
        <p:nvSpPr>
          <p:cNvPr id="17" name="Овал 16"/>
          <p:cNvSpPr/>
          <p:nvPr/>
        </p:nvSpPr>
        <p:spPr>
          <a:xfrm>
            <a:off x="5724525" y="4860925"/>
            <a:ext cx="3311525" cy="93503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Ползет как черепаха</a:t>
            </a:r>
          </a:p>
        </p:txBody>
      </p:sp>
      <p:sp>
        <p:nvSpPr>
          <p:cNvPr id="19" name="Овал 18"/>
          <p:cNvSpPr/>
          <p:nvPr/>
        </p:nvSpPr>
        <p:spPr>
          <a:xfrm>
            <a:off x="5580063" y="3827463"/>
            <a:ext cx="3455987" cy="9350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Держать язык за зубами</a:t>
            </a:r>
          </a:p>
        </p:txBody>
      </p:sp>
      <p:sp>
        <p:nvSpPr>
          <p:cNvPr id="21" name="Овал 20"/>
          <p:cNvSpPr/>
          <p:nvPr/>
        </p:nvSpPr>
        <p:spPr>
          <a:xfrm>
            <a:off x="5711825" y="5876925"/>
            <a:ext cx="3311525" cy="70961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 dirty="0"/>
              <a:t>Лезет из кожи вон</a:t>
            </a:r>
          </a:p>
        </p:txBody>
      </p:sp>
      <p:cxnSp>
        <p:nvCxnSpPr>
          <p:cNvPr id="7" name="Прямая со стрелкой 6"/>
          <p:cNvCxnSpPr/>
          <p:nvPr/>
        </p:nvCxnSpPr>
        <p:spPr>
          <a:xfrm flipV="1">
            <a:off x="3255963" y="608013"/>
            <a:ext cx="2455862" cy="765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" name="Прямая со стрелкой 4"/>
          <p:cNvCxnSpPr>
            <a:stCxn id="23" idx="6"/>
          </p:cNvCxnSpPr>
          <p:nvPr/>
        </p:nvCxnSpPr>
        <p:spPr>
          <a:xfrm>
            <a:off x="3011488" y="2179638"/>
            <a:ext cx="3087687" cy="2952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>
            <a:stCxn id="29" idx="6"/>
            <a:endCxn id="18" idx="2"/>
          </p:cNvCxnSpPr>
          <p:nvPr/>
        </p:nvCxnSpPr>
        <p:spPr>
          <a:xfrm>
            <a:off x="3171825" y="3065463"/>
            <a:ext cx="2408238" cy="18256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Прямая со стрелкой 10"/>
          <p:cNvCxnSpPr>
            <a:stCxn id="32" idx="6"/>
          </p:cNvCxnSpPr>
          <p:nvPr/>
        </p:nvCxnSpPr>
        <p:spPr>
          <a:xfrm>
            <a:off x="3255963" y="4087813"/>
            <a:ext cx="2755900" cy="19335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>
            <a:stCxn id="33" idx="6"/>
            <a:endCxn id="17" idx="2"/>
          </p:cNvCxnSpPr>
          <p:nvPr/>
        </p:nvCxnSpPr>
        <p:spPr>
          <a:xfrm>
            <a:off x="3281363" y="5103813"/>
            <a:ext cx="2443162" cy="22542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stCxn id="34" idx="6"/>
          </p:cNvCxnSpPr>
          <p:nvPr/>
        </p:nvCxnSpPr>
        <p:spPr>
          <a:xfrm flipV="1">
            <a:off x="3324225" y="4519613"/>
            <a:ext cx="2400300" cy="162718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35413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2400" dirty="0" smtClean="0"/>
              <a:t>Памятка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357813"/>
          </a:xfrm>
        </p:spPr>
        <p:txBody>
          <a:bodyPr rtlCol="0">
            <a:normAutofit fontScale="92500"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Для того чтобы правильно написать безударное личное окончание глагола, нужно: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 Определить время, лицо и число глагола.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Назвать неопределённую форму этого глагола и по гласной букве перед суффиксом- </a:t>
            </a:r>
            <a:r>
              <a:rPr lang="ru-RU" sz="2400" dirty="0" err="1" smtClean="0"/>
              <a:t>ть</a:t>
            </a:r>
            <a:r>
              <a:rPr lang="ru-RU" sz="2400" dirty="0" smtClean="0"/>
              <a:t>  определить спряжение (таять, светить)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Вспомнить окончание глагола этого спряжения в нужном лице и числе.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/>
              <a:t>1спряжение                                     2 спряжение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B050"/>
                </a:solidFill>
              </a:rPr>
              <a:t>-</a:t>
            </a:r>
            <a:r>
              <a:rPr lang="ru-RU" sz="2400" dirty="0" smtClean="0">
                <a:solidFill>
                  <a:srgbClr val="0070C0"/>
                </a:solidFill>
              </a:rPr>
              <a:t>ешь                                                   -ишь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70C0"/>
                </a:solidFill>
              </a:rPr>
              <a:t>-</a:t>
            </a:r>
            <a:r>
              <a:rPr lang="ru-RU" sz="2400" dirty="0" err="1" smtClean="0">
                <a:solidFill>
                  <a:srgbClr val="0070C0"/>
                </a:solidFill>
              </a:rPr>
              <a:t>ет</a:t>
            </a:r>
            <a:r>
              <a:rPr lang="ru-RU" sz="2400" dirty="0" smtClean="0">
                <a:solidFill>
                  <a:srgbClr val="0070C0"/>
                </a:solidFill>
              </a:rPr>
              <a:t>                                                       -</a:t>
            </a:r>
            <a:r>
              <a:rPr lang="ru-RU" sz="2400" dirty="0" err="1" smtClean="0">
                <a:solidFill>
                  <a:srgbClr val="0070C0"/>
                </a:solidFill>
              </a:rPr>
              <a:t>ит</a:t>
            </a:r>
            <a:endParaRPr lang="ru-RU" sz="2400" dirty="0" smtClean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70C0"/>
                </a:solidFill>
              </a:rPr>
              <a:t>-ем                                                      -им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70C0"/>
                </a:solidFill>
              </a:rPr>
              <a:t>-</a:t>
            </a:r>
            <a:r>
              <a:rPr lang="ru-RU" sz="2400" dirty="0" err="1" smtClean="0">
                <a:solidFill>
                  <a:srgbClr val="0070C0"/>
                </a:solidFill>
              </a:rPr>
              <a:t>ете</a:t>
            </a:r>
            <a:r>
              <a:rPr lang="en-US" sz="2400" dirty="0" smtClean="0">
                <a:solidFill>
                  <a:srgbClr val="0070C0"/>
                </a:solidFill>
              </a:rPr>
              <a:t>                                                  </a:t>
            </a:r>
            <a:r>
              <a:rPr lang="ru-RU" sz="2400" dirty="0" smtClean="0">
                <a:solidFill>
                  <a:srgbClr val="0070C0"/>
                </a:solidFill>
              </a:rPr>
              <a:t>  </a:t>
            </a:r>
            <a:r>
              <a:rPr lang="en-US" sz="2400" dirty="0" smtClean="0">
                <a:solidFill>
                  <a:srgbClr val="0070C0"/>
                </a:solidFill>
              </a:rPr>
              <a:t> -</a:t>
            </a:r>
            <a:r>
              <a:rPr lang="ru-RU" sz="2400" dirty="0" err="1" smtClean="0">
                <a:solidFill>
                  <a:srgbClr val="0070C0"/>
                </a:solidFill>
              </a:rPr>
              <a:t>ите</a:t>
            </a:r>
            <a:endParaRPr lang="ru-RU" sz="2400" dirty="0">
              <a:solidFill>
                <a:srgbClr val="0070C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sz="2400" dirty="0" smtClean="0">
                <a:solidFill>
                  <a:srgbClr val="0070C0"/>
                </a:solidFill>
              </a:rPr>
              <a:t>-</a:t>
            </a:r>
            <a:r>
              <a:rPr lang="ru-RU" sz="2400" dirty="0" err="1" smtClean="0">
                <a:solidFill>
                  <a:srgbClr val="0070C0"/>
                </a:solidFill>
              </a:rPr>
              <a:t>ут,-ют</a:t>
            </a:r>
            <a:r>
              <a:rPr lang="ru-RU" sz="2400" dirty="0" smtClean="0">
                <a:solidFill>
                  <a:srgbClr val="0070C0"/>
                </a:solidFill>
              </a:rPr>
              <a:t>                                                -</a:t>
            </a:r>
            <a:r>
              <a:rPr lang="ru-RU" sz="2400" dirty="0" err="1" smtClean="0">
                <a:solidFill>
                  <a:srgbClr val="0070C0"/>
                </a:solidFill>
              </a:rPr>
              <a:t>ат,-ят</a:t>
            </a:r>
            <a:endParaRPr lang="ru-RU" sz="2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261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Измени глагол</a:t>
            </a:r>
            <a:endParaRPr lang="ru-RU" dirty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>
          <a:xfrm>
            <a:off x="457200" y="857250"/>
            <a:ext cx="8229600" cy="5268913"/>
          </a:xfrm>
        </p:spPr>
        <p:txBody>
          <a:bodyPr/>
          <a:lstStyle/>
          <a:p>
            <a:pPr marL="0" indent="0" eaLnBrk="1" hangingPunct="1">
              <a:buFont typeface="Wingdings 2" pitchFamily="18" charset="2"/>
              <a:buNone/>
            </a:pPr>
            <a:r>
              <a:rPr lang="ru-RU" smtClean="0"/>
              <a:t>    Вход</a:t>
            </a:r>
            <a:r>
              <a:rPr lang="ru-RU" smtClean="0">
                <a:solidFill>
                  <a:srgbClr val="FF0000"/>
                </a:solidFill>
              </a:rPr>
              <a:t>и</a:t>
            </a:r>
            <a:r>
              <a:rPr lang="ru-RU" smtClean="0">
                <a:solidFill>
                  <a:srgbClr val="FF0000"/>
                </a:solidFill>
                <a:latin typeface="Arial" charset="0"/>
              </a:rPr>
              <a:t>л</a:t>
            </a:r>
            <a:r>
              <a:rPr lang="ru-RU" smtClean="0"/>
              <a:t> в лес и глад</a:t>
            </a:r>
            <a:r>
              <a:rPr lang="ru-RU" smtClean="0">
                <a:solidFill>
                  <a:srgbClr val="FF0000"/>
                </a:solidFill>
              </a:rPr>
              <a:t>и</a:t>
            </a:r>
            <a:r>
              <a:rPr lang="ru-RU" smtClean="0">
                <a:solidFill>
                  <a:srgbClr val="FF0000"/>
                </a:solidFill>
                <a:latin typeface="Arial" charset="0"/>
              </a:rPr>
              <a:t>л</a:t>
            </a:r>
            <a:r>
              <a:rPr lang="ru-RU" smtClean="0">
                <a:latin typeface="Arial" charset="0"/>
              </a:rPr>
              <a:t> </a:t>
            </a:r>
            <a:r>
              <a:rPr lang="ru-RU" smtClean="0"/>
              <a:t>ладонью деревья, будто старых друзей по спине. Прислон</a:t>
            </a:r>
            <a:r>
              <a:rPr lang="ru-RU" smtClean="0">
                <a:solidFill>
                  <a:srgbClr val="FF0000"/>
                </a:solidFill>
              </a:rPr>
              <a:t>и</a:t>
            </a:r>
            <a:r>
              <a:rPr lang="ru-RU" smtClean="0">
                <a:solidFill>
                  <a:srgbClr val="FF0000"/>
                </a:solidFill>
                <a:latin typeface="Arial" charset="0"/>
              </a:rPr>
              <a:t>л</a:t>
            </a:r>
            <a:r>
              <a:rPr lang="ru-RU" smtClean="0"/>
              <a:t>ся плечом к стволу, как к другу. Ствол гладкий, скользкий. Это молодая берёзка. Леж</a:t>
            </a:r>
            <a:r>
              <a:rPr lang="ru-RU" smtClean="0">
                <a:solidFill>
                  <a:srgbClr val="FF0000"/>
                </a:solidFill>
                <a:latin typeface="Arial" charset="0"/>
              </a:rPr>
              <a:t>ал</a:t>
            </a:r>
            <a:r>
              <a:rPr lang="ru-RU" smtClean="0"/>
              <a:t> на душистой траве, гляд</a:t>
            </a:r>
            <a:r>
              <a:rPr lang="ru-RU" smtClean="0">
                <a:solidFill>
                  <a:srgbClr val="FF0000"/>
                </a:solidFill>
                <a:latin typeface="Arial" charset="0"/>
              </a:rPr>
              <a:t>ел</a:t>
            </a:r>
            <a:r>
              <a:rPr lang="ru-RU" smtClean="0"/>
              <a:t> в голубое небо, п</a:t>
            </a:r>
            <a:r>
              <a:rPr lang="ru-RU" smtClean="0">
                <a:solidFill>
                  <a:srgbClr val="FF0000"/>
                </a:solidFill>
                <a:latin typeface="Arial" charset="0"/>
              </a:rPr>
              <a:t>ел</a:t>
            </a:r>
            <a:r>
              <a:rPr lang="ru-RU" smtClean="0"/>
              <a:t> песни.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mtClean="0"/>
              <a:t>    Всю жизнь жи</a:t>
            </a:r>
            <a:r>
              <a:rPr lang="ru-RU" smtClean="0">
                <a:solidFill>
                  <a:srgbClr val="FF0000"/>
                </a:solidFill>
                <a:latin typeface="Arial" charset="0"/>
              </a:rPr>
              <a:t>л</a:t>
            </a:r>
            <a:r>
              <a:rPr lang="ru-RU" smtClean="0"/>
              <a:t> с деревьями плечом к плечу. И хо</a:t>
            </a:r>
            <a:r>
              <a:rPr lang="ru-RU" smtClean="0">
                <a:latin typeface="Arial" charset="0"/>
              </a:rPr>
              <a:t>те</a:t>
            </a:r>
            <a:r>
              <a:rPr lang="ru-RU" smtClean="0">
                <a:solidFill>
                  <a:srgbClr val="FF0000"/>
                </a:solidFill>
                <a:latin typeface="Arial" charset="0"/>
              </a:rPr>
              <a:t>л</a:t>
            </a:r>
            <a:r>
              <a:rPr lang="ru-RU" smtClean="0"/>
              <a:t> стиснуть ладонями их руки-ветви и крепко пожать.</a:t>
            </a: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mtClean="0"/>
              <a:t>    (Поставить глаголы во 2-м лице ед. ч.)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Итог урока</a:t>
            </a:r>
            <a:endParaRPr lang="ru-RU" dirty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457200" y="928688"/>
            <a:ext cx="8229600" cy="5197475"/>
          </a:xfrm>
        </p:spPr>
        <p:txBody>
          <a:bodyPr/>
          <a:lstStyle/>
          <a:p>
            <a:pPr eaLnBrk="1" hangingPunct="1"/>
            <a:r>
              <a:rPr lang="ru-RU" smtClean="0"/>
              <a:t>Что надо сделать, чтобы правильно написать безударное личное окончание глагола?</a:t>
            </a:r>
          </a:p>
          <a:p>
            <a:pPr eaLnBrk="1" hangingPunct="1"/>
            <a:r>
              <a:rPr lang="ru-RU" smtClean="0"/>
              <a:t>Как определить спряжение глагола?</a:t>
            </a:r>
          </a:p>
          <a:p>
            <a:pPr eaLnBrk="1" hangingPunct="1"/>
            <a:r>
              <a:rPr lang="ru-RU" smtClean="0"/>
              <a:t>У каких глаголов спряжение нужно определять по неопределённой форме, а у каких можно узнать по окончанию?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265</TotalTime>
  <Words>376</Words>
  <Application>Microsoft Office PowerPoint</Application>
  <PresentationFormat>Экран (4:3)</PresentationFormat>
  <Paragraphs>71</Paragraphs>
  <Slides>10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Презентация PowerPoint</vt:lpstr>
      <vt:lpstr> Цели урока. </vt:lpstr>
      <vt:lpstr>Чистописание </vt:lpstr>
      <vt:lpstr>Презентация PowerPoint</vt:lpstr>
      <vt:lpstr>Подберите выражения- синонимы</vt:lpstr>
      <vt:lpstr>Презентация PowerPoint</vt:lpstr>
      <vt:lpstr>Памятка </vt:lpstr>
      <vt:lpstr>Измени глагол</vt:lpstr>
      <vt:lpstr>Итог урока</vt:lpstr>
      <vt:lpstr>                Дом.задание.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Правописание безударных личных окончаний глаголов в настоящем и будущем времени</dc:title>
  <dc:creator>Admin</dc:creator>
  <cp:lastModifiedBy>DagLine</cp:lastModifiedBy>
  <cp:revision>32</cp:revision>
  <dcterms:created xsi:type="dcterms:W3CDTF">2009-04-19T09:00:48Z</dcterms:created>
  <dcterms:modified xsi:type="dcterms:W3CDTF">2020-03-26T11:48:21Z</dcterms:modified>
</cp:coreProperties>
</file>