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65" r:id="rId3"/>
    <p:sldId id="257" r:id="rId4"/>
    <p:sldId id="264" r:id="rId5"/>
    <p:sldId id="258" r:id="rId6"/>
    <p:sldId id="262" r:id="rId7"/>
    <p:sldId id="259" r:id="rId8"/>
    <p:sldId id="260" r:id="rId9"/>
    <p:sldId id="261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213C0E6-28B2-45C4-B1D2-FFC4D6BE61C6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EC51599-7866-45D1-90F7-AA63786566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5228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0BD46-5931-482C-A00A-10C373D102A0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174582-7790-43B9-93DF-FFC6AE9A93F2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94167-2F2B-4862-9EB9-8A4B0283A6FC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60667-A846-4F3F-B147-9E1719069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FFD35-7055-4048-A125-2B78919377E0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7DAA2-1CE6-429D-BED2-335081D0EF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73BBB-62CD-45C8-B27E-360503512DD9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36229-E325-41AE-8A06-8ED8EA48C1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D9261-5B2A-466A-8E5C-C8164DD108E6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6F7A6-38C4-45A4-ACC2-313A2A9C34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37E3F-1520-4841-8695-C35809C53137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A4679-3F76-48E6-A449-530D63C233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BD7FE-F1C3-4652-B0DB-F1DD7FE93FB6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DE8BD-B565-4A5E-8F10-AD4ADB73D9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618D8-0B1F-4894-A86A-E7A5FCD53104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8D1EB-2651-4153-8F1B-B92F007953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73473-D587-4301-B196-05F3D99D60C9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9AC83-02B0-4F1F-B066-90595E7431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52A8D-404C-430F-A64C-5A7EEF34B634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D64CB-3312-4C53-9905-1800E751E5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21F1C-6058-45A9-B856-199BB6832BC1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58DF6-3023-4961-840E-ADE3E554CD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ACABF-52BF-4B86-8C03-9F864DE4EC70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A6B56-B14C-44FE-B627-1EBADDF776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D2FFE7F-8A1F-4338-A458-10CDA8123745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CBE9F0C5-3786-40C4-8D43-D71C3F0ED3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2" r:id="rId4"/>
    <p:sldLayoutId id="2147483798" r:id="rId5"/>
    <p:sldLayoutId id="2147483793" r:id="rId6"/>
    <p:sldLayoutId id="2147483799" r:id="rId7"/>
    <p:sldLayoutId id="2147483800" r:id="rId8"/>
    <p:sldLayoutId id="2147483801" r:id="rId9"/>
    <p:sldLayoutId id="2147483794" r:id="rId10"/>
    <p:sldLayoutId id="214748380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8303" y="476672"/>
            <a:ext cx="7128793" cy="5078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i="1" dirty="0"/>
              <a:t>Правописание безударных личных окончаний глаголов в настоящем и будущем времени</a:t>
            </a:r>
            <a:endParaRPr lang="ru-RU" sz="54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43" name="Picture 7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5700" y="2133600"/>
            <a:ext cx="2908300" cy="248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</a:t>
            </a:r>
            <a:r>
              <a:rPr lang="ru-RU" dirty="0" err="1" smtClean="0"/>
              <a:t>Дом.задание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Упр.206стр.100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2491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7920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Цели урока.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557338"/>
            <a:ext cx="8686800" cy="45259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mtClean="0"/>
              <a:t>   1.Формировать у учащихся умение писать безударные личные окончания глаголов. </a:t>
            </a:r>
          </a:p>
          <a:p>
            <a:pPr marL="0" indent="0">
              <a:buFont typeface="Wingdings 2" pitchFamily="18" charset="2"/>
              <a:buNone/>
            </a:pPr>
            <a:r>
              <a:rPr lang="ru-RU" smtClean="0"/>
              <a:t>    2. Развивать умение соотносить безударные окончания глаголов одного и того же спряжения в разных лицах.</a:t>
            </a:r>
          </a:p>
          <a:p>
            <a:pPr marL="0" indent="0">
              <a:buFont typeface="Wingdings 2" pitchFamily="18" charset="2"/>
              <a:buNone/>
            </a:pPr>
            <a:r>
              <a:rPr lang="ru-RU" smtClean="0"/>
              <a:t>     3. Закреплять знания учащихся о личных окончаниях глаголов </a:t>
            </a:r>
            <a:r>
              <a:rPr lang="en-US" smtClean="0"/>
              <a:t>I </a:t>
            </a:r>
            <a:r>
              <a:rPr lang="ru-RU" smtClean="0"/>
              <a:t>и</a:t>
            </a:r>
            <a:r>
              <a:rPr lang="en-US" smtClean="0"/>
              <a:t> II</a:t>
            </a:r>
            <a:r>
              <a:rPr lang="ru-RU" smtClean="0"/>
              <a:t> спряжения.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Чистописание 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Б</a:t>
            </a:r>
            <a:r>
              <a:rPr lang="ru-RU" smtClean="0">
                <a:solidFill>
                  <a:srgbClr val="FF0000"/>
                </a:solidFill>
              </a:rPr>
              <a:t>А</a:t>
            </a:r>
            <a:r>
              <a:rPr lang="ru-RU" smtClean="0"/>
              <a:t>ЛОВАТЬСЯ  К</a:t>
            </a:r>
            <a:r>
              <a:rPr lang="ru-RU" smtClean="0">
                <a:solidFill>
                  <a:srgbClr val="FF0000"/>
                </a:solidFill>
              </a:rPr>
              <a:t>А</a:t>
            </a:r>
            <a:r>
              <a:rPr lang="ru-RU" smtClean="0"/>
              <a:t>ШЛЯНУТЬ  ПОНЯЛ</a:t>
            </a:r>
            <a:r>
              <a:rPr lang="ru-RU" smtClean="0">
                <a:solidFill>
                  <a:srgbClr val="FF0000"/>
                </a:solidFill>
              </a:rPr>
              <a:t>А</a:t>
            </a:r>
          </a:p>
          <a:p>
            <a:pPr eaLnBrk="1" hangingPunct="1">
              <a:buFont typeface="Arial" charset="0"/>
              <a:buNone/>
            </a:pPr>
            <a:endParaRPr lang="ru-RU" smtClean="0">
              <a:solidFill>
                <a:srgbClr val="FF0000"/>
              </a:solidFill>
            </a:endParaRPr>
          </a:p>
          <a:p>
            <a:pPr eaLnBrk="1" hangingPunct="1"/>
            <a:r>
              <a:rPr lang="ru-RU" smtClean="0"/>
              <a:t>ЗВОН</a:t>
            </a:r>
            <a:r>
              <a:rPr lang="ru-RU" smtClean="0">
                <a:solidFill>
                  <a:srgbClr val="FF0000"/>
                </a:solidFill>
              </a:rPr>
              <a:t>И</a:t>
            </a:r>
            <a:r>
              <a:rPr lang="ru-RU" smtClean="0"/>
              <a:t>Т  ХОТ</a:t>
            </a:r>
            <a:r>
              <a:rPr lang="ru-RU" smtClean="0">
                <a:solidFill>
                  <a:srgbClr val="FF0000"/>
                </a:solidFill>
              </a:rPr>
              <a:t>И</a:t>
            </a:r>
            <a:r>
              <a:rPr lang="ru-RU" smtClean="0"/>
              <a:t>ТЕ  ОДОЛЖ</a:t>
            </a:r>
            <a:r>
              <a:rPr lang="ru-RU" smtClean="0">
                <a:solidFill>
                  <a:srgbClr val="FF0000"/>
                </a:solidFill>
              </a:rPr>
              <a:t>И</a:t>
            </a:r>
            <a:r>
              <a:rPr lang="ru-RU" smtClean="0"/>
              <a:t>ТЬ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ХОТ</a:t>
            </a:r>
            <a:r>
              <a:rPr lang="ru-RU" smtClean="0">
                <a:solidFill>
                  <a:srgbClr val="FF0000"/>
                </a:solidFill>
              </a:rPr>
              <a:t>Я</a:t>
            </a:r>
            <a:r>
              <a:rPr lang="ru-RU" smtClean="0"/>
              <a:t>Т  ЗВОН</a:t>
            </a:r>
            <a:r>
              <a:rPr lang="ru-RU" smtClean="0">
                <a:solidFill>
                  <a:srgbClr val="FF0000"/>
                </a:solidFill>
              </a:rPr>
              <a:t>Я</a:t>
            </a:r>
            <a:r>
              <a:rPr lang="ru-RU" smtClean="0"/>
              <a:t>Т  НАЧАЛС</a:t>
            </a:r>
            <a:r>
              <a:rPr lang="ru-RU" smtClean="0">
                <a:solidFill>
                  <a:srgbClr val="FF0000"/>
                </a:solidFill>
              </a:rPr>
              <a:t>Я</a:t>
            </a:r>
          </a:p>
          <a:p>
            <a:pPr eaLnBrk="1" hangingPunct="1"/>
            <a:endParaRPr lang="ru-RU" smtClean="0">
              <a:solidFill>
                <a:srgbClr val="FF0000"/>
              </a:solidFill>
            </a:endParaRPr>
          </a:p>
          <a:p>
            <a:pPr eaLnBrk="1" hangingPunct="1"/>
            <a:r>
              <a:rPr lang="ru-RU" smtClean="0"/>
              <a:t>(Поставить ударение в словах)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447925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3348038" y="188913"/>
            <a:ext cx="2592387" cy="93662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400" b="1">
                <a:latin typeface="Times New Roman" pitchFamily="18" charset="0"/>
              </a:rPr>
              <a:t>Глаголы </a:t>
            </a:r>
          </a:p>
        </p:txBody>
      </p:sp>
      <p:sp>
        <p:nvSpPr>
          <p:cNvPr id="13316" name="Rectangle 7"/>
          <p:cNvSpPr>
            <a:spLocks noChangeArrowheads="1"/>
          </p:cNvSpPr>
          <p:nvPr/>
        </p:nvSpPr>
        <p:spPr bwMode="auto">
          <a:xfrm>
            <a:off x="395288" y="1989138"/>
            <a:ext cx="2952750" cy="115252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>
                <a:latin typeface="Times New Roman" pitchFamily="18" charset="0"/>
              </a:rPr>
              <a:t>Настоящее</a:t>
            </a:r>
          </a:p>
          <a:p>
            <a:pPr algn="ctr"/>
            <a:r>
              <a:rPr lang="ru-RU" sz="3600" b="1">
                <a:latin typeface="Times New Roman" pitchFamily="18" charset="0"/>
              </a:rPr>
              <a:t> время</a:t>
            </a:r>
          </a:p>
        </p:txBody>
      </p:sp>
      <p:sp>
        <p:nvSpPr>
          <p:cNvPr id="13317" name="Rectangle 8"/>
          <p:cNvSpPr>
            <a:spLocks noChangeArrowheads="1"/>
          </p:cNvSpPr>
          <p:nvPr/>
        </p:nvSpPr>
        <p:spPr bwMode="auto">
          <a:xfrm>
            <a:off x="3887788" y="1628775"/>
            <a:ext cx="4787900" cy="72072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latin typeface="Times New Roman" pitchFamily="18" charset="0"/>
              </a:rPr>
              <a:t>Будущее время</a:t>
            </a:r>
          </a:p>
        </p:txBody>
      </p:sp>
      <p:sp>
        <p:nvSpPr>
          <p:cNvPr id="13318" name="Line 9"/>
          <p:cNvSpPr>
            <a:spLocks noChangeShapeType="1"/>
          </p:cNvSpPr>
          <p:nvPr/>
        </p:nvSpPr>
        <p:spPr bwMode="auto">
          <a:xfrm flipH="1">
            <a:off x="2447925" y="1196975"/>
            <a:ext cx="1439863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19" name="Line 10"/>
          <p:cNvSpPr>
            <a:spLocks noChangeShapeType="1"/>
          </p:cNvSpPr>
          <p:nvPr/>
        </p:nvSpPr>
        <p:spPr bwMode="auto">
          <a:xfrm>
            <a:off x="5327650" y="1125538"/>
            <a:ext cx="0" cy="6111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20" name="Oval 11"/>
          <p:cNvSpPr>
            <a:spLocks noChangeArrowheads="1"/>
          </p:cNvSpPr>
          <p:nvPr/>
        </p:nvSpPr>
        <p:spPr bwMode="auto">
          <a:xfrm>
            <a:off x="250825" y="3213100"/>
            <a:ext cx="3025775" cy="1008063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latin typeface="Times New Roman" pitchFamily="18" charset="0"/>
              </a:rPr>
              <a:t>Что делает?</a:t>
            </a:r>
          </a:p>
        </p:txBody>
      </p:sp>
      <p:sp>
        <p:nvSpPr>
          <p:cNvPr id="13321" name="Oval 12"/>
          <p:cNvSpPr>
            <a:spLocks noChangeArrowheads="1"/>
          </p:cNvSpPr>
          <p:nvPr/>
        </p:nvSpPr>
        <p:spPr bwMode="auto">
          <a:xfrm>
            <a:off x="3492500" y="3189288"/>
            <a:ext cx="3670300" cy="1150937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itchFamily="18" charset="0"/>
              </a:rPr>
              <a:t>Что будет делать</a:t>
            </a:r>
            <a:r>
              <a:rPr lang="ru-RU" sz="4000" b="1">
                <a:latin typeface="Times New Roman" pitchFamily="18" charset="0"/>
              </a:rPr>
              <a:t>?</a:t>
            </a:r>
          </a:p>
        </p:txBody>
      </p:sp>
      <p:sp>
        <p:nvSpPr>
          <p:cNvPr id="59405" name="Cloud"/>
          <p:cNvSpPr>
            <a:spLocks noChangeAspect="1" noEditPoints="1" noChangeArrowheads="1"/>
          </p:cNvSpPr>
          <p:nvPr/>
        </p:nvSpPr>
        <p:spPr bwMode="auto">
          <a:xfrm>
            <a:off x="250825" y="4941888"/>
            <a:ext cx="2665413" cy="1150937"/>
          </a:xfrm>
          <a:custGeom>
            <a:avLst/>
            <a:gdLst>
              <a:gd name="T0" fmla="*/ 129548203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9873118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  <a:p>
            <a:r>
              <a:rPr lang="ru-RU" sz="2400" b="1"/>
              <a:t>     рисует</a:t>
            </a:r>
          </a:p>
        </p:txBody>
      </p:sp>
      <p:sp>
        <p:nvSpPr>
          <p:cNvPr id="59406" name="Cloud"/>
          <p:cNvSpPr>
            <a:spLocks noChangeAspect="1" noEditPoints="1" noChangeArrowheads="1"/>
          </p:cNvSpPr>
          <p:nvPr/>
        </p:nvSpPr>
        <p:spPr bwMode="auto">
          <a:xfrm>
            <a:off x="3635375" y="4941888"/>
            <a:ext cx="2646363" cy="1150937"/>
          </a:xfrm>
          <a:custGeom>
            <a:avLst/>
            <a:gdLst>
              <a:gd name="T0" fmla="*/ 127698041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9873118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ru-RU" sz="2400" b="1"/>
              <a:t>будет рисовать</a:t>
            </a:r>
          </a:p>
          <a:p>
            <a:r>
              <a:rPr lang="ru-RU" sz="2400" b="1"/>
              <a:t>  </a:t>
            </a:r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5970588" y="2349500"/>
            <a:ext cx="3086100" cy="792163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itchFamily="18" charset="0"/>
              </a:rPr>
              <a:t>Что сделает?</a:t>
            </a:r>
          </a:p>
        </p:txBody>
      </p:sp>
      <p:sp>
        <p:nvSpPr>
          <p:cNvPr id="13" name="Cloud"/>
          <p:cNvSpPr>
            <a:spLocks noChangeAspect="1" noEditPoints="1" noChangeArrowheads="1"/>
          </p:cNvSpPr>
          <p:nvPr/>
        </p:nvSpPr>
        <p:spPr bwMode="auto">
          <a:xfrm>
            <a:off x="6551613" y="4437063"/>
            <a:ext cx="2646362" cy="1295400"/>
          </a:xfrm>
          <a:custGeom>
            <a:avLst/>
            <a:gdLst>
              <a:gd name="T0" fmla="*/ 127697993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37815436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ru-RU" sz="2400" b="1"/>
              <a:t>нарисует</a:t>
            </a:r>
          </a:p>
          <a:p>
            <a:r>
              <a:rPr lang="ru-RU" sz="2400" b="1"/>
              <a:t>  </a:t>
            </a:r>
          </a:p>
        </p:txBody>
      </p:sp>
      <p:cxnSp>
        <p:nvCxnSpPr>
          <p:cNvPr id="5" name="Прямая со стрелкой 4"/>
          <p:cNvCxnSpPr>
            <a:stCxn id="13321" idx="4"/>
          </p:cNvCxnSpPr>
          <p:nvPr/>
        </p:nvCxnSpPr>
        <p:spPr>
          <a:xfrm flipH="1">
            <a:off x="4643438" y="4340225"/>
            <a:ext cx="684212" cy="6016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13324" idx="4"/>
          </p:cNvCxnSpPr>
          <p:nvPr/>
        </p:nvCxnSpPr>
        <p:spPr>
          <a:xfrm>
            <a:off x="7513638" y="3141663"/>
            <a:ext cx="514350" cy="1198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13320" idx="4"/>
          </p:cNvCxnSpPr>
          <p:nvPr/>
        </p:nvCxnSpPr>
        <p:spPr>
          <a:xfrm flipH="1">
            <a:off x="1673225" y="4221163"/>
            <a:ext cx="90488" cy="72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5" grpId="0" animBg="1"/>
      <p:bldP spid="59406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68313" y="219075"/>
            <a:ext cx="8229600" cy="11842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smtClean="0"/>
              <a:t>Подберите выражения- синонимы</a:t>
            </a:r>
          </a:p>
        </p:txBody>
      </p:sp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1498600" y="1179513"/>
            <a:ext cx="547211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/>
              <a:t>Дремлет -                                 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лезет из кожи вон</a:t>
            </a: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TextBox 2"/>
          <p:cNvSpPr txBox="1">
            <a:spLocks noChangeArrowheads="1"/>
          </p:cNvSpPr>
          <p:nvPr/>
        </p:nvSpPr>
        <p:spPr bwMode="auto">
          <a:xfrm rot="10800000" flipV="1">
            <a:off x="1487488" y="1763713"/>
            <a:ext cx="6469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Не умеет плавать –                 живут как кошка с собакой</a:t>
            </a:r>
          </a:p>
        </p:txBody>
      </p:sp>
      <p:sp>
        <p:nvSpPr>
          <p:cNvPr id="14341" name="TextBox 6"/>
          <p:cNvSpPr txBox="1">
            <a:spLocks noChangeArrowheads="1"/>
          </p:cNvSpPr>
          <p:nvPr/>
        </p:nvSpPr>
        <p:spPr bwMode="auto">
          <a:xfrm>
            <a:off x="1401763" y="2601913"/>
            <a:ext cx="6731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Убегает –                                 не умеет двух слов сказать</a:t>
            </a:r>
          </a:p>
        </p:txBody>
      </p:sp>
      <p:sp>
        <p:nvSpPr>
          <p:cNvPr id="14342" name="TextBox 7"/>
          <p:cNvSpPr txBox="1">
            <a:spLocks noChangeArrowheads="1"/>
          </p:cNvSpPr>
          <p:nvPr/>
        </p:nvSpPr>
        <p:spPr bwMode="auto">
          <a:xfrm>
            <a:off x="1401763" y="3321050"/>
            <a:ext cx="5159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Плохо говорит –                       клюет носом</a:t>
            </a:r>
          </a:p>
        </p:txBody>
      </p:sp>
      <p:sp>
        <p:nvSpPr>
          <p:cNvPr id="14343" name="TextBox 8"/>
          <p:cNvSpPr txBox="1">
            <a:spLocks noChangeArrowheads="1"/>
          </p:cNvSpPr>
          <p:nvPr/>
        </p:nvSpPr>
        <p:spPr bwMode="auto">
          <a:xfrm>
            <a:off x="1339850" y="3938588"/>
            <a:ext cx="59769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Очень старается –                  держит язык за зубами</a:t>
            </a:r>
          </a:p>
        </p:txBody>
      </p:sp>
      <p:sp>
        <p:nvSpPr>
          <p:cNvPr id="14344" name="TextBox 10"/>
          <p:cNvSpPr txBox="1">
            <a:spLocks noChangeArrowheads="1"/>
          </p:cNvSpPr>
          <p:nvPr/>
        </p:nvSpPr>
        <p:spPr bwMode="auto">
          <a:xfrm>
            <a:off x="1258888" y="4730750"/>
            <a:ext cx="5302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Идет медленно –                     уносит ноги</a:t>
            </a:r>
          </a:p>
        </p:txBody>
      </p:sp>
      <p:sp>
        <p:nvSpPr>
          <p:cNvPr id="14345" name="TextBox 11"/>
          <p:cNvSpPr txBox="1">
            <a:spLocks noChangeArrowheads="1"/>
          </p:cNvSpPr>
          <p:nvPr/>
        </p:nvSpPr>
        <p:spPr bwMode="auto">
          <a:xfrm>
            <a:off x="1258888" y="5516563"/>
            <a:ext cx="66976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Молчит –                                     ползет как черепаха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93663" y="227013"/>
            <a:ext cx="2735262" cy="681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/>
              <a:t>Дремлет</a:t>
            </a:r>
          </a:p>
        </p:txBody>
      </p:sp>
      <p:sp>
        <p:nvSpPr>
          <p:cNvPr id="4" name="Овал 3"/>
          <p:cNvSpPr/>
          <p:nvPr/>
        </p:nvSpPr>
        <p:spPr>
          <a:xfrm>
            <a:off x="5802313" y="188913"/>
            <a:ext cx="2946400" cy="836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Плавает как топор</a:t>
            </a:r>
          </a:p>
        </p:txBody>
      </p:sp>
      <p:sp>
        <p:nvSpPr>
          <p:cNvPr id="14" name="Овал 13"/>
          <p:cNvSpPr/>
          <p:nvPr/>
        </p:nvSpPr>
        <p:spPr>
          <a:xfrm>
            <a:off x="6099175" y="1147763"/>
            <a:ext cx="2352675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Клюёт носом</a:t>
            </a:r>
          </a:p>
        </p:txBody>
      </p:sp>
      <p:sp>
        <p:nvSpPr>
          <p:cNvPr id="16" name="Овал 15"/>
          <p:cNvSpPr/>
          <p:nvPr/>
        </p:nvSpPr>
        <p:spPr>
          <a:xfrm>
            <a:off x="6099175" y="1995488"/>
            <a:ext cx="2598738" cy="688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Уносит ноги</a:t>
            </a:r>
          </a:p>
        </p:txBody>
      </p:sp>
      <p:sp>
        <p:nvSpPr>
          <p:cNvPr id="18" name="Овал 17"/>
          <p:cNvSpPr/>
          <p:nvPr/>
        </p:nvSpPr>
        <p:spPr>
          <a:xfrm>
            <a:off x="5580063" y="2779713"/>
            <a:ext cx="3455987" cy="936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Не умеет двух слов сказать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2828925" y="608013"/>
            <a:ext cx="3182938" cy="90805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>
            <a:off x="168275" y="1025525"/>
            <a:ext cx="3003550" cy="6937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/>
              <a:t>Не умеет плавать</a:t>
            </a:r>
          </a:p>
        </p:txBody>
      </p:sp>
      <p:sp>
        <p:nvSpPr>
          <p:cNvPr id="23" name="Овал 22"/>
          <p:cNvSpPr/>
          <p:nvPr/>
        </p:nvSpPr>
        <p:spPr>
          <a:xfrm>
            <a:off x="274638" y="1884363"/>
            <a:ext cx="2736850" cy="590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/>
              <a:t>Убегает</a:t>
            </a:r>
          </a:p>
        </p:txBody>
      </p:sp>
      <p:sp>
        <p:nvSpPr>
          <p:cNvPr id="29" name="Овал 28"/>
          <p:cNvSpPr/>
          <p:nvPr/>
        </p:nvSpPr>
        <p:spPr>
          <a:xfrm>
            <a:off x="222250" y="2705100"/>
            <a:ext cx="2949575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/>
              <a:t>Плохо говорит</a:t>
            </a:r>
          </a:p>
        </p:txBody>
      </p:sp>
      <p:sp>
        <p:nvSpPr>
          <p:cNvPr id="32" name="Овал 31"/>
          <p:cNvSpPr/>
          <p:nvPr/>
        </p:nvSpPr>
        <p:spPr>
          <a:xfrm>
            <a:off x="274638" y="3654425"/>
            <a:ext cx="2981325" cy="865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/>
              <a:t>Очень старается</a:t>
            </a:r>
          </a:p>
        </p:txBody>
      </p:sp>
      <p:sp>
        <p:nvSpPr>
          <p:cNvPr id="33" name="Овал 32"/>
          <p:cNvSpPr/>
          <p:nvPr/>
        </p:nvSpPr>
        <p:spPr>
          <a:xfrm>
            <a:off x="298450" y="4724400"/>
            <a:ext cx="2982913" cy="757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/>
              <a:t>Идет медленно</a:t>
            </a:r>
          </a:p>
        </p:txBody>
      </p:sp>
      <p:sp>
        <p:nvSpPr>
          <p:cNvPr id="34" name="Овал 33"/>
          <p:cNvSpPr/>
          <p:nvPr/>
        </p:nvSpPr>
        <p:spPr>
          <a:xfrm>
            <a:off x="347663" y="5786438"/>
            <a:ext cx="2976562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/>
              <a:t>молчит</a:t>
            </a:r>
          </a:p>
        </p:txBody>
      </p:sp>
      <p:sp>
        <p:nvSpPr>
          <p:cNvPr id="17" name="Овал 16"/>
          <p:cNvSpPr/>
          <p:nvPr/>
        </p:nvSpPr>
        <p:spPr>
          <a:xfrm>
            <a:off x="5724525" y="4860925"/>
            <a:ext cx="3311525" cy="935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Ползет как черепаха</a:t>
            </a:r>
          </a:p>
        </p:txBody>
      </p:sp>
      <p:sp>
        <p:nvSpPr>
          <p:cNvPr id="19" name="Овал 18"/>
          <p:cNvSpPr/>
          <p:nvPr/>
        </p:nvSpPr>
        <p:spPr>
          <a:xfrm>
            <a:off x="5580063" y="3827463"/>
            <a:ext cx="3455987" cy="935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Держать язык за зубами</a:t>
            </a:r>
          </a:p>
        </p:txBody>
      </p:sp>
      <p:sp>
        <p:nvSpPr>
          <p:cNvPr id="21" name="Овал 20"/>
          <p:cNvSpPr/>
          <p:nvPr/>
        </p:nvSpPr>
        <p:spPr>
          <a:xfrm>
            <a:off x="5711825" y="5876925"/>
            <a:ext cx="3311525" cy="7096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Лезет из кожи вон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3255963" y="608013"/>
            <a:ext cx="2455862" cy="765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>
            <a:stCxn id="23" idx="6"/>
          </p:cNvCxnSpPr>
          <p:nvPr/>
        </p:nvCxnSpPr>
        <p:spPr>
          <a:xfrm>
            <a:off x="3011488" y="2179638"/>
            <a:ext cx="3087687" cy="295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29" idx="6"/>
            <a:endCxn id="18" idx="2"/>
          </p:cNvCxnSpPr>
          <p:nvPr/>
        </p:nvCxnSpPr>
        <p:spPr>
          <a:xfrm>
            <a:off x="3171825" y="3065463"/>
            <a:ext cx="2408238" cy="182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2" idx="6"/>
          </p:cNvCxnSpPr>
          <p:nvPr/>
        </p:nvCxnSpPr>
        <p:spPr>
          <a:xfrm>
            <a:off x="3255963" y="4087813"/>
            <a:ext cx="2755900" cy="1933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3" idx="6"/>
            <a:endCxn id="17" idx="2"/>
          </p:cNvCxnSpPr>
          <p:nvPr/>
        </p:nvCxnSpPr>
        <p:spPr>
          <a:xfrm>
            <a:off x="3281363" y="5103813"/>
            <a:ext cx="2443162" cy="2254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34" idx="6"/>
          </p:cNvCxnSpPr>
          <p:nvPr/>
        </p:nvCxnSpPr>
        <p:spPr>
          <a:xfrm flipV="1">
            <a:off x="3324225" y="4519613"/>
            <a:ext cx="2400300" cy="1627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3541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Памятка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57813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Для того чтобы правильно написать безударное личное окончание глагола, нужно: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 Определить время, лицо и число глагола.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Назвать неопределённую форму этого глагола и по гласной букве перед суффиксом- </a:t>
            </a:r>
            <a:r>
              <a:rPr lang="ru-RU" sz="2400" dirty="0" err="1" smtClean="0"/>
              <a:t>ть</a:t>
            </a:r>
            <a:r>
              <a:rPr lang="ru-RU" sz="2400" dirty="0" smtClean="0"/>
              <a:t>  определить спряжение (таять, светить)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Вспомнить окончание глагола этого спряжения в нужном лице и числе.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1спряжение                                     2 спряжение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00B050"/>
                </a:solidFill>
              </a:rPr>
              <a:t>-</a:t>
            </a:r>
            <a:r>
              <a:rPr lang="ru-RU" sz="2400" dirty="0" smtClean="0">
                <a:solidFill>
                  <a:srgbClr val="0070C0"/>
                </a:solidFill>
              </a:rPr>
              <a:t>ешь                                                   -ишь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0070C0"/>
                </a:solidFill>
              </a:rPr>
              <a:t>-</a:t>
            </a:r>
            <a:r>
              <a:rPr lang="ru-RU" sz="2400" dirty="0" err="1" smtClean="0">
                <a:solidFill>
                  <a:srgbClr val="0070C0"/>
                </a:solidFill>
              </a:rPr>
              <a:t>ет</a:t>
            </a:r>
            <a:r>
              <a:rPr lang="ru-RU" sz="2400" dirty="0" smtClean="0">
                <a:solidFill>
                  <a:srgbClr val="0070C0"/>
                </a:solidFill>
              </a:rPr>
              <a:t>                                                       -</a:t>
            </a:r>
            <a:r>
              <a:rPr lang="ru-RU" sz="2400" dirty="0" err="1" smtClean="0">
                <a:solidFill>
                  <a:srgbClr val="0070C0"/>
                </a:solidFill>
              </a:rPr>
              <a:t>ит</a:t>
            </a:r>
            <a:endParaRPr lang="ru-RU" sz="2400" dirty="0" smtClean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0070C0"/>
                </a:solidFill>
              </a:rPr>
              <a:t>-ем                                                      -им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0070C0"/>
                </a:solidFill>
              </a:rPr>
              <a:t>-</a:t>
            </a:r>
            <a:r>
              <a:rPr lang="ru-RU" sz="2400" dirty="0" err="1" smtClean="0">
                <a:solidFill>
                  <a:srgbClr val="0070C0"/>
                </a:solidFill>
              </a:rPr>
              <a:t>ете</a:t>
            </a:r>
            <a:r>
              <a:rPr lang="en-US" sz="2400" dirty="0" smtClean="0">
                <a:solidFill>
                  <a:srgbClr val="0070C0"/>
                </a:solidFill>
              </a:rPr>
              <a:t>                                                  </a:t>
            </a:r>
            <a:r>
              <a:rPr lang="ru-RU" sz="2400" dirty="0" smtClean="0">
                <a:solidFill>
                  <a:srgbClr val="0070C0"/>
                </a:solidFill>
              </a:rPr>
              <a:t>  </a:t>
            </a:r>
            <a:r>
              <a:rPr lang="en-US" sz="2400" dirty="0" smtClean="0">
                <a:solidFill>
                  <a:srgbClr val="0070C0"/>
                </a:solidFill>
              </a:rPr>
              <a:t> -</a:t>
            </a:r>
            <a:r>
              <a:rPr lang="ru-RU" sz="2400" dirty="0" err="1" smtClean="0">
                <a:solidFill>
                  <a:srgbClr val="0070C0"/>
                </a:solidFill>
              </a:rPr>
              <a:t>ите</a:t>
            </a:r>
            <a:endParaRPr lang="ru-RU" sz="2400" dirty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0070C0"/>
                </a:solidFill>
              </a:rPr>
              <a:t>-</a:t>
            </a:r>
            <a:r>
              <a:rPr lang="ru-RU" sz="2400" dirty="0" err="1" smtClean="0">
                <a:solidFill>
                  <a:srgbClr val="0070C0"/>
                </a:solidFill>
              </a:rPr>
              <a:t>ут,-ют</a:t>
            </a:r>
            <a:r>
              <a:rPr lang="ru-RU" sz="2400" dirty="0" smtClean="0">
                <a:solidFill>
                  <a:srgbClr val="0070C0"/>
                </a:solidFill>
              </a:rPr>
              <a:t>                                                -</a:t>
            </a:r>
            <a:r>
              <a:rPr lang="ru-RU" sz="2400" dirty="0" err="1" smtClean="0">
                <a:solidFill>
                  <a:srgbClr val="0070C0"/>
                </a:solidFill>
              </a:rPr>
              <a:t>ат,-ят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Измени глагол</a:t>
            </a:r>
            <a:endParaRPr lang="ru-RU" dirty="0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268913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    Вход</a:t>
            </a:r>
            <a:r>
              <a:rPr lang="ru-RU" smtClean="0">
                <a:solidFill>
                  <a:srgbClr val="FF0000"/>
                </a:solidFill>
              </a:rPr>
              <a:t>и</a:t>
            </a:r>
            <a:r>
              <a:rPr lang="ru-RU" smtClean="0">
                <a:solidFill>
                  <a:srgbClr val="FF0000"/>
                </a:solidFill>
                <a:latin typeface="Arial" charset="0"/>
              </a:rPr>
              <a:t>л</a:t>
            </a:r>
            <a:r>
              <a:rPr lang="ru-RU" smtClean="0"/>
              <a:t> в лес и глад</a:t>
            </a:r>
            <a:r>
              <a:rPr lang="ru-RU" smtClean="0">
                <a:solidFill>
                  <a:srgbClr val="FF0000"/>
                </a:solidFill>
              </a:rPr>
              <a:t>и</a:t>
            </a:r>
            <a:r>
              <a:rPr lang="ru-RU" smtClean="0">
                <a:solidFill>
                  <a:srgbClr val="FF0000"/>
                </a:solidFill>
                <a:latin typeface="Arial" charset="0"/>
              </a:rPr>
              <a:t>л</a:t>
            </a:r>
            <a:r>
              <a:rPr lang="ru-RU" smtClean="0">
                <a:latin typeface="Arial" charset="0"/>
              </a:rPr>
              <a:t> </a:t>
            </a:r>
            <a:r>
              <a:rPr lang="ru-RU" smtClean="0"/>
              <a:t>ладонью деревья, будто старых друзей по спине. Прислон</a:t>
            </a:r>
            <a:r>
              <a:rPr lang="ru-RU" smtClean="0">
                <a:solidFill>
                  <a:srgbClr val="FF0000"/>
                </a:solidFill>
              </a:rPr>
              <a:t>и</a:t>
            </a:r>
            <a:r>
              <a:rPr lang="ru-RU" smtClean="0">
                <a:solidFill>
                  <a:srgbClr val="FF0000"/>
                </a:solidFill>
                <a:latin typeface="Arial" charset="0"/>
              </a:rPr>
              <a:t>л</a:t>
            </a:r>
            <a:r>
              <a:rPr lang="ru-RU" smtClean="0"/>
              <a:t>ся плечом к стволу, как к другу. Ствол гладкий, скользкий. Это молодая берёзка. Леж</a:t>
            </a:r>
            <a:r>
              <a:rPr lang="ru-RU" smtClean="0">
                <a:solidFill>
                  <a:srgbClr val="FF0000"/>
                </a:solidFill>
                <a:latin typeface="Arial" charset="0"/>
              </a:rPr>
              <a:t>ал</a:t>
            </a:r>
            <a:r>
              <a:rPr lang="ru-RU" smtClean="0"/>
              <a:t> на душистой траве, гляд</a:t>
            </a:r>
            <a:r>
              <a:rPr lang="ru-RU" smtClean="0">
                <a:solidFill>
                  <a:srgbClr val="FF0000"/>
                </a:solidFill>
                <a:latin typeface="Arial" charset="0"/>
              </a:rPr>
              <a:t>ел</a:t>
            </a:r>
            <a:r>
              <a:rPr lang="ru-RU" smtClean="0"/>
              <a:t> в голубое небо, п</a:t>
            </a:r>
            <a:r>
              <a:rPr lang="ru-RU" smtClean="0">
                <a:solidFill>
                  <a:srgbClr val="FF0000"/>
                </a:solidFill>
                <a:latin typeface="Arial" charset="0"/>
              </a:rPr>
              <a:t>ел</a:t>
            </a:r>
            <a:r>
              <a:rPr lang="ru-RU" smtClean="0"/>
              <a:t> песни.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    Всю жизнь жи</a:t>
            </a:r>
            <a:r>
              <a:rPr lang="ru-RU" smtClean="0">
                <a:solidFill>
                  <a:srgbClr val="FF0000"/>
                </a:solidFill>
                <a:latin typeface="Arial" charset="0"/>
              </a:rPr>
              <a:t>л</a:t>
            </a:r>
            <a:r>
              <a:rPr lang="ru-RU" smtClean="0"/>
              <a:t> с деревьями плечом к плечу. И хо</a:t>
            </a:r>
            <a:r>
              <a:rPr lang="ru-RU" smtClean="0">
                <a:latin typeface="Arial" charset="0"/>
              </a:rPr>
              <a:t>те</a:t>
            </a:r>
            <a:r>
              <a:rPr lang="ru-RU" smtClean="0">
                <a:solidFill>
                  <a:srgbClr val="FF0000"/>
                </a:solidFill>
                <a:latin typeface="Arial" charset="0"/>
              </a:rPr>
              <a:t>л</a:t>
            </a:r>
            <a:r>
              <a:rPr lang="ru-RU" smtClean="0"/>
              <a:t> стиснуть ладонями их руки-ветви и крепко пожать.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    (Поставить глаголы во 2-м лице ед. ч.)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Итог урока</a:t>
            </a:r>
            <a:endParaRPr lang="ru-RU" dirty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197475"/>
          </a:xfrm>
        </p:spPr>
        <p:txBody>
          <a:bodyPr/>
          <a:lstStyle/>
          <a:p>
            <a:pPr eaLnBrk="1" hangingPunct="1"/>
            <a:r>
              <a:rPr lang="ru-RU" smtClean="0"/>
              <a:t>Что надо сделать, чтобы правильно написать безударное личное окончание глагола?</a:t>
            </a:r>
          </a:p>
          <a:p>
            <a:pPr eaLnBrk="1" hangingPunct="1"/>
            <a:r>
              <a:rPr lang="ru-RU" smtClean="0"/>
              <a:t>Как определить спряжение глагола?</a:t>
            </a:r>
          </a:p>
          <a:p>
            <a:pPr eaLnBrk="1" hangingPunct="1"/>
            <a:r>
              <a:rPr lang="ru-RU" smtClean="0"/>
              <a:t>У каких глаголов спряжение нужно определять по неопределённой форме, а у каких можно узнать по окончанию?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265</TotalTime>
  <Words>376</Words>
  <Application>Microsoft Office PowerPoint</Application>
  <PresentationFormat>Экран (4:3)</PresentationFormat>
  <Paragraphs>71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Презентация PowerPoint</vt:lpstr>
      <vt:lpstr> Цели урока. </vt:lpstr>
      <vt:lpstr>Чистописание </vt:lpstr>
      <vt:lpstr>Презентация PowerPoint</vt:lpstr>
      <vt:lpstr>Подберите выражения- синонимы</vt:lpstr>
      <vt:lpstr>Презентация PowerPoint</vt:lpstr>
      <vt:lpstr>Памятка </vt:lpstr>
      <vt:lpstr>Измени глагол</vt:lpstr>
      <vt:lpstr>Итог урока</vt:lpstr>
      <vt:lpstr>                Дом.задание.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безударных личных окончаний глаголов в настоящем и будущем времени</dc:title>
  <dc:creator>Admin</dc:creator>
  <cp:lastModifiedBy>DagLine</cp:lastModifiedBy>
  <cp:revision>32</cp:revision>
  <dcterms:created xsi:type="dcterms:W3CDTF">2009-04-19T09:00:48Z</dcterms:created>
  <dcterms:modified xsi:type="dcterms:W3CDTF">2020-03-26T11:48:21Z</dcterms:modified>
</cp:coreProperties>
</file>