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0" r:id="rId4"/>
    <p:sldId id="278" r:id="rId5"/>
    <p:sldId id="266" r:id="rId6"/>
    <p:sldId id="277" r:id="rId7"/>
    <p:sldId id="276" r:id="rId8"/>
    <p:sldId id="263" r:id="rId9"/>
    <p:sldId id="279" r:id="rId10"/>
    <p:sldId id="280" r:id="rId11"/>
    <p:sldId id="261" r:id="rId12"/>
    <p:sldId id="262" r:id="rId13"/>
    <p:sldId id="268" r:id="rId14"/>
    <p:sldId id="281" r:id="rId15"/>
    <p:sldId id="270" r:id="rId16"/>
    <p:sldId id="269" r:id="rId17"/>
    <p:sldId id="282" r:id="rId18"/>
    <p:sldId id="283" r:id="rId19"/>
    <p:sldId id="284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F51DB6-686C-4AFD-8A2D-D950B668D0D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A8621-7C35-455A-A337-BCE59AAFE6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C59F82-1B2F-4604-A1BE-8E6966DBDE03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326D-2226-49B0-96CD-3983AADC135D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A18F3-E892-4DC5-8241-C340174D7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7B37-40CE-4D0F-A5B0-8EAD9EC77F2E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A1596-1E64-4421-80ED-624F204FF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61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F1EF-9D53-47DE-A402-CCEB78F0CDC0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81621-33CA-47FB-A3B9-716927D08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55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60FD-EA16-4758-A884-BDDA8B95688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0DFFD6-0066-4073-833D-FED0082CF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56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2F4B-97AD-40B5-B9AB-9477F50E3EF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8857-B945-479A-A74C-690F73D4A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39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6CE9-4F33-42C8-B177-386B59BFBB7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EEBB-E2BB-45A7-8D50-84AF0C1DFF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09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CDF0-3972-4966-98EC-4030050EAB9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0BBA-711B-4B16-8123-6381B3D5E2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60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41735B-7FBF-438B-9DA9-322FAA2FB3AD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9A73F1-0BF1-40E2-96E2-D169F087076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7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A7F6-378D-465B-816D-BE76A6055CB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DE374-E29E-408B-905D-09E78950A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0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98F4-BFCE-408A-BF1C-DC09FCEB54E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40999-B997-4380-8CF7-030A976A2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291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3B4E-F050-4D97-B82D-161531E9DEFD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CDFAA-BBA1-4C40-A73C-6A47F79DD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4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36F8-59C0-42E3-853C-B8B906C02422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4AB48-F055-4345-9912-8C70821C8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65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84C8-B54D-4F00-84DE-02A3CE3C9F8A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CBAF2-5DA1-409B-B619-F42E03D83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94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E0BA-A90C-47FD-A4A0-9330AF4B6F0A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AD25-BD03-4EC4-ACE6-77CDE21B95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10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AA3-20B4-444F-8263-8FB24D51ADD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FA84-8EF7-4F0E-88F4-C9C696013F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42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5127-5D1E-42BE-A10D-073D84D3228E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74BB6-AD8C-4B3A-BD89-5E35BF710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1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4DA5-6C5E-4ECE-A514-AB03623590FA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5F6C6-FA59-4EDA-9523-6CE0F93AF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0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32D0-442C-4919-BAD0-97F34C0CBAAE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4248-B73B-4445-BFC3-915697353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9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C2E8-4141-4AE1-8A92-6CFF49012299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10D78-18B7-4E0B-A361-E40227F20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44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72CD-9CD0-435C-BE5E-C91D88570E05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D6B0-B4B5-455D-9A4C-041127799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5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60E6-7261-4F02-8825-AECFE91D11E1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09DF9-FB89-4E84-9212-CCC686D22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2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FC78-6D1C-48CE-B6CB-C041BAD96B5A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1DAE-0C25-44FF-BE8E-BB37F5203A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5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6293A-8A75-47B5-81B6-51A821F649ED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49CBE9-6559-4F00-A134-EAEE33C0C3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C89CF08-70B5-497F-8995-4381A273674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F02B34FA-C452-42F1-8579-17D37542F9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20" r:id="rId5"/>
    <p:sldLayoutId id="2147483721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88" y="285750"/>
            <a:ext cx="8572500" cy="41433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Политическое развитие страны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в 1907 – 1914гг.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92075"/>
            <a:ext cx="8928100" cy="665003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85225" cy="74136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Ужесточение  национальной 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000125"/>
            <a:ext cx="8785225" cy="5741988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4" name="Picture 2" descr="C:\Users\1\Desktop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00125"/>
            <a:ext cx="2581275" cy="34702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88" y="4071938"/>
            <a:ext cx="3214687" cy="24288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Черта  оседлости 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граница  территории, за пределами которой  евреям запрещалось селиться</a:t>
            </a:r>
            <a:endParaRPr lang="ru-RU" sz="2800" b="1" u="sng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214438"/>
            <a:ext cx="5857875" cy="250031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1.Запрет селиться в городах и селах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2.Ограничение процентной нормы обучения евреев в гимназиях и университетах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3.Запрет на участие в выборах в городское и земское самоуправления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4.Вытеснение евреев с государственной службы</a:t>
            </a:r>
          </a:p>
        </p:txBody>
      </p:sp>
      <p:pic>
        <p:nvPicPr>
          <p:cNvPr id="7173" name="Picture 5" descr="C:\Users\1\Desktop\Kazaki_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571875"/>
            <a:ext cx="5459412" cy="3844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Прямоугольник 11"/>
          <p:cNvSpPr>
            <a:spLocks noChangeArrowheads="1"/>
          </p:cNvSpPr>
          <p:nvPr/>
        </p:nvSpPr>
        <p:spPr bwMode="auto">
          <a:xfrm>
            <a:off x="3500438" y="5715000"/>
            <a:ext cx="56435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чудовищные еврейские погромы в Кишиневе, Полоцке, Белоруссии. Уголовники и подкупленные бродяги уничтожили здесь почти все еврейское население. 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Еврейский 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8785225" cy="5473700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6388" name="Picture 9" descr="C:\Users\1\Desktop\Mend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1890712" cy="3571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188" y="5429250"/>
            <a:ext cx="1785937" cy="42862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М.Бейлис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38" y="1357313"/>
            <a:ext cx="6572250" cy="20002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u="sng" dirty="0">
                <a:solidFill>
                  <a:srgbClr val="FF0000"/>
                </a:solidFill>
                <a:latin typeface="Monotype Corsiva" pitchFamily="66" charset="0"/>
              </a:rPr>
              <a:t>«Дело Бейлиса»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defRPr/>
            </a:pP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Обвинение: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ритуальное убийство 12-летнего подростка Андрея  </a:t>
            </a:r>
            <a:r>
              <a:rPr lang="ru-RU" sz="2400" b="1" dirty="0" err="1">
                <a:solidFill>
                  <a:schemeClr val="tx1"/>
                </a:solidFill>
                <a:latin typeface="Monotype Corsiva" pitchFamily="66" charset="0"/>
              </a:rPr>
              <a:t>Ющинского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defRPr/>
            </a:pP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Результат: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оправдан судом присяжных 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заседателей,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                     массовые погромы еврейских подворий</a:t>
            </a:r>
          </a:p>
        </p:txBody>
      </p:sp>
      <p:pic>
        <p:nvPicPr>
          <p:cNvPr id="16391" name="Picture 12" descr="C:\Users\1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71875"/>
            <a:ext cx="4589462" cy="3068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29063" y="6215063"/>
            <a:ext cx="3643312" cy="642937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Государственные защитники М.Бейлиса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Monotype Corsiva" pitchFamily="66" charset="0"/>
              </a:rPr>
              <a:t>Общество в годы реформ П.А.Столыпина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8785225" cy="5473700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3929063" y="1357313"/>
            <a:ext cx="5000625" cy="1000125"/>
          </a:xfrm>
          <a:prstGeom prst="accentBorderCallout1">
            <a:avLst>
              <a:gd name="adj1" fmla="val 51073"/>
              <a:gd name="adj2" fmla="val -2112"/>
              <a:gd name="adj3" fmla="val 52060"/>
              <a:gd name="adj4" fmla="val -34352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Значительная часть населения не доверяла власти (национальные окраины, политическая оппозиция, и т.д.)</a:t>
            </a: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3929063" y="2500313"/>
            <a:ext cx="5000625" cy="857250"/>
          </a:xfrm>
          <a:prstGeom prst="accentBorderCallout1">
            <a:avLst>
              <a:gd name="adj1" fmla="val 51073"/>
              <a:gd name="adj2" fmla="val -2112"/>
              <a:gd name="adj3" fmla="val -29615"/>
              <a:gd name="adj4" fmla="val -34328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Крестьяне разочарованы – им не отдали помещичьей земли; </a:t>
            </a: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3857625" y="3500438"/>
            <a:ext cx="5072063" cy="928687"/>
          </a:xfrm>
          <a:prstGeom prst="accentBorderCallout1">
            <a:avLst>
              <a:gd name="adj1" fmla="val 51073"/>
              <a:gd name="adj2" fmla="val -2112"/>
              <a:gd name="adj3" fmla="val -154736"/>
              <a:gd name="adj4" fmla="val -3542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Дворянство недовольно- П.А.Столыпин разрушил вековые устои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000500" y="4643438"/>
            <a:ext cx="4929188" cy="1000125"/>
          </a:xfrm>
          <a:prstGeom prst="accentBorderCallout1">
            <a:avLst>
              <a:gd name="adj1" fmla="val 51073"/>
              <a:gd name="adj2" fmla="val -2112"/>
              <a:gd name="adj3" fmla="val -196037"/>
              <a:gd name="adj4" fmla="val -260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Интеллигенция  не могла простить П.Столыпину введение военно-полевых судов и казней ,</a:t>
            </a:r>
            <a:r>
              <a:rPr lang="ru-RU" sz="2400" b="1" dirty="0" err="1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антисеметизма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7416" name="Picture 1" descr="C:\Users\1\Desktop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2557463" cy="3438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188" y="6215063"/>
            <a:ext cx="2428875" cy="42862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П.А.Столыпин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3929063" y="5786438"/>
            <a:ext cx="5000625" cy="1071562"/>
          </a:xfrm>
          <a:prstGeom prst="accentBorderCallout1">
            <a:avLst>
              <a:gd name="adj1" fmla="val 51073"/>
              <a:gd name="adj2" fmla="val -2112"/>
              <a:gd name="adj3" fmla="val -333815"/>
              <a:gd name="adj4" fmla="val -25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Николай </a:t>
            </a:r>
            <a:r>
              <a:rPr lang="en-US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перестал поддерживать идеи реформ.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Все ждали отставки П.Столыпина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357313"/>
            <a:ext cx="2500313" cy="16430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3038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Реформа не решили основных противоречий в деревне.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Убийство Столыпин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0"/>
            <a:ext cx="96535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7850"/>
            <a:ext cx="4500563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Arial" charset="0"/>
              </a:rPr>
              <a:t>Убийство Столыпина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Д.Багровым </a:t>
            </a:r>
            <a:r>
              <a:rPr lang="ru-RU" b="1" dirty="0">
                <a:latin typeface="+mn-lt"/>
                <a:cs typeface="Arial" charset="0"/>
              </a:rPr>
              <a:t>1 сентября 1910 </a:t>
            </a:r>
            <a:r>
              <a:rPr lang="ru-RU" b="1" dirty="0" err="1">
                <a:latin typeface="+mn-lt"/>
                <a:cs typeface="Arial" charset="0"/>
              </a:rPr>
              <a:t>гг</a:t>
            </a:r>
            <a:endParaRPr lang="ru-RU" b="1" dirty="0">
              <a:latin typeface="+mn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Arial" charset="0"/>
              </a:rPr>
              <a:t>(фрагмент из сериала «Столыпин»)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4857750" y="5214938"/>
            <a:ext cx="4286250" cy="170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</a:rPr>
              <a:t>1 сентября Столыпин был убит двойным агентом, эсером Д.Багровым. Царь на похороны Столыпина не явился.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73977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Нарастание революционных настроений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87450"/>
            <a:ext cx="8785225" cy="5670550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214313" y="1571625"/>
            <a:ext cx="62865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Monotype Corsiva" panose="03010101010201010101" pitchFamily="66" charset="0"/>
                <a:cs typeface="Times New Roman" panose="02020603050405020304" pitchFamily="18" charset="0"/>
              </a:rPr>
              <a:t>Осенью 1910 г. рабочие и студенты Петербурга потребовали почтить память Льва Толстого </a:t>
            </a:r>
            <a:r>
              <a:rPr lang="ru-RU" altLang="ru-RU" sz="2800" b="1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отменой смертной казни, </a:t>
            </a:r>
            <a:r>
              <a:rPr lang="ru-RU" altLang="ru-RU" sz="2800" b="1">
                <a:latin typeface="Monotype Corsiva" panose="03010101010201010101" pitchFamily="66" charset="0"/>
                <a:cs typeface="Times New Roman" panose="02020603050405020304" pitchFamily="18" charset="0"/>
              </a:rPr>
              <a:t>провели политическую демонстрацию. </a:t>
            </a:r>
            <a:endParaRPr lang="ru-RU" altLang="ru-RU" sz="2800" b="1">
              <a:latin typeface="Monotype Corsiva" panose="03010101010201010101" pitchFamily="66" charset="0"/>
            </a:endParaRPr>
          </a:p>
        </p:txBody>
      </p:sp>
      <p:pic>
        <p:nvPicPr>
          <p:cNvPr id="19461" name="Picture 12" descr="C:\Users\1\Desktop\275dd515a2f9d5ef714b1d8e6cc8fd18_w960_h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4563"/>
            <a:ext cx="2608262" cy="32146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15125" y="5500688"/>
            <a:ext cx="2214563" cy="42862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Л.Толстой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3" y="3857625"/>
            <a:ext cx="6286500" cy="264318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Требования: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   Отменить смертную казнь</a:t>
            </a:r>
          </a:p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Реакция правительства: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1.Запрет  каких-либо  собраний  и организаций  в учебных заведениях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2.Ограничение  университетской автономии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73977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Monotype Corsiva" pitchFamily="66" charset="0"/>
              </a:rPr>
              <a:t>Нарастание  революционных  настроений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000125"/>
            <a:ext cx="8785225" cy="5741988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1071563"/>
            <a:ext cx="5214938" cy="2857500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bg1"/>
                </a:solidFill>
                <a:latin typeface="Monotype Corsiva" pitchFamily="66" charset="0"/>
              </a:rPr>
              <a:t>Условия работы: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1.При трудоустройстве рабочий получал аванс 100 рублей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2. Ежемесячная зарплата составляла 35-55  руб.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3. Рабочий день – 11 часов 30 минут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4. Работа на золотых приисках в условиях  вечной мерзлоты</a:t>
            </a:r>
          </a:p>
        </p:txBody>
      </p:sp>
      <p:pic>
        <p:nvPicPr>
          <p:cNvPr id="20485" name="Picture 8" descr="C:\Users\1\Desktop\1322003_8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5214938" cy="26781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57875" y="1214438"/>
            <a:ext cx="3071813" cy="2928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  <a:latin typeface="Monotype Corsiva" pitchFamily="66" charset="0"/>
              </a:rPr>
              <a:t>Непосредственным поводом</a:t>
            </a:r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 для забастовки  послужило: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рабочему прииска выдали протухшее мясо.</a:t>
            </a:r>
          </a:p>
          <a:p>
            <a:pPr algn="ctr">
              <a:defRPr/>
            </a:pP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50" y="1071563"/>
            <a:ext cx="5214938" cy="31400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Улучшить жилищные условий рабочих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Улучшить качество продуктов питания.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Увеличить жалование на 30 %. Отменить штрафы.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Запретить увольнения в зимнее время.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Установить 8-часовой рабочий день.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К рабочим обращаться не на «ты», а на «вы».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Monotype Corsiva" panose="03010101010201010101" pitchFamily="66" charset="0"/>
              </a:rPr>
              <a:t>Уволить 25 служащих администрации приисков (по списку рабочих).</a:t>
            </a:r>
          </a:p>
        </p:txBody>
      </p:sp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5929313" y="4357688"/>
            <a:ext cx="2857500" cy="22463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Georgia" panose="02040502050405020303" pitchFamily="18" charset="0"/>
              </a:rPr>
              <a:t>В апреле 1912 г.на приисках «Лензолото» были </a:t>
            </a:r>
            <a:r>
              <a:rPr lang="ru-RU" altLang="ru-RU" sz="2000" b="1">
                <a:solidFill>
                  <a:srgbClr val="FF0000"/>
                </a:solidFill>
                <a:latin typeface="Georgia" panose="02040502050405020303" pitchFamily="18" charset="0"/>
              </a:rPr>
              <a:t>расстреляны </a:t>
            </a:r>
            <a:r>
              <a:rPr lang="ru-RU" altLang="ru-RU" sz="2000" b="1">
                <a:solidFill>
                  <a:srgbClr val="002060"/>
                </a:solidFill>
                <a:latin typeface="Georgia" panose="02040502050405020303" pitchFamily="18" charset="0"/>
              </a:rPr>
              <a:t>270 человек, вышедших на демонстрацию.</a:t>
            </a:r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7900987" cy="278606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     Ленский расстрел положил начало подъему революционного движения 1912—1914 гг. Если в 1912 г. бастовал 1 млн человек, то в 1914 г. — более 2 млн. Готовились вооруженные восстания на Балтийском и Черноморском флотах, которые поднять не удалось. Летом 1912г. восстали саперы Ташкентского гарнизона, 14 восставших были повешены.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786188"/>
            <a:ext cx="65008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188913"/>
            <a:ext cx="8785225" cy="73977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Monotype Corsiva" pitchFamily="66" charset="0"/>
              </a:rPr>
              <a:t>Нарастание  революционных  настроений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3857625"/>
            <a:ext cx="9144000" cy="3000375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В 1910 г. бастовало 46 тысяч человек, в 1911 — 105 тысяч человек; стачки в основном носили экономический характер, их участники требовали увеличения зарплаты, отмены штрафов.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>
                <a:cs typeface="Times New Roman" panose="02020603050405020304" pitchFamily="18" charset="0"/>
              </a:rPr>
              <a:t>В 1911 г. </a:t>
            </a:r>
            <a:r>
              <a:rPr lang="ru-RU" altLang="ru-RU" sz="2400" smtClean="0">
                <a:cs typeface="Times New Roman" panose="02020603050405020304" pitchFamily="18" charset="0"/>
              </a:rPr>
              <a:t>вузы России охватила </a:t>
            </a:r>
            <a:r>
              <a:rPr lang="ru-RU" altLang="ru-RU" sz="2400" b="1" smtClean="0">
                <a:cs typeface="Times New Roman" panose="02020603050405020304" pitchFamily="18" charset="0"/>
              </a:rPr>
              <a:t>всеобщая студенческая забастовка. </a:t>
            </a:r>
            <a:r>
              <a:rPr lang="ru-RU" altLang="ru-RU" sz="2400" smtClean="0">
                <a:cs typeface="Times New Roman" panose="02020603050405020304" pitchFamily="18" charset="0"/>
              </a:rPr>
              <a:t>В МГУ против политики Министерства просвещения выступили более 100 профессоров (К. А. Тимирязев, П. И. Лебедев, В. И. Вернадский). </a:t>
            </a:r>
          </a:p>
          <a:p>
            <a:pPr marL="0" indent="0"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4" name="Рисунок 1" descr="Комплекс построек товарищества Невской бумагопрядильной мануфактуры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71537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2786062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tabLst>
                <a:tab pos="29845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стране назревал общенациональный кризис: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Столыпинская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реформа обострила борьбу в деревне;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Государственная дума не смогла предотвратить нарастание революционных выступлений;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лагере либералов начались разногласия;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черносотенцы требовали массовых расправ с рабочими.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Кризисная ситуация в стране осознавалась и верхами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00375"/>
            <a:ext cx="4714875" cy="4014788"/>
          </a:xfrm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143500" y="3429000"/>
            <a:ext cx="40005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различных партий были единодушны во мнении, что авторитет правительственной власти, не желающей считаться с требованиями времени, пал до критической отметки; страна шла к катастрофе.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1914 г. в Петербурге началась всеобщая забастовка, происходили столкновения с войсками, строились баррикады. 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Monotype Corsiva" pitchFamily="66" charset="0"/>
              </a:rPr>
              <a:t>IV </a:t>
            </a:r>
            <a:r>
              <a:rPr lang="ru-RU" sz="5400" b="1" dirty="0">
                <a:solidFill>
                  <a:schemeClr val="tx1"/>
                </a:solidFill>
                <a:latin typeface="Monotype Corsiva" pitchFamily="66" charset="0"/>
              </a:rPr>
              <a:t> Государственная  дума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Monotype Corsiva" pitchFamily="66" charset="0"/>
              </a:rPr>
              <a:t>1912-1917гг.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714500"/>
            <a:ext cx="8750300" cy="5027613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dirty="0"/>
              <a:t>Хотя большинство было за черносотенцами Дума была настроена оппозиционно и по многим вопросам Родзянко конфликтовал с Николаем II.</a:t>
            </a:r>
          </a:p>
        </p:txBody>
      </p:sp>
      <p:pic>
        <p:nvPicPr>
          <p:cNvPr id="24580" name="Picture 9" descr="C:\Users\1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14513"/>
            <a:ext cx="8675687" cy="1900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313" y="1357313"/>
            <a:ext cx="1143000" cy="500062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Дата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313" y="1357313"/>
            <a:ext cx="2500312" cy="500062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Фракции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7625" y="1357313"/>
            <a:ext cx="1785938" cy="500062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Председатель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63" y="1357313"/>
            <a:ext cx="3286125" cy="500062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Деятельность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85225" cy="72072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Monotype Corsiva" pitchFamily="66" charset="0"/>
              </a:rPr>
              <a:t>Алгоритм работы на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052513"/>
            <a:ext cx="8785225" cy="5689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4313" y="1071563"/>
            <a:ext cx="87153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1.Новый избирательный закон.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III</a:t>
            </a: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Государственная дума</a:t>
            </a:r>
            <a:endParaRPr lang="ru-RU" altLang="ru-RU" sz="4400" b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2.Ужесточение национальной политики </a:t>
            </a:r>
            <a:endParaRPr lang="ru-RU" altLang="ru-RU" sz="4400" b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3.Общество и власть в годы  столыпинских  реформ</a:t>
            </a:r>
            <a:endParaRPr lang="ru-RU" altLang="ru-RU" sz="4400" b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4.Нарастание революционных настроений</a:t>
            </a:r>
            <a:endParaRPr lang="ru-RU" altLang="ru-RU" sz="4400" b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5.</a:t>
            </a:r>
            <a:r>
              <a:rPr lang="en-US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IV</a:t>
            </a:r>
            <a:r>
              <a:rPr lang="ru-RU" altLang="ru-RU" sz="4400" b="1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Государственная дума</a:t>
            </a:r>
            <a:endParaRPr lang="ru-RU" altLang="ru-RU" sz="4000" b="1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b="1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1000125"/>
            <a:ext cx="8785225" cy="5741988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14313"/>
            <a:ext cx="8786813" cy="642937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Самостоятельная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071563"/>
            <a:ext cx="8572500" cy="557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Monotype Corsiva" pitchFamily="66" charset="0"/>
              </a:rPr>
              <a:t>1.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Сравните </a:t>
            </a:r>
            <a:r>
              <a:rPr lang="en-US" sz="2200" b="1" u="sng" dirty="0">
                <a:solidFill>
                  <a:schemeClr val="tx1"/>
                </a:solidFill>
                <a:latin typeface="Monotype Corsiva" pitchFamily="66" charset="0"/>
              </a:rPr>
              <a:t>I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en-US" sz="2200" b="1" u="sng" dirty="0">
                <a:solidFill>
                  <a:schemeClr val="tx1"/>
                </a:solidFill>
                <a:latin typeface="Monotype Corsiva" pitchFamily="66" charset="0"/>
              </a:rPr>
              <a:t>II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en-US" sz="2200" b="1" u="sng" dirty="0">
                <a:solidFill>
                  <a:schemeClr val="tx1"/>
                </a:solidFill>
                <a:latin typeface="Monotype Corsiva" pitchFamily="66" charset="0"/>
              </a:rPr>
              <a:t>III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en-US" sz="2200" b="1" u="sng" dirty="0">
                <a:solidFill>
                  <a:schemeClr val="tx1"/>
                </a:solidFill>
                <a:latin typeface="Monotype Corsiva" pitchFamily="66" charset="0"/>
              </a:rPr>
              <a:t>IV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 Государственные думы по составу и деятельности. </a:t>
            </a:r>
          </a:p>
          <a:p>
            <a:pPr algn="ctr">
              <a:defRPr/>
            </a:pP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Выберите и запишите в первую колонку порядковые номера черт сходства, а во вторую – порядковые номера черт различия 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2200" b="1" dirty="0">
                <a:solidFill>
                  <a:schemeClr val="tx1"/>
                </a:solidFill>
                <a:latin typeface="Monotype Corsiva" pitchFamily="66" charset="0"/>
              </a:rPr>
              <a:t>Многопартийность                           2) преобладание кадетов и трудовиков </a:t>
            </a:r>
          </a:p>
          <a:p>
            <a:pPr marL="457200" indent="-457200" algn="just">
              <a:buFontTx/>
              <a:buAutoNum type="arabicParenR" startAt="3"/>
              <a:defRPr/>
            </a:pPr>
            <a:r>
              <a:rPr lang="ru-RU" sz="2200" b="1" dirty="0">
                <a:solidFill>
                  <a:schemeClr val="tx1"/>
                </a:solidFill>
                <a:latin typeface="Monotype Corsiva" pitchFamily="66" charset="0"/>
              </a:rPr>
              <a:t>Досрочный роспуск                            4) попытки решения аграрного вопроса</a:t>
            </a:r>
          </a:p>
          <a:p>
            <a:pPr marL="457200" indent="-457200" algn="just">
              <a:buFontTx/>
              <a:buAutoNum type="arabicParenR" startAt="3"/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r>
              <a:rPr lang="ru-RU" sz="2200" b="1" dirty="0">
                <a:solidFill>
                  <a:schemeClr val="tx1"/>
                </a:solidFill>
                <a:latin typeface="Monotype Corsiva" pitchFamily="66" charset="0"/>
              </a:rPr>
              <a:t>2.</a:t>
            </a: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Существует следующая точка зрения на аграрные преобразования П.А.Столыпина: </a:t>
            </a:r>
            <a:r>
              <a:rPr lang="ru-RU" sz="2200" b="1" i="1" dirty="0">
                <a:solidFill>
                  <a:schemeClr val="tx1"/>
                </a:solidFill>
                <a:latin typeface="Monotype Corsiva" pitchFamily="66" charset="0"/>
              </a:rPr>
              <a:t>Преобразования П.А.Столыпина только усугубили социальные проблемы в России.</a:t>
            </a:r>
          </a:p>
          <a:p>
            <a:pPr marL="457200" indent="-457200" algn="just">
              <a:defRPr/>
            </a:pPr>
            <a:r>
              <a:rPr lang="ru-RU" sz="2200" b="1" u="sng" dirty="0">
                <a:solidFill>
                  <a:schemeClr val="tx1"/>
                </a:solidFill>
                <a:latin typeface="Monotype Corsiva" pitchFamily="66" charset="0"/>
              </a:rPr>
              <a:t>Используя исторические знания, приведите два аргумента, подтверждающих  данную оценку, и два аргумента, опровергающих её.</a:t>
            </a:r>
          </a:p>
          <a:p>
            <a:pPr marL="457200" indent="-457200" algn="just">
              <a:defRPr/>
            </a:pPr>
            <a:endParaRPr lang="ru-RU" sz="2200" b="1" u="sng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endParaRPr lang="ru-RU" sz="2200" b="1" u="sng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just">
              <a:defRPr/>
            </a:pPr>
            <a:endParaRPr lang="ru-RU" sz="2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5875" y="3357563"/>
          <a:ext cx="6096000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</a:rPr>
                        <a:t>Черты сходства</a:t>
                      </a:r>
                      <a:endParaRPr lang="ru-RU" sz="2400" dirty="0">
                        <a:solidFill>
                          <a:schemeClr val="bg1"/>
                        </a:solidFill>
                        <a:latin typeface="Monotype Corsiva" pitchFamily="66" charset="0"/>
                      </a:endParaRPr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Monotype Corsiva" pitchFamily="66" charset="0"/>
                        </a:rPr>
                        <a:t>Черты различия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0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72" marB="4567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8785225" cy="5473700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98475" y="2857500"/>
            <a:ext cx="778827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+mn-lt"/>
                <a:cs typeface="Times New Roman" pitchFamily="18" charset="0"/>
              </a:rPr>
              <a:t>§</a:t>
            </a:r>
            <a:r>
              <a:rPr lang="ru-RU" sz="4400" dirty="0">
                <a:latin typeface="+mn-lt"/>
                <a:cs typeface="Arial" charset="0"/>
              </a:rPr>
              <a:t> </a:t>
            </a:r>
            <a:r>
              <a:rPr lang="ru-RU" sz="4400" dirty="0">
                <a:latin typeface="+mn-lt"/>
                <a:cs typeface="Arial" charset="0"/>
              </a:rPr>
              <a:t>32</a:t>
            </a:r>
            <a:r>
              <a:rPr lang="ru-RU" sz="4000" dirty="0">
                <a:latin typeface="+mn-lt"/>
                <a:cs typeface="Arial" charset="0"/>
              </a:rPr>
              <a:t> читать, пересказ</a:t>
            </a:r>
            <a:endParaRPr lang="ru-RU" sz="40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Задание на урок: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5400" b="1" smtClean="0">
                <a:solidFill>
                  <a:srgbClr val="002060"/>
                </a:solidFill>
              </a:rPr>
              <a:t>Почему Столыпину не удалось довести до конца свои реформы?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739775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Третьеиюньский режим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000125"/>
            <a:ext cx="8785225" cy="5741988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220" name="Rectangle 4"/>
          <p:cNvSpPr txBox="1">
            <a:spLocks noChangeArrowheads="1"/>
          </p:cNvSpPr>
          <p:nvPr/>
        </p:nvSpPr>
        <p:spPr bwMode="auto">
          <a:xfrm>
            <a:off x="214313" y="1000125"/>
            <a:ext cx="87010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FFFF00"/>
                </a:solidFill>
                <a:latin typeface="Monotype Corsiva" panose="03010101010201010101" pitchFamily="66" charset="0"/>
              </a:rPr>
              <a:t>3 июня 1907 г. </a:t>
            </a:r>
            <a:r>
              <a:rPr lang="ru-RU" altLang="ru-RU" b="1">
                <a:solidFill>
                  <a:schemeClr val="bg1"/>
                </a:solidFill>
                <a:latin typeface="Monotype Corsiva" panose="03010101010201010101" pitchFamily="66" charset="0"/>
              </a:rPr>
              <a:t>был создан новый избирательный закон, сохранивший деление на 4 курии. Но </a:t>
            </a:r>
            <a:r>
              <a:rPr lang="ru-RU" altLang="ru-RU" b="1">
                <a:solidFill>
                  <a:srgbClr val="FFFF00"/>
                </a:solidFill>
                <a:latin typeface="Monotype Corsiva" panose="03010101010201010101" pitchFamily="66" charset="0"/>
              </a:rPr>
              <a:t>изменилось число выборщиков </a:t>
            </a:r>
            <a:r>
              <a:rPr lang="ru-RU" altLang="ru-RU" b="1">
                <a:solidFill>
                  <a:schemeClr val="bg1"/>
                </a:solidFill>
                <a:latin typeface="Monotype Corsiva" panose="03010101010201010101" pitchFamily="66" charset="0"/>
              </a:rPr>
              <a:t>в пользу землевладельцев.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214313" y="2500313"/>
            <a:ext cx="2057400" cy="200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Monotype Corsiva" panose="03010101010201010101" pitchFamily="66" charset="0"/>
              </a:rPr>
              <a:t>1 голос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Monotype Corsiva" panose="03010101010201010101" pitchFamily="66" charset="0"/>
              </a:rPr>
              <a:t>помещика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286000" y="3048000"/>
            <a:ext cx="914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286000" y="3429000"/>
            <a:ext cx="914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4" name="AutoShape 8"/>
          <p:cNvSpPr>
            <a:spLocks/>
          </p:cNvSpPr>
          <p:nvPr/>
        </p:nvSpPr>
        <p:spPr bwMode="auto">
          <a:xfrm>
            <a:off x="3143250" y="2428875"/>
            <a:ext cx="428625" cy="2071688"/>
          </a:xfrm>
          <a:prstGeom prst="leftBrace">
            <a:avLst>
              <a:gd name="adj1" fmla="val 42583"/>
              <a:gd name="adj2" fmla="val 50000"/>
            </a:avLst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571875" y="2500313"/>
            <a:ext cx="5214938" cy="428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3300"/>
                </a:solidFill>
              </a:rPr>
              <a:t>4</a:t>
            </a:r>
            <a:r>
              <a:rPr lang="ru-RU" altLang="ru-RU" sz="2400" b="1"/>
              <a:t> голоса крупной буржуазии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571875" y="3000375"/>
            <a:ext cx="5214938" cy="428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3300"/>
                </a:solidFill>
              </a:rPr>
              <a:t>65</a:t>
            </a:r>
            <a:r>
              <a:rPr lang="ru-RU" altLang="ru-RU" sz="2400" b="1"/>
              <a:t> голосам мелкой буржуазии</a:t>
            </a: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3571875" y="3500438"/>
            <a:ext cx="5214938" cy="428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3300"/>
                </a:solidFill>
              </a:rPr>
              <a:t>260</a:t>
            </a:r>
            <a:r>
              <a:rPr lang="ru-RU" altLang="ru-RU" sz="2400" b="1"/>
              <a:t> голосам крестьян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3571875" y="4000500"/>
            <a:ext cx="5214938" cy="428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3300"/>
                </a:solidFill>
              </a:rPr>
              <a:t>543</a:t>
            </a:r>
            <a:r>
              <a:rPr lang="ru-RU" altLang="ru-RU" sz="2400" b="1"/>
              <a:t> голосам рабочих</a:t>
            </a:r>
          </a:p>
        </p:txBody>
      </p:sp>
      <p:pic>
        <p:nvPicPr>
          <p:cNvPr id="13" name="Picture 5" descr="3 дума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62463"/>
            <a:ext cx="2490788" cy="2252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4313" y="214313"/>
            <a:ext cx="8715375" cy="714375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Monotype Corsiva" pitchFamily="66" charset="0"/>
              </a:rPr>
              <a:t>III</a:t>
            </a:r>
            <a:r>
              <a:rPr lang="ru-RU" sz="5400" dirty="0">
                <a:latin typeface="Monotype Corsiva" pitchFamily="66" charset="0"/>
              </a:rPr>
              <a:t>  Государственная дума</a:t>
            </a:r>
          </a:p>
        </p:txBody>
      </p:sp>
      <p:pic>
        <p:nvPicPr>
          <p:cNvPr id="15" name="Picture 7" descr="homya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81525"/>
            <a:ext cx="1685925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uchk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674812" cy="2143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10000007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72000"/>
            <a:ext cx="1608138" cy="2143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50" y="6400800"/>
            <a:ext cx="1714500" cy="314325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Н.А.Хомяков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71688" y="6400800"/>
            <a:ext cx="1714500" cy="314325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А.И.Гучков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5" y="6400800"/>
            <a:ext cx="1643063" cy="314325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М.В.Родзянко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50" y="4572000"/>
            <a:ext cx="5286375" cy="21431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Какая политическая фракция получила большинство голосов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Monotype Corsiva" pitchFamily="66" charset="0"/>
              </a:rPr>
              <a:t>III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 Государственной думе 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6000" b="1" smtClean="0">
                <a:solidFill>
                  <a:srgbClr val="FF0000"/>
                </a:solidFill>
              </a:rPr>
              <a:t>1907</a:t>
            </a:r>
            <a:r>
              <a:rPr lang="ru-RU" altLang="ru-RU" sz="6000" b="1" smtClean="0"/>
              <a:t> – </a:t>
            </a:r>
            <a:r>
              <a:rPr lang="ru-RU" altLang="ru-RU" sz="6000" b="1" smtClean="0">
                <a:solidFill>
                  <a:srgbClr val="FF0000"/>
                </a:solidFill>
              </a:rPr>
              <a:t>1912 </a:t>
            </a:r>
            <a:r>
              <a:rPr lang="ru-RU" altLang="ru-RU" sz="6000" b="1" smtClean="0"/>
              <a:t>год- деятельность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6000" b="1" smtClean="0"/>
              <a:t>     </a:t>
            </a:r>
            <a:r>
              <a:rPr lang="en-US" altLang="ru-RU" sz="6000" b="1" smtClean="0"/>
              <a:t> III</a:t>
            </a:r>
            <a:r>
              <a:rPr lang="ru-RU" altLang="ru-RU" sz="6000" b="1" smtClean="0"/>
              <a:t> Государственной Думы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7188" y="1857375"/>
          <a:ext cx="8229600" cy="44799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779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Национальная окраина</a:t>
                      </a:r>
                      <a:endParaRPr lang="ru-RU" sz="48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/>
                        <a:t>Правительственные меры</a:t>
                      </a:r>
                      <a:endParaRPr lang="ru-RU" sz="4800" b="1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95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Финляндия </a:t>
                      </a:r>
                      <a:endParaRPr lang="ru-RU" sz="4000" b="1" dirty="0"/>
                    </a:p>
                  </a:txBody>
                  <a:tcPr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6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Польша </a:t>
                      </a:r>
                      <a:endParaRPr lang="ru-RU" sz="3600" b="1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79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Еврейское население </a:t>
                      </a:r>
                      <a:endParaRPr lang="ru-RU" sz="4000" b="1" dirty="0"/>
                    </a:p>
                  </a:txBody>
                  <a:tcPr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8775" y="571500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Ужесточение национальной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Ужесточение национальной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8785225" cy="5473700"/>
          </a:xfrm>
          <a:prstGeom prst="rect">
            <a:avLst/>
          </a:prstGeom>
          <a:solidFill>
            <a:srgbClr val="0033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3357563" y="1325563"/>
            <a:ext cx="5572125" cy="2986087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Monotype Corsiva" panose="03010101010201010101" pitchFamily="66" charset="0"/>
              </a:rPr>
              <a:t>…</a:t>
            </a:r>
            <a:r>
              <a:rPr lang="ru-RU" altLang="ru-RU" sz="2400" b="1">
                <a:latin typeface="Monotype Corsiva" panose="03010101010201010101" pitchFamily="66" charset="0"/>
              </a:rPr>
              <a:t>Финляндия - особое государство, и притом государство конституционное, правовое, государство, которое имеет задачи совершенно различные от задач России, и чем теснее будет связана Финляндия с Россией, тем осуществление этих задач станет невозможнее…»</a:t>
            </a:r>
            <a:endParaRPr lang="ru-RU" altLang="ru-RU" sz="2000" b="1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Monotype Corsiva" panose="03010101010201010101" pitchFamily="66" charset="0"/>
              </a:rPr>
              <a:t>П.А.Столыпин</a:t>
            </a:r>
          </a:p>
        </p:txBody>
      </p:sp>
      <p:pic>
        <p:nvPicPr>
          <p:cNvPr id="10" name="Рисунок 9" descr="1263857675_finla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3333750" cy="5929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57625" y="4643438"/>
            <a:ext cx="2000250" cy="1570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Княжество Финляндия сохраняло автономию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295" name="Picture 2" descr="C:\Users\1\Desktop\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714750"/>
            <a:ext cx="2581275" cy="34702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785813"/>
            <a:ext cx="5000625" cy="60721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Целью реформ Столыпина было </a:t>
            </a:r>
            <a:r>
              <a:rPr lang="ru-RU" sz="2400" b="1" dirty="0" smtClean="0">
                <a:solidFill>
                  <a:srgbClr val="FF0000"/>
                </a:solidFill>
              </a:rPr>
              <a:t>создание «Великой России»</a:t>
            </a:r>
            <a:r>
              <a:rPr lang="ru-RU" sz="2400" b="1" dirty="0" smtClean="0">
                <a:solidFill>
                  <a:srgbClr val="002060"/>
                </a:solidFill>
              </a:rPr>
              <a:t>. Это предполагало сохранение</a:t>
            </a:r>
            <a:r>
              <a:rPr lang="ru-RU" sz="2400" b="1" dirty="0" smtClean="0">
                <a:solidFill>
                  <a:srgbClr val="FF0000"/>
                </a:solidFill>
              </a:rPr>
              <a:t> целостности </a:t>
            </a:r>
            <a:r>
              <a:rPr lang="ru-RU" sz="2400" b="1" dirty="0" smtClean="0">
                <a:solidFill>
                  <a:srgbClr val="002060"/>
                </a:solidFill>
              </a:rPr>
              <a:t>государства. В Думе предпринимались попытки </a:t>
            </a:r>
            <a:r>
              <a:rPr lang="ru-RU" sz="2400" b="1" dirty="0" smtClean="0">
                <a:solidFill>
                  <a:srgbClr val="FF0000"/>
                </a:solidFill>
              </a:rPr>
              <a:t>ликвидировать права </a:t>
            </a:r>
            <a:r>
              <a:rPr lang="ru-RU" sz="2400" b="1" dirty="0" smtClean="0">
                <a:solidFill>
                  <a:srgbClr val="002060"/>
                </a:solidFill>
              </a:rPr>
              <a:t>окраин дарованные во время революции. В 1909г. образовалась </a:t>
            </a:r>
            <a:r>
              <a:rPr lang="ru-RU" sz="2400" b="1" dirty="0" smtClean="0">
                <a:solidFill>
                  <a:srgbClr val="FF0000"/>
                </a:solidFill>
              </a:rPr>
              <a:t>фракция националистов, ставшая опорой Столыпина</a:t>
            </a:r>
            <a:r>
              <a:rPr lang="ru-RU" sz="2400" b="1" dirty="0" smtClean="0">
                <a:solidFill>
                  <a:srgbClr val="002060"/>
                </a:solidFill>
              </a:rPr>
              <a:t>. В 1910 г. Дума приняла закон фактически урезавший финскую автономию. В ответ на протесты </a:t>
            </a:r>
            <a:r>
              <a:rPr lang="ru-RU" sz="2400" b="1" dirty="0" err="1" smtClean="0">
                <a:solidFill>
                  <a:srgbClr val="002060"/>
                </a:solidFill>
              </a:rPr>
              <a:t>финов</a:t>
            </a:r>
            <a:r>
              <a:rPr lang="ru-RU" sz="2400" b="1" dirty="0" smtClean="0">
                <a:solidFill>
                  <a:srgbClr val="002060"/>
                </a:solidFill>
              </a:rPr>
              <a:t>, Николай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распустил </a:t>
            </a:r>
            <a:r>
              <a:rPr lang="ru-RU" sz="2400" b="1" dirty="0" smtClean="0">
                <a:solidFill>
                  <a:srgbClr val="002060"/>
                </a:solidFill>
              </a:rPr>
              <a:t>финский Сейм.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</p:txBody>
      </p:sp>
      <p:pic>
        <p:nvPicPr>
          <p:cNvPr id="13315" name="Picture 8" descr="Рисунок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321175" cy="29321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928688" y="4500563"/>
            <a:ext cx="2500312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Georgia" pitchFamily="18" charset="0"/>
              </a:rPr>
              <a:t>III</a:t>
            </a:r>
            <a:r>
              <a:rPr lang="ru-RU" b="1" dirty="0">
                <a:latin typeface="Georgia" pitchFamily="18" charset="0"/>
              </a:rPr>
              <a:t> Дума</a:t>
            </a: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обсуждает</a:t>
            </a: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«финский»</a:t>
            </a:r>
          </a:p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вопрос.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Ужесточение национальной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" y="1714500"/>
            <a:ext cx="7929562" cy="4524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  <a:cs typeface="Arial" charset="0"/>
              </a:rPr>
              <a:t>Усилилась </a:t>
            </a:r>
            <a:r>
              <a:rPr lang="ru-RU" sz="3200" u="sng" dirty="0" err="1">
                <a:solidFill>
                  <a:srgbClr val="FF0000"/>
                </a:solidFill>
                <a:latin typeface="+mn-lt"/>
                <a:cs typeface="Arial" charset="0"/>
              </a:rPr>
              <a:t>антипольская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Arial" charset="0"/>
              </a:rPr>
              <a:t> направленность политики: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  <a:cs typeface="Arial" charset="0"/>
              </a:rPr>
              <a:t>В Польше были закрыты культурные общества;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  <a:cs typeface="Arial" charset="0"/>
              </a:rPr>
              <a:t> Число земств сократилось в 1,5 раза,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  <a:cs typeface="Arial" charset="0"/>
              </a:rPr>
              <a:t>Представительство в Думе сократилось с 37 до 14 человек.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>
                <a:latin typeface="+mn-lt"/>
                <a:cs typeface="Arial" charset="0"/>
              </a:rPr>
              <a:t>Курии образовывались не по сословному, а по национальному принципу. </a:t>
            </a:r>
            <a:endParaRPr lang="ru-RU" sz="3200" dirty="0">
              <a:latin typeface="+mn-lt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775" y="571500"/>
            <a:ext cx="8785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Ужесточение национальной политики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937</Words>
  <Application>Microsoft Office PowerPoint</Application>
  <PresentationFormat>Экран (4:3)</PresentationFormat>
  <Paragraphs>140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Trebuchet MS</vt:lpstr>
      <vt:lpstr>Georgia</vt:lpstr>
      <vt:lpstr>Wingdings 2</vt:lpstr>
      <vt:lpstr>Monotype Corsiva</vt:lpstr>
      <vt:lpstr>Times New Roman</vt:lpstr>
      <vt:lpstr>Тема Office</vt:lpstr>
      <vt:lpstr>Городская</vt:lpstr>
      <vt:lpstr>Презентация PowerPoint</vt:lpstr>
      <vt:lpstr>Презентация PowerPoint</vt:lpstr>
      <vt:lpstr>Задание на урок: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стране назревал общенациональный кризис: - Столыпинская реформа обострила борьбу в деревне; - Государственная дума не смогла предотвратить нарастание революционных выступлений; - в лагере либералов начались разногласия; - черносотенцы требовали массовых расправ с рабочими.                Кризисная ситуация в стране осознавалась и верхами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49</cp:revision>
  <dcterms:created xsi:type="dcterms:W3CDTF">2015-07-21T12:00:45Z</dcterms:created>
  <dcterms:modified xsi:type="dcterms:W3CDTF">2019-02-12T16:51:12Z</dcterms:modified>
</cp:coreProperties>
</file>